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16.xml" ContentType="application/vnd.openxmlformats-officedocument.presentationml.slideLayout+xml"/>
  <Override PartName="/ppt/theme/theme13.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5" r:id="rId13"/>
    <p:sldMasterId id="2147484067" r:id="rId14"/>
    <p:sldMasterId id="2147484092" r:id="rId15"/>
    <p:sldMasterId id="2147484128" r:id="rId16"/>
    <p:sldMasterId id="2147484150" r:id="rId17"/>
    <p:sldMasterId id="2147484173" r:id="rId18"/>
    <p:sldMasterId id="2147484192" r:id="rId19"/>
    <p:sldMasterId id="2147484214" r:id="rId20"/>
  </p:sldMasterIdLst>
  <p:notesMasterIdLst>
    <p:notesMasterId r:id="rId33"/>
  </p:notesMasterIdLst>
  <p:handoutMasterIdLst>
    <p:handoutMasterId r:id="rId34"/>
  </p:handoutMasterIdLst>
  <p:sldIdLst>
    <p:sldId id="283" r:id="rId21"/>
    <p:sldId id="615" r:id="rId22"/>
    <p:sldId id="373" r:id="rId23"/>
    <p:sldId id="291" r:id="rId24"/>
    <p:sldId id="2145704362" r:id="rId25"/>
    <p:sldId id="613" r:id="rId26"/>
    <p:sldId id="2145704358" r:id="rId27"/>
    <p:sldId id="356" r:id="rId28"/>
    <p:sldId id="614" r:id="rId29"/>
    <p:sldId id="279" r:id="rId30"/>
    <p:sldId id="282" r:id="rId31"/>
    <p:sldId id="281" r:id="rId32"/>
  </p:sldIdLst>
  <p:sldSz cx="13442950" cy="7561263"/>
  <p:notesSz cx="6858000" cy="9144000"/>
  <p:custDataLst>
    <p:tags r:id="rId35"/>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6357" autoAdjust="0"/>
  </p:normalViewPr>
  <p:slideViewPr>
    <p:cSldViewPr snapToGrid="0">
      <p:cViewPr varScale="1">
        <p:scale>
          <a:sx n="101" d="100"/>
          <a:sy n="101" d="100"/>
        </p:scale>
        <p:origin x="540" y="12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6.xml"/><Relationship Id="rId39" Type="http://schemas.openxmlformats.org/officeDocument/2006/relationships/theme" Target="theme/theme1.xml"/><Relationship Id="rId21" Type="http://schemas.openxmlformats.org/officeDocument/2006/relationships/slide" Target="slides/slide1.xml"/><Relationship Id="rId34" Type="http://schemas.openxmlformats.org/officeDocument/2006/relationships/handoutMaster" Target="handoutMasters/handoutMaster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5.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0" Type="http://schemas.openxmlformats.org/officeDocument/2006/relationships/slideMaster" Target="slideMasters/slideMaster19.xml"/><Relationship Id="rId29"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commentAuthors" Target="commentAuthors.xml"/><Relationship Id="rId10" Type="http://schemas.openxmlformats.org/officeDocument/2006/relationships/slideMaster" Target="slideMasters/slideMaster9.xml"/><Relationship Id="rId19" Type="http://schemas.openxmlformats.org/officeDocument/2006/relationships/slideMaster" Target="slideMasters/slideMaster18.xml"/><Relationship Id="rId31" Type="http://schemas.openxmlformats.org/officeDocument/2006/relationships/slide" Target="slides/slide1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tags" Target="tags/tag1.xml"/><Relationship Id="rId8" Type="http://schemas.openxmlformats.org/officeDocument/2006/relationships/slideMaster" Target="slideMasters/slideMaster7.xml"/><Relationship Id="rId3"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0988624924885E-2"/>
          <c:y val="1.2729398651702606E-2"/>
          <c:w val="0.92101482191944395"/>
          <c:h val="0.84886646558027912"/>
        </c:manualLayout>
      </c:layout>
      <c:barChart>
        <c:barDir val="col"/>
        <c:grouping val="clustered"/>
        <c:varyColors val="0"/>
        <c:ser>
          <c:idx val="1"/>
          <c:order val="0"/>
          <c:tx>
            <c:strRef>
              <c:f>Sheet1!$C$25</c:f>
              <c:strCache>
                <c:ptCount val="1"/>
                <c:pt idx="0">
                  <c:v>16-24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Sheet1!$B$26:$B$29</c:f>
              <c:strCache>
                <c:ptCount val="4"/>
                <c:pt idx="0">
                  <c:v>Watch a film on its opening night/preview</c:v>
                </c:pt>
                <c:pt idx="1">
                  <c:v>Watch a film on its opening weekend </c:v>
                </c:pt>
                <c:pt idx="2">
                  <c:v>Watch a film in its opening week</c:v>
                </c:pt>
                <c:pt idx="3">
                  <c:v>Watch a film in its opening two weeks</c:v>
                </c:pt>
              </c:strCache>
            </c:strRef>
          </c:cat>
          <c:val>
            <c:numRef>
              <c:f>Sheet1!$C$26:$C$29</c:f>
              <c:numCache>
                <c:formatCode>0%</c:formatCode>
                <c:ptCount val="4"/>
                <c:pt idx="0">
                  <c:v>0.65</c:v>
                </c:pt>
                <c:pt idx="1">
                  <c:v>0.64</c:v>
                </c:pt>
                <c:pt idx="2">
                  <c:v>0.61</c:v>
                </c:pt>
                <c:pt idx="3">
                  <c:v>0.6</c:v>
                </c:pt>
              </c:numCache>
            </c:numRef>
          </c:val>
          <c:extLst>
            <c:ext xmlns:c16="http://schemas.microsoft.com/office/drawing/2014/chart" uri="{C3380CC4-5D6E-409C-BE32-E72D297353CC}">
              <c16:uniqueId val="{00000000-DC1A-4A1B-9C7C-705A97C39B45}"/>
            </c:ext>
          </c:extLst>
        </c:ser>
        <c:dLbls>
          <c:showLegendKey val="0"/>
          <c:showVal val="0"/>
          <c:showCatName val="0"/>
          <c:showSerName val="0"/>
          <c:showPercent val="0"/>
          <c:showBubbleSize val="0"/>
        </c:dLbls>
        <c:gapWidth val="200"/>
        <c:axId val="434463984"/>
        <c:axId val="434464640"/>
      </c:barChart>
      <c:catAx>
        <c:axId val="434463984"/>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4464640"/>
        <c:crosses val="autoZero"/>
        <c:auto val="1"/>
        <c:lblAlgn val="ctr"/>
        <c:lblOffset val="100"/>
        <c:noMultiLvlLbl val="0"/>
      </c:catAx>
      <c:valAx>
        <c:axId val="434464640"/>
        <c:scaling>
          <c:orientation val="minMax"/>
          <c:max val="0.70000000000000007"/>
          <c:min val="0"/>
        </c:scaling>
        <c:delete val="0"/>
        <c:axPos val="l"/>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n-US"/>
          </a:p>
        </c:txPr>
        <c:crossAx val="434463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Sheet1!$C$25</c:f>
              <c:strCache>
                <c:ptCount val="1"/>
                <c:pt idx="0">
                  <c:v>Cinema</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Sheet1!$B$26:$B$28</c:f>
              <c:strCache>
                <c:ptCount val="3"/>
                <c:pt idx="0">
                  <c:v>Attentive</c:v>
                </c:pt>
                <c:pt idx="1">
                  <c:v>Enagaged</c:v>
                </c:pt>
                <c:pt idx="2">
                  <c:v>Relaxed</c:v>
                </c:pt>
              </c:strCache>
            </c:strRef>
          </c:cat>
          <c:val>
            <c:numRef>
              <c:f>Sheet1!$C$26:$C$28</c:f>
              <c:numCache>
                <c:formatCode>0</c:formatCode>
                <c:ptCount val="3"/>
                <c:pt idx="0">
                  <c:v>111</c:v>
                </c:pt>
                <c:pt idx="1">
                  <c:v>110</c:v>
                </c:pt>
                <c:pt idx="2">
                  <c:v>109</c:v>
                </c:pt>
              </c:numCache>
            </c:numRef>
          </c:val>
          <c:extLst>
            <c:ext xmlns:c16="http://schemas.microsoft.com/office/drawing/2014/chart" uri="{C3380CC4-5D6E-409C-BE32-E72D297353CC}">
              <c16:uniqueId val="{00000000-DC1A-4A1B-9C7C-705A97C39B45}"/>
            </c:ext>
          </c:extLst>
        </c:ser>
        <c:ser>
          <c:idx val="0"/>
          <c:order val="1"/>
          <c:tx>
            <c:strRef>
              <c:f>Sheet1!$D$25</c:f>
              <c:strCache>
                <c:ptCount val="1"/>
                <c:pt idx="0">
                  <c:v>VOD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Sheet1!$B$26:$B$28</c:f>
              <c:strCache>
                <c:ptCount val="3"/>
                <c:pt idx="0">
                  <c:v>Attentive</c:v>
                </c:pt>
                <c:pt idx="1">
                  <c:v>Enagaged</c:v>
                </c:pt>
                <c:pt idx="2">
                  <c:v>Relaxed</c:v>
                </c:pt>
              </c:strCache>
            </c:strRef>
          </c:cat>
          <c:val>
            <c:numRef>
              <c:f>Sheet1!$D$26:$D$28</c:f>
              <c:numCache>
                <c:formatCode>0</c:formatCode>
                <c:ptCount val="3"/>
                <c:pt idx="0">
                  <c:v>58</c:v>
                </c:pt>
                <c:pt idx="1">
                  <c:v>63</c:v>
                </c:pt>
                <c:pt idx="2">
                  <c:v>55</c:v>
                </c:pt>
              </c:numCache>
            </c:numRef>
          </c:val>
          <c:extLst>
            <c:ext xmlns:c16="http://schemas.microsoft.com/office/drawing/2014/chart" uri="{C3380CC4-5D6E-409C-BE32-E72D297353CC}">
              <c16:uniqueId val="{00000001-D872-42E7-B3D0-DECACC8599B7}"/>
            </c:ext>
          </c:extLst>
        </c:ser>
        <c:ser>
          <c:idx val="2"/>
          <c:order val="2"/>
          <c:tx>
            <c:strRef>
              <c:f>Sheet1!$E$25</c:f>
              <c:strCache>
                <c:ptCount val="1"/>
                <c:pt idx="0">
                  <c:v>Social Media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Sheet1!$B$26:$B$28</c:f>
              <c:strCache>
                <c:ptCount val="3"/>
                <c:pt idx="0">
                  <c:v>Attentive</c:v>
                </c:pt>
                <c:pt idx="1">
                  <c:v>Enagaged</c:v>
                </c:pt>
                <c:pt idx="2">
                  <c:v>Relaxed</c:v>
                </c:pt>
              </c:strCache>
            </c:strRef>
          </c:cat>
          <c:val>
            <c:numRef>
              <c:f>Sheet1!$E$26:$E$28</c:f>
              <c:numCache>
                <c:formatCode>0</c:formatCode>
                <c:ptCount val="3"/>
                <c:pt idx="0">
                  <c:v>53</c:v>
                </c:pt>
                <c:pt idx="1">
                  <c:v>56</c:v>
                </c:pt>
                <c:pt idx="2">
                  <c:v>67</c:v>
                </c:pt>
              </c:numCache>
            </c:numRef>
          </c:val>
          <c:extLst>
            <c:ext xmlns:c16="http://schemas.microsoft.com/office/drawing/2014/chart" uri="{C3380CC4-5D6E-409C-BE32-E72D297353CC}">
              <c16:uniqueId val="{00000002-D872-42E7-B3D0-DECACC8599B7}"/>
            </c:ext>
          </c:extLst>
        </c:ser>
        <c:ser>
          <c:idx val="3"/>
          <c:order val="3"/>
          <c:tx>
            <c:strRef>
              <c:f>Sheet1!$F$25</c:f>
              <c:strCache>
                <c:ptCount val="1"/>
                <c:pt idx="0">
                  <c:v>Live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Sheet1!$B$26:$B$28</c:f>
              <c:strCache>
                <c:ptCount val="3"/>
                <c:pt idx="0">
                  <c:v>Attentive</c:v>
                </c:pt>
                <c:pt idx="1">
                  <c:v>Enagaged</c:v>
                </c:pt>
                <c:pt idx="2">
                  <c:v>Relaxed</c:v>
                </c:pt>
              </c:strCache>
            </c:strRef>
          </c:cat>
          <c:val>
            <c:numRef>
              <c:f>Sheet1!$F$26:$F$28</c:f>
              <c:numCache>
                <c:formatCode>0</c:formatCode>
                <c:ptCount val="3"/>
                <c:pt idx="0">
                  <c:v>74</c:v>
                </c:pt>
                <c:pt idx="1">
                  <c:v>60</c:v>
                </c:pt>
                <c:pt idx="2">
                  <c:v>70</c:v>
                </c:pt>
              </c:numCache>
            </c:numRef>
          </c:val>
          <c:extLst>
            <c:ext xmlns:c16="http://schemas.microsoft.com/office/drawing/2014/chart" uri="{C3380CC4-5D6E-409C-BE32-E72D297353CC}">
              <c16:uniqueId val="{00000003-D872-42E7-B3D0-DECACC8599B7}"/>
            </c:ext>
          </c:extLst>
        </c:ser>
        <c:dLbls>
          <c:showLegendKey val="0"/>
          <c:showVal val="1"/>
          <c:showCatName val="0"/>
          <c:showSerName val="0"/>
          <c:showPercent val="0"/>
          <c:showBubbleSize val="0"/>
        </c:dLbls>
        <c:gapWidth val="150"/>
        <c:overlap val="-25"/>
        <c:axId val="434463984"/>
        <c:axId val="434464640"/>
      </c:barChart>
      <c:catAx>
        <c:axId val="434463984"/>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4464640"/>
        <c:crosses val="autoZero"/>
        <c:auto val="1"/>
        <c:lblAlgn val="ctr"/>
        <c:lblOffset val="100"/>
        <c:noMultiLvlLbl val="0"/>
      </c:catAx>
      <c:valAx>
        <c:axId val="434464640"/>
        <c:scaling>
          <c:orientation val="minMax"/>
          <c:max val="120"/>
        </c:scaling>
        <c:delete val="0"/>
        <c:axPos val="l"/>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n-US"/>
          </a:p>
        </c:txPr>
        <c:crossAx val="434463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90998308208033E-2"/>
          <c:y val="1.7778559657775101E-2"/>
          <c:w val="0.92101482191944395"/>
          <c:h val="0.84886646558027912"/>
        </c:manualLayout>
      </c:layout>
      <c:barChart>
        <c:barDir val="col"/>
        <c:grouping val="clustered"/>
        <c:varyColors val="0"/>
        <c:ser>
          <c:idx val="1"/>
          <c:order val="0"/>
          <c:tx>
            <c:strRef>
              <c:f>Sheet1!$C$25</c:f>
              <c:strCache>
                <c:ptCount val="1"/>
                <c:pt idx="0">
                  <c:v>ABC1 Mainshoppers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Sheet1!$B$26:$B$29</c:f>
              <c:strCache>
                <c:ptCount val="4"/>
                <c:pt idx="0">
                  <c:v>Visit Grocery Shop In Store </c:v>
                </c:pt>
                <c:pt idx="1">
                  <c:v>Visit Grocery Shop In Online</c:v>
                </c:pt>
                <c:pt idx="2">
                  <c:v>Checked Mobile Phone</c:v>
                </c:pt>
                <c:pt idx="3">
                  <c:v>Shop On The Highstreet</c:v>
                </c:pt>
              </c:strCache>
            </c:strRef>
          </c:cat>
          <c:val>
            <c:numRef>
              <c:f>Sheet1!$C$26:$C$29</c:f>
              <c:numCache>
                <c:formatCode>0</c:formatCode>
                <c:ptCount val="4"/>
                <c:pt idx="0">
                  <c:v>161</c:v>
                </c:pt>
                <c:pt idx="1">
                  <c:v>176</c:v>
                </c:pt>
                <c:pt idx="2">
                  <c:v>127</c:v>
                </c:pt>
                <c:pt idx="3">
                  <c:v>162</c:v>
                </c:pt>
              </c:numCache>
            </c:numRef>
          </c:val>
          <c:extLst>
            <c:ext xmlns:c16="http://schemas.microsoft.com/office/drawing/2014/chart" uri="{C3380CC4-5D6E-409C-BE32-E72D297353CC}">
              <c16:uniqueId val="{00000000-DC1A-4A1B-9C7C-705A97C39B45}"/>
            </c:ext>
          </c:extLst>
        </c:ser>
        <c:dLbls>
          <c:showLegendKey val="0"/>
          <c:showVal val="0"/>
          <c:showCatName val="0"/>
          <c:showSerName val="0"/>
          <c:showPercent val="0"/>
          <c:showBubbleSize val="0"/>
        </c:dLbls>
        <c:gapWidth val="200"/>
        <c:axId val="434463984"/>
        <c:axId val="434464640"/>
      </c:barChart>
      <c:catAx>
        <c:axId val="434463984"/>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4464640"/>
        <c:crosses val="autoZero"/>
        <c:auto val="1"/>
        <c:lblAlgn val="ctr"/>
        <c:lblOffset val="100"/>
        <c:noMultiLvlLbl val="0"/>
      </c:catAx>
      <c:valAx>
        <c:axId val="434464640"/>
        <c:scaling>
          <c:orientation val="minMax"/>
          <c:max val="200"/>
          <c:min val="0"/>
        </c:scaling>
        <c:delete val="0"/>
        <c:axPos val="l"/>
        <c:title>
          <c:tx>
            <c:rich>
              <a:bodyPr rot="-5400000" spcFirstLastPara="1" vertOverflow="ellipsis" vert="horz" wrap="square" anchor="ctr" anchorCtr="1"/>
              <a:lstStyle/>
              <a:p>
                <a:pPr>
                  <a:defRPr sz="800" b="1" i="0" u="none" strike="noStrike" kern="1200" baseline="0">
                    <a:solidFill>
                      <a:schemeClr val="accent6">
                        <a:lumMod val="75000"/>
                      </a:schemeClr>
                    </a:solidFill>
                    <a:latin typeface="+mn-lt"/>
                    <a:ea typeface="+mn-ea"/>
                    <a:cs typeface="+mn-cs"/>
                  </a:defRPr>
                </a:pPr>
                <a:r>
                  <a:rPr lang="en-GB" sz="800" b="1" dirty="0">
                    <a:solidFill>
                      <a:schemeClr val="accent6">
                        <a:lumMod val="75000"/>
                      </a:schemeClr>
                    </a:solidFill>
                  </a:rPr>
                  <a:t>Index: How</a:t>
                </a:r>
                <a:r>
                  <a:rPr lang="en-GB" sz="800" b="1" baseline="0" dirty="0">
                    <a:solidFill>
                      <a:schemeClr val="accent6">
                        <a:lumMod val="75000"/>
                      </a:schemeClr>
                    </a:solidFill>
                  </a:rPr>
                  <a:t> likely are you do the activity after visiting the cinema? </a:t>
                </a:r>
                <a:endParaRPr lang="en-US" sz="800" b="1" dirty="0">
                  <a:solidFill>
                    <a:schemeClr val="accent6">
                      <a:lumMod val="75000"/>
                    </a:schemeClr>
                  </a:solidFill>
                </a:endParaRPr>
              </a:p>
            </c:rich>
          </c:tx>
          <c:layout>
            <c:manualLayout>
              <c:xMode val="edge"/>
              <c:yMode val="edge"/>
              <c:x val="2.0549751169905892E-3"/>
              <c:y val="0.1440910744422644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accent6">
                      <a:lumMod val="75000"/>
                    </a:schemeClr>
                  </a:solidFill>
                  <a:latin typeface="+mn-lt"/>
                  <a:ea typeface="+mn-ea"/>
                  <a:cs typeface="+mn-cs"/>
                </a:defRPr>
              </a:pPr>
              <a:endParaRPr lang="en-US"/>
            </a:p>
          </c:txPr>
        </c:title>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1" i="0" u="none" strike="noStrike" kern="1200" baseline="0">
                <a:solidFill>
                  <a:schemeClr val="accent6"/>
                </a:solidFill>
                <a:latin typeface="+mn-lt"/>
                <a:ea typeface="+mn-ea"/>
                <a:cs typeface="+mn-cs"/>
              </a:defRPr>
            </a:pPr>
            <a:endParaRPr lang="en-US"/>
          </a:p>
        </c:txPr>
        <c:crossAx val="434463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9/2/2022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8490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infer that even though men will be prioritising the world cup, they are also more likely to watch new releases in the first two weeks and with the plethora of films we have coming out at the end of the year, brands will be able to access them in the right way.</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2485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97994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can infer that even though men will be prioritising the world cup, they are also more likely to watch new releases in the first two weeks and with the plethora of films we have coming out at the end of the year, brands will be able to access them in the right way.</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2485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8</a:t>
            </a:fld>
            <a:endParaRPr lang="en-US"/>
          </a:p>
        </p:txBody>
      </p:sp>
    </p:spTree>
    <p:extLst>
      <p:ext uri="{BB962C8B-B14F-4D97-AF65-F5344CB8AC3E}">
        <p14:creationId xmlns:p14="http://schemas.microsoft.com/office/powerpoint/2010/main" val="367980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936D52-512B-47DE-BC94-6C88A56CE986}" type="slidenum">
              <a:rPr lang="en-US" smtClean="0"/>
              <a:pPr/>
              <a:t>9</a:t>
            </a:fld>
            <a:endParaRPr lang="en-US"/>
          </a:p>
        </p:txBody>
      </p:sp>
    </p:spTree>
    <p:extLst>
      <p:ext uri="{BB962C8B-B14F-4D97-AF65-F5344CB8AC3E}">
        <p14:creationId xmlns:p14="http://schemas.microsoft.com/office/powerpoint/2010/main" val="1468985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png"/><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1.xml"/><Relationship Id="rId1" Type="http://schemas.openxmlformats.org/officeDocument/2006/relationships/vmlDrawing" Target="../drawings/vmlDrawing11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2.xml"/><Relationship Id="rId1" Type="http://schemas.openxmlformats.org/officeDocument/2006/relationships/vmlDrawing" Target="../drawings/vmlDrawing1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4.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2.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38.xml"/><Relationship Id="rId1" Type="http://schemas.openxmlformats.org/officeDocument/2006/relationships/vmlDrawing" Target="../drawings/vmlDrawing137.v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39.xml"/><Relationship Id="rId1" Type="http://schemas.openxmlformats.org/officeDocument/2006/relationships/vmlDrawing" Target="../drawings/vmlDrawing138.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0.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139.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1.xml"/><Relationship Id="rId1" Type="http://schemas.openxmlformats.org/officeDocument/2006/relationships/vmlDrawing" Target="../drawings/vmlDrawing140.vml"/><Relationship Id="rId5" Type="http://schemas.openxmlformats.org/officeDocument/2006/relationships/image" Target="../media/image1.emf"/><Relationship Id="rId4" Type="http://schemas.openxmlformats.org/officeDocument/2006/relationships/oleObject" Target="../embeddings/oleObject140.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2.xml"/><Relationship Id="rId1" Type="http://schemas.openxmlformats.org/officeDocument/2006/relationships/vmlDrawing" Target="../drawings/vmlDrawing141.vml"/><Relationship Id="rId5" Type="http://schemas.openxmlformats.org/officeDocument/2006/relationships/image" Target="../media/image1.emf"/><Relationship Id="rId4" Type="http://schemas.openxmlformats.org/officeDocument/2006/relationships/oleObject" Target="../embeddings/oleObject141.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3.xml"/><Relationship Id="rId1" Type="http://schemas.openxmlformats.org/officeDocument/2006/relationships/vmlDrawing" Target="../drawings/vmlDrawing142.vml"/><Relationship Id="rId5" Type="http://schemas.openxmlformats.org/officeDocument/2006/relationships/image" Target="../media/image1.emf"/><Relationship Id="rId4" Type="http://schemas.openxmlformats.org/officeDocument/2006/relationships/oleObject" Target="../embeddings/oleObject142.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4.xml"/><Relationship Id="rId1" Type="http://schemas.openxmlformats.org/officeDocument/2006/relationships/vmlDrawing" Target="../drawings/vmlDrawing143.vml"/><Relationship Id="rId5" Type="http://schemas.openxmlformats.org/officeDocument/2006/relationships/image" Target="../media/image1.emf"/><Relationship Id="rId4" Type="http://schemas.openxmlformats.org/officeDocument/2006/relationships/oleObject" Target="../embeddings/oleObject143.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5.xml"/><Relationship Id="rId1" Type="http://schemas.openxmlformats.org/officeDocument/2006/relationships/vmlDrawing" Target="../drawings/vmlDrawing144.vml"/><Relationship Id="rId5" Type="http://schemas.openxmlformats.org/officeDocument/2006/relationships/image" Target="../media/image1.emf"/><Relationship Id="rId4" Type="http://schemas.openxmlformats.org/officeDocument/2006/relationships/oleObject" Target="../embeddings/oleObject14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6.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7.xml"/><Relationship Id="rId1" Type="http://schemas.openxmlformats.org/officeDocument/2006/relationships/vmlDrawing" Target="../drawings/vmlDrawing146.vml"/><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8.xml"/><Relationship Id="rId1" Type="http://schemas.openxmlformats.org/officeDocument/2006/relationships/vmlDrawing" Target="../drawings/vmlDrawing147.vml"/><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9.xml"/><Relationship Id="rId1" Type="http://schemas.openxmlformats.org/officeDocument/2006/relationships/vmlDrawing" Target="../drawings/vmlDrawing148.vml"/><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0.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1.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2.xml"/><Relationship Id="rId1" Type="http://schemas.openxmlformats.org/officeDocument/2006/relationships/vmlDrawing" Target="../drawings/vmlDrawing151.vml"/><Relationship Id="rId5" Type="http://schemas.openxmlformats.org/officeDocument/2006/relationships/image" Target="../media/image1.emf"/><Relationship Id="rId4" Type="http://schemas.openxmlformats.org/officeDocument/2006/relationships/oleObject" Target="../embeddings/oleObject151.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3.xml"/><Relationship Id="rId1" Type="http://schemas.openxmlformats.org/officeDocument/2006/relationships/vmlDrawing" Target="../drawings/vmlDrawing152.vml"/><Relationship Id="rId5" Type="http://schemas.openxmlformats.org/officeDocument/2006/relationships/image" Target="../media/image1.emf"/><Relationship Id="rId4" Type="http://schemas.openxmlformats.org/officeDocument/2006/relationships/oleObject" Target="../embeddings/oleObject152.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4.xml"/><Relationship Id="rId1" Type="http://schemas.openxmlformats.org/officeDocument/2006/relationships/vmlDrawing" Target="../drawings/vmlDrawing153.vml"/><Relationship Id="rId5" Type="http://schemas.openxmlformats.org/officeDocument/2006/relationships/image" Target="../media/image1.emf"/><Relationship Id="rId4" Type="http://schemas.openxmlformats.org/officeDocument/2006/relationships/oleObject" Target="../embeddings/oleObject153.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5.xml"/><Relationship Id="rId1" Type="http://schemas.openxmlformats.org/officeDocument/2006/relationships/vmlDrawing" Target="../drawings/vmlDrawing154.vml"/><Relationship Id="rId5" Type="http://schemas.openxmlformats.org/officeDocument/2006/relationships/image" Target="../media/image1.emf"/><Relationship Id="rId4" Type="http://schemas.openxmlformats.org/officeDocument/2006/relationships/oleObject" Target="../embeddings/oleObject154.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6.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8.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1.xml"/><Relationship Id="rId1" Type="http://schemas.openxmlformats.org/officeDocument/2006/relationships/vmlDrawing" Target="../drawings/vmlDrawing160.vml"/><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2.xml"/><Relationship Id="rId1" Type="http://schemas.openxmlformats.org/officeDocument/2006/relationships/vmlDrawing" Target="../drawings/vmlDrawing161.vml"/><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3.xml"/><Relationship Id="rId1" Type="http://schemas.openxmlformats.org/officeDocument/2006/relationships/vmlDrawing" Target="../drawings/vmlDrawing162.vml"/><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4.xml"/><Relationship Id="rId1" Type="http://schemas.openxmlformats.org/officeDocument/2006/relationships/vmlDrawing" Target="../drawings/vmlDrawing163.vml"/><Relationship Id="rId5" Type="http://schemas.openxmlformats.org/officeDocument/2006/relationships/image" Target="../media/image1.emf"/><Relationship Id="rId4" Type="http://schemas.openxmlformats.org/officeDocument/2006/relationships/oleObject" Target="../embeddings/oleObject163.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5.xml"/><Relationship Id="rId1" Type="http://schemas.openxmlformats.org/officeDocument/2006/relationships/vmlDrawing" Target="../drawings/vmlDrawing164.vml"/><Relationship Id="rId5" Type="http://schemas.openxmlformats.org/officeDocument/2006/relationships/image" Target="../media/image1.emf"/><Relationship Id="rId4" Type="http://schemas.openxmlformats.org/officeDocument/2006/relationships/oleObject" Target="../embeddings/oleObject164.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6.xml"/><Relationship Id="rId1" Type="http://schemas.openxmlformats.org/officeDocument/2006/relationships/vmlDrawing" Target="../drawings/vmlDrawing165.vml"/><Relationship Id="rId5" Type="http://schemas.openxmlformats.org/officeDocument/2006/relationships/image" Target="../media/image1.emf"/><Relationship Id="rId4" Type="http://schemas.openxmlformats.org/officeDocument/2006/relationships/oleObject" Target="../embeddings/oleObject165.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7.xml"/><Relationship Id="rId1" Type="http://schemas.openxmlformats.org/officeDocument/2006/relationships/vmlDrawing" Target="../drawings/vmlDrawing166.vml"/><Relationship Id="rId5" Type="http://schemas.openxmlformats.org/officeDocument/2006/relationships/image" Target="../media/image1.emf"/><Relationship Id="rId4" Type="http://schemas.openxmlformats.org/officeDocument/2006/relationships/oleObject" Target="../embeddings/oleObject166.bin"/></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8.xml"/><Relationship Id="rId1" Type="http://schemas.openxmlformats.org/officeDocument/2006/relationships/vmlDrawing" Target="../drawings/vmlDrawing167.vml"/><Relationship Id="rId5" Type="http://schemas.openxmlformats.org/officeDocument/2006/relationships/image" Target="../media/image1.emf"/><Relationship Id="rId4" Type="http://schemas.openxmlformats.org/officeDocument/2006/relationships/oleObject" Target="../embeddings/oleObject167.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9.xml"/><Relationship Id="rId1" Type="http://schemas.openxmlformats.org/officeDocument/2006/relationships/vmlDrawing" Target="../drawings/vmlDrawing168.vml"/><Relationship Id="rId5" Type="http://schemas.openxmlformats.org/officeDocument/2006/relationships/image" Target="../media/image1.emf"/><Relationship Id="rId4" Type="http://schemas.openxmlformats.org/officeDocument/2006/relationships/oleObject" Target="../embeddings/oleObject168.bin"/></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1.xml"/><Relationship Id="rId1" Type="http://schemas.openxmlformats.org/officeDocument/2006/relationships/vmlDrawing" Target="../drawings/vmlDrawing170.vml"/><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2.xml"/><Relationship Id="rId1" Type="http://schemas.openxmlformats.org/officeDocument/2006/relationships/vmlDrawing" Target="../drawings/vmlDrawing171.vml"/><Relationship Id="rId5" Type="http://schemas.openxmlformats.org/officeDocument/2006/relationships/image" Target="../media/image1.emf"/><Relationship Id="rId4" Type="http://schemas.openxmlformats.org/officeDocument/2006/relationships/oleObject" Target="../embeddings/oleObject171.bin"/></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3.xml"/><Relationship Id="rId1" Type="http://schemas.openxmlformats.org/officeDocument/2006/relationships/vmlDrawing" Target="../drawings/vmlDrawing172.vml"/><Relationship Id="rId5" Type="http://schemas.openxmlformats.org/officeDocument/2006/relationships/image" Target="../media/image1.emf"/><Relationship Id="rId4" Type="http://schemas.openxmlformats.org/officeDocument/2006/relationships/oleObject" Target="../embeddings/oleObject172.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4.xml"/><Relationship Id="rId1" Type="http://schemas.openxmlformats.org/officeDocument/2006/relationships/vmlDrawing" Target="../drawings/vmlDrawing173.vml"/><Relationship Id="rId5" Type="http://schemas.openxmlformats.org/officeDocument/2006/relationships/image" Target="../media/image1.emf"/><Relationship Id="rId4" Type="http://schemas.openxmlformats.org/officeDocument/2006/relationships/oleObject" Target="../embeddings/oleObject173.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5.xml"/><Relationship Id="rId1" Type="http://schemas.openxmlformats.org/officeDocument/2006/relationships/vmlDrawing" Target="../drawings/vmlDrawing174.vml"/><Relationship Id="rId5" Type="http://schemas.openxmlformats.org/officeDocument/2006/relationships/image" Target="../media/image1.emf"/><Relationship Id="rId4" Type="http://schemas.openxmlformats.org/officeDocument/2006/relationships/oleObject" Target="../embeddings/oleObject174.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6.xml"/><Relationship Id="rId1" Type="http://schemas.openxmlformats.org/officeDocument/2006/relationships/vmlDrawing" Target="../drawings/vmlDrawing175.vml"/><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7.xml"/><Relationship Id="rId1" Type="http://schemas.openxmlformats.org/officeDocument/2006/relationships/vmlDrawing" Target="../drawings/vmlDrawing176.vml"/><Relationship Id="rId5" Type="http://schemas.openxmlformats.org/officeDocument/2006/relationships/image" Target="../media/image1.emf"/><Relationship Id="rId4" Type="http://schemas.openxmlformats.org/officeDocument/2006/relationships/oleObject" Target="../embeddings/oleObject176.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8.xml"/><Relationship Id="rId1" Type="http://schemas.openxmlformats.org/officeDocument/2006/relationships/vmlDrawing" Target="../drawings/vmlDrawing177.vml"/><Relationship Id="rId5" Type="http://schemas.openxmlformats.org/officeDocument/2006/relationships/image" Target="../media/image1.emf"/><Relationship Id="rId4" Type="http://schemas.openxmlformats.org/officeDocument/2006/relationships/oleObject" Target="../embeddings/oleObject177.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79.xml"/><Relationship Id="rId1" Type="http://schemas.openxmlformats.org/officeDocument/2006/relationships/vmlDrawing" Target="../drawings/vmlDrawing178.vml"/><Relationship Id="rId5" Type="http://schemas.openxmlformats.org/officeDocument/2006/relationships/image" Target="../media/image1.emf"/><Relationship Id="rId4" Type="http://schemas.openxmlformats.org/officeDocument/2006/relationships/oleObject" Target="../embeddings/oleObject178.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0.xml"/><Relationship Id="rId1" Type="http://schemas.openxmlformats.org/officeDocument/2006/relationships/vmlDrawing" Target="../drawings/vmlDrawing179.vml"/><Relationship Id="rId5" Type="http://schemas.openxmlformats.org/officeDocument/2006/relationships/image" Target="../media/image1.emf"/><Relationship Id="rId4" Type="http://schemas.openxmlformats.org/officeDocument/2006/relationships/oleObject" Target="../embeddings/oleObject179.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1.xml"/><Relationship Id="rId1" Type="http://schemas.openxmlformats.org/officeDocument/2006/relationships/vmlDrawing" Target="../drawings/vmlDrawing180.vml"/><Relationship Id="rId5" Type="http://schemas.openxmlformats.org/officeDocument/2006/relationships/image" Target="../media/image1.emf"/><Relationship Id="rId4" Type="http://schemas.openxmlformats.org/officeDocument/2006/relationships/oleObject" Target="../embeddings/oleObject180.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2.xml"/><Relationship Id="rId1" Type="http://schemas.openxmlformats.org/officeDocument/2006/relationships/vmlDrawing" Target="../drawings/vmlDrawing181.vml"/><Relationship Id="rId5" Type="http://schemas.openxmlformats.org/officeDocument/2006/relationships/image" Target="../media/image1.emf"/><Relationship Id="rId4" Type="http://schemas.openxmlformats.org/officeDocument/2006/relationships/oleObject" Target="../embeddings/oleObject181.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3.xml"/><Relationship Id="rId1" Type="http://schemas.openxmlformats.org/officeDocument/2006/relationships/vmlDrawing" Target="../drawings/vmlDrawing182.vml"/><Relationship Id="rId5" Type="http://schemas.openxmlformats.org/officeDocument/2006/relationships/image" Target="../media/image1.emf"/><Relationship Id="rId4" Type="http://schemas.openxmlformats.org/officeDocument/2006/relationships/oleObject" Target="../embeddings/oleObject182.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84.xml"/><Relationship Id="rId1" Type="http://schemas.openxmlformats.org/officeDocument/2006/relationships/vmlDrawing" Target="../drawings/vmlDrawing183.vml"/><Relationship Id="rId5" Type="http://schemas.openxmlformats.org/officeDocument/2006/relationships/image" Target="../media/image1.emf"/><Relationship Id="rId4" Type="http://schemas.openxmlformats.org/officeDocument/2006/relationships/oleObject" Target="../embeddings/oleObject183.bin"/></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7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9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683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887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5590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990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92813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2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726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735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9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444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39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85243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50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9753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04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062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Click icon to add picture</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0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062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09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91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3971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639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3581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74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246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843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839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014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054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559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2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424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8647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4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128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39"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9824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26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7870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2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801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311"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509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35"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6242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5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4469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8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7933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40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4864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3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186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67"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5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279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7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802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50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0921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41525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00388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68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941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161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6038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973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9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5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41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5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494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6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2042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6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39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6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5923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6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5014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7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9942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7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393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7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928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7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64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1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52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16508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10898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7322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48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8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43700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426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8152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9471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7614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39"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8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81536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7961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544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51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3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1722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9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9032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9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7453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0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1570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3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5058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5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140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6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7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4964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0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1899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2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867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5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64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7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8637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9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216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50956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7447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135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2913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059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3758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l="2459" t="3595" r="68462" b="84596"/>
          <a:stretch/>
        </p:blipFill>
        <p:spPr>
          <a:xfrm>
            <a:off x="0" y="195941"/>
            <a:ext cx="3545263" cy="809897"/>
          </a:xfrm>
          <a:prstGeom prst="rect">
            <a:avLst/>
          </a:prstGeom>
        </p:spPr>
      </p:pic>
    </p:spTree>
    <p:extLst>
      <p:ext uri="{BB962C8B-B14F-4D97-AF65-F5344CB8AC3E}">
        <p14:creationId xmlns:p14="http://schemas.microsoft.com/office/powerpoint/2010/main" val="34201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787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9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083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319"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7555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3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79013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3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9717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391"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0908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4415"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443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8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543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9822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646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51739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748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68253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851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7036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53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316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055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4103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158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0865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2607"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451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31"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1283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465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4225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0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67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5842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77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3807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87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72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97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09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7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89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18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6722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28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39469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1962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48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20487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59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21481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69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552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1925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7523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47599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12137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3078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79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84310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89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863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0868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3734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3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623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10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240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206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9409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475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3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308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2685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935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51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376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615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6240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718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871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820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8942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923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9135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25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7925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127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09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230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171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332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0430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5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0967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7262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4934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4829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225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0423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507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dirty="0"/>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dirty="0"/>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31"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2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03"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2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5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7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9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2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4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7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9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4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6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9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2015"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39"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3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3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4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04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4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5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3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6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8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1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3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Group </a:t>
            </a: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Interactive</a:t>
            </a: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Interactive with phone</a:t>
            </a: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QR code</a:t>
            </a: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Mobile Phone</a:t>
            </a: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NFC</a:t>
            </a: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Live</a:t>
            </a: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 screen</a:t>
            </a: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Internet</a:t>
            </a: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Conversation</a:t>
            </a: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Like</a:t>
            </a: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Facebook</a:t>
            </a: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Gaming</a:t>
            </a: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Music</a:t>
            </a: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Sound</a:t>
            </a: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Cinema</a:t>
            </a: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Mailer</a:t>
            </a: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Radio</a:t>
            </a: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6 sheet</a:t>
            </a: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dirty="0"/>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dirty="0"/>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Hot</a:t>
            </a:r>
            <a:r>
              <a:rPr lang="en-GB" altLang="en-US" sz="900" baseline="0" dirty="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oleObject" Target="../embeddings/oleObject76.bin"/><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ags" Target="../tags/tag77.xml"/><Relationship Id="rId2" Type="http://schemas.openxmlformats.org/officeDocument/2006/relationships/slideLayout" Target="../slideLayouts/slideLayout103.xml"/><Relationship Id="rId16" Type="http://schemas.openxmlformats.org/officeDocument/2006/relationships/vmlDrawing" Target="../drawings/vmlDrawing76.vml"/><Relationship Id="rId20" Type="http://schemas.openxmlformats.org/officeDocument/2006/relationships/image" Target="../media/image2.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12.xml"/><Relationship Id="rId10" Type="http://schemas.openxmlformats.org/officeDocument/2006/relationships/slideLayout" Target="../slideLayouts/slideLayout111.xml"/><Relationship Id="rId19"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3.xml.rels><?xml version="1.0" encoding="UTF-8" standalone="yes"?>
<Relationships xmlns="http://schemas.openxmlformats.org/package/2006/relationships"><Relationship Id="rId3" Type="http://schemas.openxmlformats.org/officeDocument/2006/relationships/vmlDrawing" Target="../drawings/vmlDrawing90.vml"/><Relationship Id="rId7"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116.x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tags" Target="../tags/tag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oleObject" Target="../embeddings/oleObject92.bin"/><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tags" Target="../tags/tag9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vmlDrawing" Target="../drawings/vmlDrawing92.v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14.xml"/><Relationship Id="rId28" Type="http://schemas.openxmlformats.org/officeDocument/2006/relationships/image" Target="../media/image2.png"/><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image" Target="../media/image1.emf"/><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oleObject" Target="../embeddings/oleObject107.bin"/><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tags" Target="../tags/tag108.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vmlDrawing" Target="../drawings/vmlDrawing107.v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theme" Target="../theme/theme15.xml"/><Relationship Id="rId27"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oleObject" Target="../embeddings/oleObject121.bin"/><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tags" Target="../tags/tag122.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vmlDrawing" Target="../drawings/vmlDrawing121.v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theme" Target="../theme/theme16.xml"/><Relationship Id="rId28" Type="http://schemas.openxmlformats.org/officeDocument/2006/relationships/image" Target="../media/image2.png"/><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3" Type="http://schemas.openxmlformats.org/officeDocument/2006/relationships/slideLayout" Target="../slideLayouts/slideLayout184.xml"/><Relationship Id="rId21" Type="http://schemas.openxmlformats.org/officeDocument/2006/relationships/tags" Target="../tags/tag137.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vmlDrawing" Target="../drawings/vmlDrawing136.v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image" Target="../media/image2.png"/><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image" Target="../media/image1.emf"/><Relationship Id="rId10" Type="http://schemas.openxmlformats.org/officeDocument/2006/relationships/slideLayout" Target="../slideLayouts/slideLayout191.xml"/><Relationship Id="rId19" Type="http://schemas.openxmlformats.org/officeDocument/2006/relationships/theme" Target="../theme/theme17.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oleObject" Target="../embeddings/oleObject136.bin"/></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image" Target="../media/image1.emf"/><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oleObject" Target="../embeddings/oleObject155.bin"/><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tags" Target="../tags/tag156.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vmlDrawing" Target="../drawings/vmlDrawing155.v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theme" Target="../theme/theme18.xml"/><Relationship Id="rId27"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oleObject" Target="../embeddings/oleObject169.bin"/><Relationship Id="rId3" Type="http://schemas.openxmlformats.org/officeDocument/2006/relationships/slideLayout" Target="../slideLayouts/slideLayout223.xml"/><Relationship Id="rId21" Type="http://schemas.openxmlformats.org/officeDocument/2006/relationships/slideLayout" Target="../slideLayouts/slideLayout241.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tags" Target="../tags/tag170.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vmlDrawing" Target="../drawings/vmlDrawing169.v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theme" Target="../theme/theme19.xml"/><Relationship Id="rId28" Type="http://schemas.openxmlformats.org/officeDocument/2006/relationships/image" Target="../media/image2.png"/><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55"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783"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807"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855" name="think-cell Slide" r:id="rId18" imgW="6350000" imgH="6350000" progId="">
                  <p:embed/>
                </p:oleObj>
              </mc:Choice>
              <mc:Fallback>
                <p:oleObj name="think-cell Slide" r:id="rId18" imgW="6350000" imgH="6350000" progId="">
                  <p:embed/>
                  <p:pic>
                    <p:nvPicPr>
                      <p:cNvPr id="8" name="Object 7"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60500069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239" r:id="rId12"/>
    <p:sldLayoutId id="2147484240" r:id="rId13"/>
    <p:sldLayoutId id="2147484241" r:id="rId1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89119"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100768132"/>
      </p:ext>
    </p:extLst>
  </p:cSld>
  <p:clrMap bg1="lt1" tx1="dk1" bg2="lt2" tx2="dk2" accent1="accent1" accent2="accent2" accent3="accent3" accent4="accent4" accent5="accent5" accent6="accent6" hlink="hlink" folHlink="folHlink"/>
  <p:sldLayoutIdLst>
    <p:sldLayoutId id="214748406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1167"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41526650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6527"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5980119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 id="2147484145" r:id="rId17"/>
    <p:sldLayoutId id="2147484146" r:id="rId18"/>
    <p:sldLayoutId id="2147484147" r:id="rId19"/>
    <p:sldLayoutId id="2147484148" r:id="rId20"/>
    <p:sldLayoutId id="2147484149"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0863"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843732"/>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6223"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84EC456-35A8-744E-B007-55313A310340}"/>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72023622"/>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55679"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35532620"/>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1" r:id="rId19"/>
    <p:sldLayoutId id="2147484212" r:id="rId20"/>
    <p:sldLayoutId id="2147484213"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70015"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787371515"/>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19"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559"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7919"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4063"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8399"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1471"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615"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3759"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dancing&#10;&#10;Description automatically generated with medium confidence">
            <a:extLst>
              <a:ext uri="{FF2B5EF4-FFF2-40B4-BE49-F238E27FC236}">
                <a16:creationId xmlns:a16="http://schemas.microsoft.com/office/drawing/2014/main" id="{DDFFE488-D5D5-4CF4-C566-37BBC83536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193" t="1" r="5225" b="278"/>
          <a:stretch/>
        </p:blipFill>
        <p:spPr>
          <a:xfrm>
            <a:off x="1" y="0"/>
            <a:ext cx="13442950" cy="7030065"/>
          </a:xfrm>
          <a:prstGeom prst="rect">
            <a:avLst/>
          </a:prstGeom>
        </p:spPr>
      </p:pic>
      <p:sp>
        <p:nvSpPr>
          <p:cNvPr id="11" name="Title 3">
            <a:extLst>
              <a:ext uri="{FF2B5EF4-FFF2-40B4-BE49-F238E27FC236}">
                <a16:creationId xmlns:a16="http://schemas.microsoft.com/office/drawing/2014/main" id="{B448C832-5DEE-6F1A-C35D-233A20422007}"/>
              </a:ext>
            </a:extLst>
          </p:cNvPr>
          <p:cNvSpPr>
            <a:spLocks noGrp="1"/>
          </p:cNvSpPr>
          <p:nvPr>
            <p:ph type="ctrTitle"/>
          </p:nvPr>
        </p:nvSpPr>
        <p:spPr>
          <a:xfrm>
            <a:off x="2500781" y="4629634"/>
            <a:ext cx="9229106" cy="709383"/>
          </a:xfrm>
        </p:spPr>
        <p:txBody>
          <a:bodyPr/>
          <a:lstStyle/>
          <a:p>
            <a:r>
              <a:rPr lang="en-GB" sz="8500" dirty="0">
                <a:solidFill>
                  <a:schemeClr val="bg2"/>
                </a:solidFill>
              </a:rPr>
              <a:t>abc1 adults</a:t>
            </a:r>
            <a:endParaRPr lang="en-US" sz="8500" dirty="0">
              <a:solidFill>
                <a:schemeClr val="bg2"/>
              </a:solidFill>
            </a:endParaRPr>
          </a:p>
        </p:txBody>
      </p:sp>
      <p:sp>
        <p:nvSpPr>
          <p:cNvPr id="12" name="Rectangle 11">
            <a:extLst>
              <a:ext uri="{FF2B5EF4-FFF2-40B4-BE49-F238E27FC236}">
                <a16:creationId xmlns:a16="http://schemas.microsoft.com/office/drawing/2014/main" id="{775D5CF5-5819-7EF5-F7F9-4F57098BFB46}"/>
              </a:ext>
            </a:extLst>
          </p:cNvPr>
          <p:cNvSpPr/>
          <p:nvPr/>
        </p:nvSpPr>
        <p:spPr>
          <a:xfrm>
            <a:off x="2792361" y="1022555"/>
            <a:ext cx="3279880" cy="334297"/>
          </a:xfrm>
          <a:custGeom>
            <a:avLst/>
            <a:gdLst>
              <a:gd name="connsiteX0" fmla="*/ 0 w 3254480"/>
              <a:gd name="connsiteY0" fmla="*/ 0 h 334297"/>
              <a:gd name="connsiteX1" fmla="*/ 3254480 w 3254480"/>
              <a:gd name="connsiteY1" fmla="*/ 0 h 334297"/>
              <a:gd name="connsiteX2" fmla="*/ 3254480 w 3254480"/>
              <a:gd name="connsiteY2" fmla="*/ 334297 h 334297"/>
              <a:gd name="connsiteX3" fmla="*/ 0 w 3254480"/>
              <a:gd name="connsiteY3" fmla="*/ 334297 h 334297"/>
              <a:gd name="connsiteX4" fmla="*/ 0 w 3254480"/>
              <a:gd name="connsiteY4" fmla="*/ 0 h 334297"/>
              <a:gd name="connsiteX0" fmla="*/ 0 w 3279880"/>
              <a:gd name="connsiteY0" fmla="*/ 0 h 334297"/>
              <a:gd name="connsiteX1" fmla="*/ 3279880 w 3279880"/>
              <a:gd name="connsiteY1" fmla="*/ 6350 h 334297"/>
              <a:gd name="connsiteX2" fmla="*/ 3254480 w 3279880"/>
              <a:gd name="connsiteY2" fmla="*/ 334297 h 334297"/>
              <a:gd name="connsiteX3" fmla="*/ 0 w 3279880"/>
              <a:gd name="connsiteY3" fmla="*/ 334297 h 334297"/>
              <a:gd name="connsiteX4" fmla="*/ 0 w 3279880"/>
              <a:gd name="connsiteY4" fmla="*/ 0 h 334297"/>
              <a:gd name="connsiteX0" fmla="*/ 0 w 3279880"/>
              <a:gd name="connsiteY0" fmla="*/ 0 h 334297"/>
              <a:gd name="connsiteX1" fmla="*/ 3279880 w 3279880"/>
              <a:gd name="connsiteY1" fmla="*/ 6350 h 334297"/>
              <a:gd name="connsiteX2" fmla="*/ 3254480 w 3279880"/>
              <a:gd name="connsiteY2" fmla="*/ 334297 h 334297"/>
              <a:gd name="connsiteX3" fmla="*/ 0 w 3279880"/>
              <a:gd name="connsiteY3" fmla="*/ 334297 h 334297"/>
              <a:gd name="connsiteX4" fmla="*/ 0 w 3279880"/>
              <a:gd name="connsiteY4" fmla="*/ 0 h 334297"/>
              <a:gd name="connsiteX0" fmla="*/ 0 w 3279880"/>
              <a:gd name="connsiteY0" fmla="*/ 0 h 334297"/>
              <a:gd name="connsiteX1" fmla="*/ 3279880 w 3279880"/>
              <a:gd name="connsiteY1" fmla="*/ 6350 h 334297"/>
              <a:gd name="connsiteX2" fmla="*/ 3232255 w 3279880"/>
              <a:gd name="connsiteY2" fmla="*/ 315247 h 334297"/>
              <a:gd name="connsiteX3" fmla="*/ 0 w 3279880"/>
              <a:gd name="connsiteY3" fmla="*/ 334297 h 334297"/>
              <a:gd name="connsiteX4" fmla="*/ 0 w 3279880"/>
              <a:gd name="connsiteY4" fmla="*/ 0 h 3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880" h="334297">
                <a:moveTo>
                  <a:pt x="0" y="0"/>
                </a:moveTo>
                <a:lnTo>
                  <a:pt x="3279880" y="6350"/>
                </a:lnTo>
                <a:cubicBezTo>
                  <a:pt x="3249188" y="122016"/>
                  <a:pt x="3240722" y="205931"/>
                  <a:pt x="3232255" y="315247"/>
                </a:cubicBezTo>
                <a:lnTo>
                  <a:pt x="0" y="334297"/>
                </a:lnTo>
                <a:lnTo>
                  <a:pt x="0" y="0"/>
                </a:ln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3" name="Rectangle 12">
            <a:extLst>
              <a:ext uri="{FF2B5EF4-FFF2-40B4-BE49-F238E27FC236}">
                <a16:creationId xmlns:a16="http://schemas.microsoft.com/office/drawing/2014/main" id="{7C04E74A-6CEC-C541-525E-12376B58B975}"/>
              </a:ext>
            </a:extLst>
          </p:cNvPr>
          <p:cNvSpPr/>
          <p:nvPr/>
        </p:nvSpPr>
        <p:spPr>
          <a:xfrm>
            <a:off x="7514817" y="1022554"/>
            <a:ext cx="4047919" cy="334297"/>
          </a:xfrm>
          <a:custGeom>
            <a:avLst/>
            <a:gdLst>
              <a:gd name="connsiteX0" fmla="*/ 0 w 4006644"/>
              <a:gd name="connsiteY0" fmla="*/ 0 h 334297"/>
              <a:gd name="connsiteX1" fmla="*/ 4006644 w 4006644"/>
              <a:gd name="connsiteY1" fmla="*/ 0 h 334297"/>
              <a:gd name="connsiteX2" fmla="*/ 4006644 w 4006644"/>
              <a:gd name="connsiteY2" fmla="*/ 334297 h 334297"/>
              <a:gd name="connsiteX3" fmla="*/ 0 w 4006644"/>
              <a:gd name="connsiteY3" fmla="*/ 334297 h 334297"/>
              <a:gd name="connsiteX4" fmla="*/ 0 w 4006644"/>
              <a:gd name="connsiteY4" fmla="*/ 0 h 334297"/>
              <a:gd name="connsiteX0" fmla="*/ 0 w 4047919"/>
              <a:gd name="connsiteY0" fmla="*/ 0 h 334297"/>
              <a:gd name="connsiteX1" fmla="*/ 4047919 w 4047919"/>
              <a:gd name="connsiteY1" fmla="*/ 0 h 334297"/>
              <a:gd name="connsiteX2" fmla="*/ 4047919 w 4047919"/>
              <a:gd name="connsiteY2" fmla="*/ 334297 h 334297"/>
              <a:gd name="connsiteX3" fmla="*/ 41275 w 4047919"/>
              <a:gd name="connsiteY3" fmla="*/ 334297 h 334297"/>
              <a:gd name="connsiteX4" fmla="*/ 0 w 4047919"/>
              <a:gd name="connsiteY4" fmla="*/ 0 h 334297"/>
              <a:gd name="connsiteX0" fmla="*/ 0 w 4047919"/>
              <a:gd name="connsiteY0" fmla="*/ 0 h 334297"/>
              <a:gd name="connsiteX1" fmla="*/ 4047919 w 4047919"/>
              <a:gd name="connsiteY1" fmla="*/ 0 h 334297"/>
              <a:gd name="connsiteX2" fmla="*/ 4047919 w 4047919"/>
              <a:gd name="connsiteY2" fmla="*/ 334297 h 334297"/>
              <a:gd name="connsiteX3" fmla="*/ 41275 w 4047919"/>
              <a:gd name="connsiteY3" fmla="*/ 334297 h 334297"/>
              <a:gd name="connsiteX4" fmla="*/ 0 w 4047919"/>
              <a:gd name="connsiteY4" fmla="*/ 0 h 334297"/>
              <a:gd name="connsiteX0" fmla="*/ 0 w 4047919"/>
              <a:gd name="connsiteY0" fmla="*/ 0 h 334297"/>
              <a:gd name="connsiteX1" fmla="*/ 4047919 w 4047919"/>
              <a:gd name="connsiteY1" fmla="*/ 0 h 334297"/>
              <a:gd name="connsiteX2" fmla="*/ 4047919 w 4047919"/>
              <a:gd name="connsiteY2" fmla="*/ 334297 h 334297"/>
              <a:gd name="connsiteX3" fmla="*/ 85725 w 4047919"/>
              <a:gd name="connsiteY3" fmla="*/ 324772 h 334297"/>
              <a:gd name="connsiteX4" fmla="*/ 0 w 4047919"/>
              <a:gd name="connsiteY4" fmla="*/ 0 h 334297"/>
              <a:gd name="connsiteX0" fmla="*/ 0 w 4047919"/>
              <a:gd name="connsiteY0" fmla="*/ 0 h 334297"/>
              <a:gd name="connsiteX1" fmla="*/ 4047919 w 4047919"/>
              <a:gd name="connsiteY1" fmla="*/ 0 h 334297"/>
              <a:gd name="connsiteX2" fmla="*/ 4047919 w 4047919"/>
              <a:gd name="connsiteY2" fmla="*/ 334297 h 334297"/>
              <a:gd name="connsiteX3" fmla="*/ 85725 w 4047919"/>
              <a:gd name="connsiteY3" fmla="*/ 324772 h 334297"/>
              <a:gd name="connsiteX4" fmla="*/ 0 w 4047919"/>
              <a:gd name="connsiteY4" fmla="*/ 0 h 334297"/>
              <a:gd name="connsiteX0" fmla="*/ 0 w 4047919"/>
              <a:gd name="connsiteY0" fmla="*/ 0 h 334297"/>
              <a:gd name="connsiteX1" fmla="*/ 4047919 w 4047919"/>
              <a:gd name="connsiteY1" fmla="*/ 0 h 334297"/>
              <a:gd name="connsiteX2" fmla="*/ 4047919 w 4047919"/>
              <a:gd name="connsiteY2" fmla="*/ 334297 h 334297"/>
              <a:gd name="connsiteX3" fmla="*/ 85725 w 4047919"/>
              <a:gd name="connsiteY3" fmla="*/ 324772 h 334297"/>
              <a:gd name="connsiteX4" fmla="*/ 0 w 4047919"/>
              <a:gd name="connsiteY4" fmla="*/ 0 h 334297"/>
              <a:gd name="connsiteX0" fmla="*/ 0 w 4047919"/>
              <a:gd name="connsiteY0" fmla="*/ 0 h 334297"/>
              <a:gd name="connsiteX1" fmla="*/ 4047919 w 4047919"/>
              <a:gd name="connsiteY1" fmla="*/ 0 h 334297"/>
              <a:gd name="connsiteX2" fmla="*/ 4047919 w 4047919"/>
              <a:gd name="connsiteY2" fmla="*/ 334297 h 334297"/>
              <a:gd name="connsiteX3" fmla="*/ 31750 w 4047919"/>
              <a:gd name="connsiteY3" fmla="*/ 312072 h 334297"/>
              <a:gd name="connsiteX4" fmla="*/ 0 w 4047919"/>
              <a:gd name="connsiteY4" fmla="*/ 0 h 3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7919" h="334297">
                <a:moveTo>
                  <a:pt x="0" y="0"/>
                </a:moveTo>
                <a:lnTo>
                  <a:pt x="4047919" y="0"/>
                </a:lnTo>
                <a:lnTo>
                  <a:pt x="4047919" y="334297"/>
                </a:lnTo>
                <a:lnTo>
                  <a:pt x="31750" y="312072"/>
                </a:lnTo>
                <a:cubicBezTo>
                  <a:pt x="2117" y="194290"/>
                  <a:pt x="35983" y="149532"/>
                  <a:pt x="0" y="0"/>
                </a:cubicBez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4" name="Rectangle 13">
            <a:extLst>
              <a:ext uri="{FF2B5EF4-FFF2-40B4-BE49-F238E27FC236}">
                <a16:creationId xmlns:a16="http://schemas.microsoft.com/office/drawing/2014/main" id="{CCCD5C49-B277-C8B5-FD61-94B361153B85}"/>
              </a:ext>
            </a:extLst>
          </p:cNvPr>
          <p:cNvSpPr/>
          <p:nvPr/>
        </p:nvSpPr>
        <p:spPr>
          <a:xfrm>
            <a:off x="2202429" y="5672533"/>
            <a:ext cx="3386496" cy="334297"/>
          </a:xfrm>
          <a:custGeom>
            <a:avLst/>
            <a:gdLst>
              <a:gd name="connsiteX0" fmla="*/ 0 w 3313471"/>
              <a:gd name="connsiteY0" fmla="*/ 0 h 334297"/>
              <a:gd name="connsiteX1" fmla="*/ 3313471 w 3313471"/>
              <a:gd name="connsiteY1" fmla="*/ 0 h 334297"/>
              <a:gd name="connsiteX2" fmla="*/ 3313471 w 3313471"/>
              <a:gd name="connsiteY2" fmla="*/ 334297 h 334297"/>
              <a:gd name="connsiteX3" fmla="*/ 0 w 3313471"/>
              <a:gd name="connsiteY3" fmla="*/ 334297 h 334297"/>
              <a:gd name="connsiteX4" fmla="*/ 0 w 3313471"/>
              <a:gd name="connsiteY4" fmla="*/ 0 h 334297"/>
              <a:gd name="connsiteX0" fmla="*/ 0 w 3386496"/>
              <a:gd name="connsiteY0" fmla="*/ 0 h 334297"/>
              <a:gd name="connsiteX1" fmla="*/ 3386496 w 3386496"/>
              <a:gd name="connsiteY1" fmla="*/ 3175 h 334297"/>
              <a:gd name="connsiteX2" fmla="*/ 3313471 w 3386496"/>
              <a:gd name="connsiteY2" fmla="*/ 334297 h 334297"/>
              <a:gd name="connsiteX3" fmla="*/ 0 w 3386496"/>
              <a:gd name="connsiteY3" fmla="*/ 334297 h 334297"/>
              <a:gd name="connsiteX4" fmla="*/ 0 w 3386496"/>
              <a:gd name="connsiteY4" fmla="*/ 0 h 3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496" h="334297">
                <a:moveTo>
                  <a:pt x="0" y="0"/>
                </a:moveTo>
                <a:lnTo>
                  <a:pt x="3386496" y="3175"/>
                </a:lnTo>
                <a:lnTo>
                  <a:pt x="3313471" y="334297"/>
                </a:lnTo>
                <a:lnTo>
                  <a:pt x="0" y="334297"/>
                </a:lnTo>
                <a:lnTo>
                  <a:pt x="0" y="0"/>
                </a:ln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5" name="Rectangle 14">
            <a:extLst>
              <a:ext uri="{FF2B5EF4-FFF2-40B4-BE49-F238E27FC236}">
                <a16:creationId xmlns:a16="http://schemas.microsoft.com/office/drawing/2014/main" id="{080B3B6E-03E3-64E6-AEF4-328431C79D4F}"/>
              </a:ext>
            </a:extLst>
          </p:cNvPr>
          <p:cNvSpPr/>
          <p:nvPr/>
        </p:nvSpPr>
        <p:spPr>
          <a:xfrm>
            <a:off x="8630165" y="5672533"/>
            <a:ext cx="2610357" cy="334297"/>
          </a:xfrm>
          <a:custGeom>
            <a:avLst/>
            <a:gdLst>
              <a:gd name="connsiteX0" fmla="*/ 0 w 2588132"/>
              <a:gd name="connsiteY0" fmla="*/ 0 h 334297"/>
              <a:gd name="connsiteX1" fmla="*/ 2588132 w 2588132"/>
              <a:gd name="connsiteY1" fmla="*/ 0 h 334297"/>
              <a:gd name="connsiteX2" fmla="*/ 2588132 w 2588132"/>
              <a:gd name="connsiteY2" fmla="*/ 334297 h 334297"/>
              <a:gd name="connsiteX3" fmla="*/ 0 w 2588132"/>
              <a:gd name="connsiteY3" fmla="*/ 334297 h 334297"/>
              <a:gd name="connsiteX4" fmla="*/ 0 w 2588132"/>
              <a:gd name="connsiteY4" fmla="*/ 0 h 334297"/>
              <a:gd name="connsiteX0" fmla="*/ 0 w 2610357"/>
              <a:gd name="connsiteY0" fmla="*/ 0 h 334297"/>
              <a:gd name="connsiteX1" fmla="*/ 2610357 w 2610357"/>
              <a:gd name="connsiteY1" fmla="*/ 0 h 334297"/>
              <a:gd name="connsiteX2" fmla="*/ 2610357 w 2610357"/>
              <a:gd name="connsiteY2" fmla="*/ 334297 h 334297"/>
              <a:gd name="connsiteX3" fmla="*/ 22225 w 2610357"/>
              <a:gd name="connsiteY3" fmla="*/ 334297 h 334297"/>
              <a:gd name="connsiteX4" fmla="*/ 0 w 2610357"/>
              <a:gd name="connsiteY4" fmla="*/ 0 h 334297"/>
              <a:gd name="connsiteX0" fmla="*/ 0 w 2610357"/>
              <a:gd name="connsiteY0" fmla="*/ 0 h 334297"/>
              <a:gd name="connsiteX1" fmla="*/ 2610357 w 2610357"/>
              <a:gd name="connsiteY1" fmla="*/ 0 h 334297"/>
              <a:gd name="connsiteX2" fmla="*/ 2610357 w 2610357"/>
              <a:gd name="connsiteY2" fmla="*/ 334297 h 334297"/>
              <a:gd name="connsiteX3" fmla="*/ 22225 w 2610357"/>
              <a:gd name="connsiteY3" fmla="*/ 334297 h 334297"/>
              <a:gd name="connsiteX4" fmla="*/ 0 w 2610357"/>
              <a:gd name="connsiteY4" fmla="*/ 0 h 334297"/>
              <a:gd name="connsiteX0" fmla="*/ 0 w 2610357"/>
              <a:gd name="connsiteY0" fmla="*/ 0 h 334297"/>
              <a:gd name="connsiteX1" fmla="*/ 2610357 w 2610357"/>
              <a:gd name="connsiteY1" fmla="*/ 0 h 334297"/>
              <a:gd name="connsiteX2" fmla="*/ 2610357 w 2610357"/>
              <a:gd name="connsiteY2" fmla="*/ 334297 h 334297"/>
              <a:gd name="connsiteX3" fmla="*/ 22225 w 2610357"/>
              <a:gd name="connsiteY3" fmla="*/ 334297 h 334297"/>
              <a:gd name="connsiteX4" fmla="*/ 0 w 2610357"/>
              <a:gd name="connsiteY4" fmla="*/ 0 h 334297"/>
              <a:gd name="connsiteX0" fmla="*/ 0 w 2610357"/>
              <a:gd name="connsiteY0" fmla="*/ 0 h 334297"/>
              <a:gd name="connsiteX1" fmla="*/ 2610357 w 2610357"/>
              <a:gd name="connsiteY1" fmla="*/ 0 h 334297"/>
              <a:gd name="connsiteX2" fmla="*/ 2610357 w 2610357"/>
              <a:gd name="connsiteY2" fmla="*/ 334297 h 334297"/>
              <a:gd name="connsiteX3" fmla="*/ 38100 w 2610357"/>
              <a:gd name="connsiteY3" fmla="*/ 334297 h 334297"/>
              <a:gd name="connsiteX4" fmla="*/ 0 w 2610357"/>
              <a:gd name="connsiteY4" fmla="*/ 0 h 3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357" h="334297">
                <a:moveTo>
                  <a:pt x="0" y="0"/>
                </a:moveTo>
                <a:lnTo>
                  <a:pt x="2610357" y="0"/>
                </a:lnTo>
                <a:lnTo>
                  <a:pt x="2610357" y="334297"/>
                </a:lnTo>
                <a:lnTo>
                  <a:pt x="38100" y="334297"/>
                </a:lnTo>
                <a:cubicBezTo>
                  <a:pt x="30692" y="222865"/>
                  <a:pt x="42333" y="120957"/>
                  <a:pt x="0" y="0"/>
                </a:cubicBez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6" name="Rectangle 15">
            <a:extLst>
              <a:ext uri="{FF2B5EF4-FFF2-40B4-BE49-F238E27FC236}">
                <a16:creationId xmlns:a16="http://schemas.microsoft.com/office/drawing/2014/main" id="{130219F8-E21F-57E8-1C15-BD4E6E7B660E}"/>
              </a:ext>
            </a:extLst>
          </p:cNvPr>
          <p:cNvSpPr/>
          <p:nvPr/>
        </p:nvSpPr>
        <p:spPr>
          <a:xfrm rot="16200000">
            <a:off x="9818005" y="2767288"/>
            <a:ext cx="3823766" cy="334297"/>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7" name="Rectangle 16">
            <a:extLst>
              <a:ext uri="{FF2B5EF4-FFF2-40B4-BE49-F238E27FC236}">
                <a16:creationId xmlns:a16="http://schemas.microsoft.com/office/drawing/2014/main" id="{CFD97C6E-7A32-DDE9-E34C-9C44D4896E19}"/>
              </a:ext>
            </a:extLst>
          </p:cNvPr>
          <p:cNvSpPr/>
          <p:nvPr/>
        </p:nvSpPr>
        <p:spPr>
          <a:xfrm rot="16200000">
            <a:off x="105275" y="3888319"/>
            <a:ext cx="3902724" cy="334297"/>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9" name="Rectangle 18">
            <a:extLst>
              <a:ext uri="{FF2B5EF4-FFF2-40B4-BE49-F238E27FC236}">
                <a16:creationId xmlns:a16="http://schemas.microsoft.com/office/drawing/2014/main" id="{8B561B55-D58F-369C-4929-4C60F0561D8F}"/>
              </a:ext>
            </a:extLst>
          </p:cNvPr>
          <p:cNvSpPr/>
          <p:nvPr/>
        </p:nvSpPr>
        <p:spPr>
          <a:xfrm rot="18806719">
            <a:off x="1765151" y="1464457"/>
            <a:ext cx="1406636" cy="440074"/>
          </a:xfrm>
          <a:custGeom>
            <a:avLst/>
            <a:gdLst>
              <a:gd name="connsiteX0" fmla="*/ 0 w 1423983"/>
              <a:gd name="connsiteY0" fmla="*/ 0 h 334297"/>
              <a:gd name="connsiteX1" fmla="*/ 1423983 w 1423983"/>
              <a:gd name="connsiteY1" fmla="*/ 0 h 334297"/>
              <a:gd name="connsiteX2" fmla="*/ 1423983 w 1423983"/>
              <a:gd name="connsiteY2" fmla="*/ 334297 h 334297"/>
              <a:gd name="connsiteX3" fmla="*/ 0 w 1423983"/>
              <a:gd name="connsiteY3" fmla="*/ 334297 h 334297"/>
              <a:gd name="connsiteX4" fmla="*/ 0 w 1423983"/>
              <a:gd name="connsiteY4" fmla="*/ 0 h 334297"/>
              <a:gd name="connsiteX0" fmla="*/ 50763 w 1423983"/>
              <a:gd name="connsiteY0" fmla="*/ 53594 h 334297"/>
              <a:gd name="connsiteX1" fmla="*/ 1423983 w 1423983"/>
              <a:gd name="connsiteY1" fmla="*/ 0 h 334297"/>
              <a:gd name="connsiteX2" fmla="*/ 1423983 w 1423983"/>
              <a:gd name="connsiteY2" fmla="*/ 334297 h 334297"/>
              <a:gd name="connsiteX3" fmla="*/ 0 w 1423983"/>
              <a:gd name="connsiteY3" fmla="*/ 334297 h 334297"/>
              <a:gd name="connsiteX4" fmla="*/ 50763 w 1423983"/>
              <a:gd name="connsiteY4" fmla="*/ 53594 h 334297"/>
              <a:gd name="connsiteX0" fmla="*/ 21282 w 1423983"/>
              <a:gd name="connsiteY0" fmla="*/ 84798 h 334297"/>
              <a:gd name="connsiteX1" fmla="*/ 1423983 w 1423983"/>
              <a:gd name="connsiteY1" fmla="*/ 0 h 334297"/>
              <a:gd name="connsiteX2" fmla="*/ 1423983 w 1423983"/>
              <a:gd name="connsiteY2" fmla="*/ 334297 h 334297"/>
              <a:gd name="connsiteX3" fmla="*/ 0 w 1423983"/>
              <a:gd name="connsiteY3" fmla="*/ 334297 h 334297"/>
              <a:gd name="connsiteX4" fmla="*/ 21282 w 1423983"/>
              <a:gd name="connsiteY4" fmla="*/ 84798 h 334297"/>
              <a:gd name="connsiteX0" fmla="*/ 1275 w 1403976"/>
              <a:gd name="connsiteY0" fmla="*/ 84798 h 403901"/>
              <a:gd name="connsiteX1" fmla="*/ 1403976 w 1403976"/>
              <a:gd name="connsiteY1" fmla="*/ 0 h 403901"/>
              <a:gd name="connsiteX2" fmla="*/ 1403976 w 1403976"/>
              <a:gd name="connsiteY2" fmla="*/ 334297 h 403901"/>
              <a:gd name="connsiteX3" fmla="*/ 0 w 1403976"/>
              <a:gd name="connsiteY3" fmla="*/ 403901 h 403901"/>
              <a:gd name="connsiteX4" fmla="*/ 1275 w 1403976"/>
              <a:gd name="connsiteY4" fmla="*/ 84798 h 403901"/>
              <a:gd name="connsiteX0" fmla="*/ 0 w 1402701"/>
              <a:gd name="connsiteY0" fmla="*/ 84798 h 420008"/>
              <a:gd name="connsiteX1" fmla="*/ 1402701 w 1402701"/>
              <a:gd name="connsiteY1" fmla="*/ 0 h 420008"/>
              <a:gd name="connsiteX2" fmla="*/ 1402701 w 1402701"/>
              <a:gd name="connsiteY2" fmla="*/ 334297 h 420008"/>
              <a:gd name="connsiteX3" fmla="*/ 33662 w 1402701"/>
              <a:gd name="connsiteY3" fmla="*/ 420008 h 420008"/>
              <a:gd name="connsiteX4" fmla="*/ 0 w 1402701"/>
              <a:gd name="connsiteY4" fmla="*/ 84798 h 420008"/>
              <a:gd name="connsiteX0" fmla="*/ 0 w 1402701"/>
              <a:gd name="connsiteY0" fmla="*/ 84798 h 438027"/>
              <a:gd name="connsiteX1" fmla="*/ 1402701 w 1402701"/>
              <a:gd name="connsiteY1" fmla="*/ 0 h 438027"/>
              <a:gd name="connsiteX2" fmla="*/ 1402701 w 1402701"/>
              <a:gd name="connsiteY2" fmla="*/ 334297 h 438027"/>
              <a:gd name="connsiteX3" fmla="*/ 76968 w 1402701"/>
              <a:gd name="connsiteY3" fmla="*/ 438027 h 438027"/>
              <a:gd name="connsiteX4" fmla="*/ 0 w 1402701"/>
              <a:gd name="connsiteY4" fmla="*/ 84798 h 438027"/>
              <a:gd name="connsiteX0" fmla="*/ 0 w 1402701"/>
              <a:gd name="connsiteY0" fmla="*/ 84798 h 447304"/>
              <a:gd name="connsiteX1" fmla="*/ 1402701 w 1402701"/>
              <a:gd name="connsiteY1" fmla="*/ 0 h 447304"/>
              <a:gd name="connsiteX2" fmla="*/ 1402701 w 1402701"/>
              <a:gd name="connsiteY2" fmla="*/ 334297 h 447304"/>
              <a:gd name="connsiteX3" fmla="*/ 46397 w 1402701"/>
              <a:gd name="connsiteY3" fmla="*/ 447304 h 447304"/>
              <a:gd name="connsiteX4" fmla="*/ 0 w 1402701"/>
              <a:gd name="connsiteY4" fmla="*/ 84798 h 447304"/>
              <a:gd name="connsiteX0" fmla="*/ 0 w 1417439"/>
              <a:gd name="connsiteY0" fmla="*/ 69238 h 431744"/>
              <a:gd name="connsiteX1" fmla="*/ 1417439 w 1417439"/>
              <a:gd name="connsiteY1" fmla="*/ 0 h 431744"/>
              <a:gd name="connsiteX2" fmla="*/ 1402701 w 1417439"/>
              <a:gd name="connsiteY2" fmla="*/ 318737 h 431744"/>
              <a:gd name="connsiteX3" fmla="*/ 46397 w 1417439"/>
              <a:gd name="connsiteY3" fmla="*/ 431744 h 431744"/>
              <a:gd name="connsiteX4" fmla="*/ 0 w 1417439"/>
              <a:gd name="connsiteY4" fmla="*/ 69238 h 431744"/>
              <a:gd name="connsiteX0" fmla="*/ 0 w 1407613"/>
              <a:gd name="connsiteY0" fmla="*/ 79611 h 431744"/>
              <a:gd name="connsiteX1" fmla="*/ 1407613 w 1407613"/>
              <a:gd name="connsiteY1" fmla="*/ 0 h 431744"/>
              <a:gd name="connsiteX2" fmla="*/ 1392875 w 1407613"/>
              <a:gd name="connsiteY2" fmla="*/ 318737 h 431744"/>
              <a:gd name="connsiteX3" fmla="*/ 36571 w 1407613"/>
              <a:gd name="connsiteY3" fmla="*/ 431744 h 431744"/>
              <a:gd name="connsiteX4" fmla="*/ 0 w 1407613"/>
              <a:gd name="connsiteY4" fmla="*/ 79611 h 431744"/>
              <a:gd name="connsiteX0" fmla="*/ 0 w 1419532"/>
              <a:gd name="connsiteY0" fmla="*/ 84341 h 436474"/>
              <a:gd name="connsiteX1" fmla="*/ 1419532 w 1419532"/>
              <a:gd name="connsiteY1" fmla="*/ 0 h 436474"/>
              <a:gd name="connsiteX2" fmla="*/ 1392875 w 1419532"/>
              <a:gd name="connsiteY2" fmla="*/ 323467 h 436474"/>
              <a:gd name="connsiteX3" fmla="*/ 36571 w 1419532"/>
              <a:gd name="connsiteY3" fmla="*/ 436474 h 436474"/>
              <a:gd name="connsiteX4" fmla="*/ 0 w 1419532"/>
              <a:gd name="connsiteY4" fmla="*/ 84341 h 436474"/>
              <a:gd name="connsiteX0" fmla="*/ 0 w 1426545"/>
              <a:gd name="connsiteY0" fmla="*/ 90838 h 436474"/>
              <a:gd name="connsiteX1" fmla="*/ 1426545 w 1426545"/>
              <a:gd name="connsiteY1" fmla="*/ 0 h 436474"/>
              <a:gd name="connsiteX2" fmla="*/ 1399888 w 1426545"/>
              <a:gd name="connsiteY2" fmla="*/ 323467 h 436474"/>
              <a:gd name="connsiteX3" fmla="*/ 43584 w 1426545"/>
              <a:gd name="connsiteY3" fmla="*/ 436474 h 436474"/>
              <a:gd name="connsiteX4" fmla="*/ 0 w 1426545"/>
              <a:gd name="connsiteY4" fmla="*/ 90838 h 43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545" h="436474">
                <a:moveTo>
                  <a:pt x="0" y="90838"/>
                </a:moveTo>
                <a:lnTo>
                  <a:pt x="1426545" y="0"/>
                </a:lnTo>
                <a:lnTo>
                  <a:pt x="1399888" y="323467"/>
                </a:lnTo>
                <a:lnTo>
                  <a:pt x="43584" y="436474"/>
                </a:lnTo>
                <a:lnTo>
                  <a:pt x="0" y="90838"/>
                </a:ln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22" name="Rectangle 18">
            <a:extLst>
              <a:ext uri="{FF2B5EF4-FFF2-40B4-BE49-F238E27FC236}">
                <a16:creationId xmlns:a16="http://schemas.microsoft.com/office/drawing/2014/main" id="{9DB80F46-2F31-C21B-0129-71D4AA66FC3B}"/>
              </a:ext>
            </a:extLst>
          </p:cNvPr>
          <p:cNvSpPr/>
          <p:nvPr/>
        </p:nvSpPr>
        <p:spPr>
          <a:xfrm rot="7323270">
            <a:off x="10727192" y="5092133"/>
            <a:ext cx="1363660" cy="440074"/>
          </a:xfrm>
          <a:custGeom>
            <a:avLst/>
            <a:gdLst>
              <a:gd name="connsiteX0" fmla="*/ 0 w 1423983"/>
              <a:gd name="connsiteY0" fmla="*/ 0 h 334297"/>
              <a:gd name="connsiteX1" fmla="*/ 1423983 w 1423983"/>
              <a:gd name="connsiteY1" fmla="*/ 0 h 334297"/>
              <a:gd name="connsiteX2" fmla="*/ 1423983 w 1423983"/>
              <a:gd name="connsiteY2" fmla="*/ 334297 h 334297"/>
              <a:gd name="connsiteX3" fmla="*/ 0 w 1423983"/>
              <a:gd name="connsiteY3" fmla="*/ 334297 h 334297"/>
              <a:gd name="connsiteX4" fmla="*/ 0 w 1423983"/>
              <a:gd name="connsiteY4" fmla="*/ 0 h 334297"/>
              <a:gd name="connsiteX0" fmla="*/ 50763 w 1423983"/>
              <a:gd name="connsiteY0" fmla="*/ 53594 h 334297"/>
              <a:gd name="connsiteX1" fmla="*/ 1423983 w 1423983"/>
              <a:gd name="connsiteY1" fmla="*/ 0 h 334297"/>
              <a:gd name="connsiteX2" fmla="*/ 1423983 w 1423983"/>
              <a:gd name="connsiteY2" fmla="*/ 334297 h 334297"/>
              <a:gd name="connsiteX3" fmla="*/ 0 w 1423983"/>
              <a:gd name="connsiteY3" fmla="*/ 334297 h 334297"/>
              <a:gd name="connsiteX4" fmla="*/ 50763 w 1423983"/>
              <a:gd name="connsiteY4" fmla="*/ 53594 h 334297"/>
              <a:gd name="connsiteX0" fmla="*/ 21282 w 1423983"/>
              <a:gd name="connsiteY0" fmla="*/ 84798 h 334297"/>
              <a:gd name="connsiteX1" fmla="*/ 1423983 w 1423983"/>
              <a:gd name="connsiteY1" fmla="*/ 0 h 334297"/>
              <a:gd name="connsiteX2" fmla="*/ 1423983 w 1423983"/>
              <a:gd name="connsiteY2" fmla="*/ 334297 h 334297"/>
              <a:gd name="connsiteX3" fmla="*/ 0 w 1423983"/>
              <a:gd name="connsiteY3" fmla="*/ 334297 h 334297"/>
              <a:gd name="connsiteX4" fmla="*/ 21282 w 1423983"/>
              <a:gd name="connsiteY4" fmla="*/ 84798 h 334297"/>
              <a:gd name="connsiteX0" fmla="*/ 1275 w 1403976"/>
              <a:gd name="connsiteY0" fmla="*/ 84798 h 403901"/>
              <a:gd name="connsiteX1" fmla="*/ 1403976 w 1403976"/>
              <a:gd name="connsiteY1" fmla="*/ 0 h 403901"/>
              <a:gd name="connsiteX2" fmla="*/ 1403976 w 1403976"/>
              <a:gd name="connsiteY2" fmla="*/ 334297 h 403901"/>
              <a:gd name="connsiteX3" fmla="*/ 0 w 1403976"/>
              <a:gd name="connsiteY3" fmla="*/ 403901 h 403901"/>
              <a:gd name="connsiteX4" fmla="*/ 1275 w 1403976"/>
              <a:gd name="connsiteY4" fmla="*/ 84798 h 403901"/>
              <a:gd name="connsiteX0" fmla="*/ 0 w 1402701"/>
              <a:gd name="connsiteY0" fmla="*/ 84798 h 420008"/>
              <a:gd name="connsiteX1" fmla="*/ 1402701 w 1402701"/>
              <a:gd name="connsiteY1" fmla="*/ 0 h 420008"/>
              <a:gd name="connsiteX2" fmla="*/ 1402701 w 1402701"/>
              <a:gd name="connsiteY2" fmla="*/ 334297 h 420008"/>
              <a:gd name="connsiteX3" fmla="*/ 33662 w 1402701"/>
              <a:gd name="connsiteY3" fmla="*/ 420008 h 420008"/>
              <a:gd name="connsiteX4" fmla="*/ 0 w 1402701"/>
              <a:gd name="connsiteY4" fmla="*/ 84798 h 420008"/>
              <a:gd name="connsiteX0" fmla="*/ 0 w 1402701"/>
              <a:gd name="connsiteY0" fmla="*/ 84798 h 438027"/>
              <a:gd name="connsiteX1" fmla="*/ 1402701 w 1402701"/>
              <a:gd name="connsiteY1" fmla="*/ 0 h 438027"/>
              <a:gd name="connsiteX2" fmla="*/ 1402701 w 1402701"/>
              <a:gd name="connsiteY2" fmla="*/ 334297 h 438027"/>
              <a:gd name="connsiteX3" fmla="*/ 76968 w 1402701"/>
              <a:gd name="connsiteY3" fmla="*/ 438027 h 438027"/>
              <a:gd name="connsiteX4" fmla="*/ 0 w 1402701"/>
              <a:gd name="connsiteY4" fmla="*/ 84798 h 438027"/>
              <a:gd name="connsiteX0" fmla="*/ 0 w 1402701"/>
              <a:gd name="connsiteY0" fmla="*/ 84798 h 447304"/>
              <a:gd name="connsiteX1" fmla="*/ 1402701 w 1402701"/>
              <a:gd name="connsiteY1" fmla="*/ 0 h 447304"/>
              <a:gd name="connsiteX2" fmla="*/ 1402701 w 1402701"/>
              <a:gd name="connsiteY2" fmla="*/ 334297 h 447304"/>
              <a:gd name="connsiteX3" fmla="*/ 46397 w 1402701"/>
              <a:gd name="connsiteY3" fmla="*/ 447304 h 447304"/>
              <a:gd name="connsiteX4" fmla="*/ 0 w 1402701"/>
              <a:gd name="connsiteY4" fmla="*/ 84798 h 447304"/>
              <a:gd name="connsiteX0" fmla="*/ 0 w 1417439"/>
              <a:gd name="connsiteY0" fmla="*/ 69238 h 431744"/>
              <a:gd name="connsiteX1" fmla="*/ 1417439 w 1417439"/>
              <a:gd name="connsiteY1" fmla="*/ 0 h 431744"/>
              <a:gd name="connsiteX2" fmla="*/ 1402701 w 1417439"/>
              <a:gd name="connsiteY2" fmla="*/ 318737 h 431744"/>
              <a:gd name="connsiteX3" fmla="*/ 46397 w 1417439"/>
              <a:gd name="connsiteY3" fmla="*/ 431744 h 431744"/>
              <a:gd name="connsiteX4" fmla="*/ 0 w 1417439"/>
              <a:gd name="connsiteY4" fmla="*/ 69238 h 431744"/>
              <a:gd name="connsiteX0" fmla="*/ 0 w 1407613"/>
              <a:gd name="connsiteY0" fmla="*/ 79611 h 431744"/>
              <a:gd name="connsiteX1" fmla="*/ 1407613 w 1407613"/>
              <a:gd name="connsiteY1" fmla="*/ 0 h 431744"/>
              <a:gd name="connsiteX2" fmla="*/ 1392875 w 1407613"/>
              <a:gd name="connsiteY2" fmla="*/ 318737 h 431744"/>
              <a:gd name="connsiteX3" fmla="*/ 36571 w 1407613"/>
              <a:gd name="connsiteY3" fmla="*/ 431744 h 431744"/>
              <a:gd name="connsiteX4" fmla="*/ 0 w 1407613"/>
              <a:gd name="connsiteY4" fmla="*/ 79611 h 431744"/>
              <a:gd name="connsiteX0" fmla="*/ 0 w 1419532"/>
              <a:gd name="connsiteY0" fmla="*/ 84341 h 436474"/>
              <a:gd name="connsiteX1" fmla="*/ 1419532 w 1419532"/>
              <a:gd name="connsiteY1" fmla="*/ 0 h 436474"/>
              <a:gd name="connsiteX2" fmla="*/ 1392875 w 1419532"/>
              <a:gd name="connsiteY2" fmla="*/ 323467 h 436474"/>
              <a:gd name="connsiteX3" fmla="*/ 36571 w 1419532"/>
              <a:gd name="connsiteY3" fmla="*/ 436474 h 436474"/>
              <a:gd name="connsiteX4" fmla="*/ 0 w 1419532"/>
              <a:gd name="connsiteY4" fmla="*/ 84341 h 436474"/>
              <a:gd name="connsiteX0" fmla="*/ 0 w 1426545"/>
              <a:gd name="connsiteY0" fmla="*/ 90838 h 436474"/>
              <a:gd name="connsiteX1" fmla="*/ 1426545 w 1426545"/>
              <a:gd name="connsiteY1" fmla="*/ 0 h 436474"/>
              <a:gd name="connsiteX2" fmla="*/ 1399888 w 1426545"/>
              <a:gd name="connsiteY2" fmla="*/ 323467 h 436474"/>
              <a:gd name="connsiteX3" fmla="*/ 43584 w 1426545"/>
              <a:gd name="connsiteY3" fmla="*/ 436474 h 436474"/>
              <a:gd name="connsiteX4" fmla="*/ 0 w 1426545"/>
              <a:gd name="connsiteY4" fmla="*/ 90838 h 436474"/>
              <a:gd name="connsiteX0" fmla="*/ 13368 w 1382961"/>
              <a:gd name="connsiteY0" fmla="*/ 37383 h 436474"/>
              <a:gd name="connsiteX1" fmla="*/ 1382961 w 1382961"/>
              <a:gd name="connsiteY1" fmla="*/ 0 h 436474"/>
              <a:gd name="connsiteX2" fmla="*/ 1356304 w 1382961"/>
              <a:gd name="connsiteY2" fmla="*/ 323467 h 436474"/>
              <a:gd name="connsiteX3" fmla="*/ 0 w 1382961"/>
              <a:gd name="connsiteY3" fmla="*/ 436474 h 436474"/>
              <a:gd name="connsiteX4" fmla="*/ 13368 w 1382961"/>
              <a:gd name="connsiteY4" fmla="*/ 37383 h 436474"/>
              <a:gd name="connsiteX0" fmla="*/ 25331 w 1382961"/>
              <a:gd name="connsiteY0" fmla="*/ 56065 h 436474"/>
              <a:gd name="connsiteX1" fmla="*/ 1382961 w 1382961"/>
              <a:gd name="connsiteY1" fmla="*/ 0 h 436474"/>
              <a:gd name="connsiteX2" fmla="*/ 1356304 w 1382961"/>
              <a:gd name="connsiteY2" fmla="*/ 323467 h 436474"/>
              <a:gd name="connsiteX3" fmla="*/ 0 w 1382961"/>
              <a:gd name="connsiteY3" fmla="*/ 436474 h 436474"/>
              <a:gd name="connsiteX4" fmla="*/ 25331 w 1382961"/>
              <a:gd name="connsiteY4" fmla="*/ 56065 h 43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961" h="436474">
                <a:moveTo>
                  <a:pt x="25331" y="56065"/>
                </a:moveTo>
                <a:lnTo>
                  <a:pt x="1382961" y="0"/>
                </a:lnTo>
                <a:lnTo>
                  <a:pt x="1356304" y="323467"/>
                </a:lnTo>
                <a:lnTo>
                  <a:pt x="0" y="436474"/>
                </a:lnTo>
                <a:lnTo>
                  <a:pt x="25331" y="56065"/>
                </a:lnTo>
                <a:close/>
              </a:path>
            </a:pathLst>
          </a:cu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Tree>
    <p:extLst>
      <p:ext uri="{BB962C8B-B14F-4D97-AF65-F5344CB8AC3E}">
        <p14:creationId xmlns:p14="http://schemas.microsoft.com/office/powerpoint/2010/main" val="16097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D555-BFC1-40A3-94DA-0FE49B863B2D}"/>
              </a:ext>
            </a:extLst>
          </p:cNvPr>
          <p:cNvSpPr>
            <a:spLocks noGrp="1"/>
          </p:cNvSpPr>
          <p:nvPr>
            <p:ph type="title"/>
          </p:nvPr>
        </p:nvSpPr>
        <p:spPr/>
        <p:txBody>
          <a:bodyPr/>
          <a:lstStyle/>
          <a:p>
            <a:r>
              <a:rPr lang="en-GB" dirty="0"/>
              <a:t>What can Cinema add to your ABC1 ADS media plan?</a:t>
            </a:r>
          </a:p>
        </p:txBody>
      </p:sp>
      <p:sp>
        <p:nvSpPr>
          <p:cNvPr id="6" name="Text Placeholder 5">
            <a:extLst>
              <a:ext uri="{FF2B5EF4-FFF2-40B4-BE49-F238E27FC236}">
                <a16:creationId xmlns:a16="http://schemas.microsoft.com/office/drawing/2014/main" id="{9C754C1A-ACE6-4C81-B47A-404B1E6D56A2}"/>
              </a:ext>
            </a:extLst>
          </p:cNvPr>
          <p:cNvSpPr>
            <a:spLocks noGrp="1"/>
          </p:cNvSpPr>
          <p:nvPr>
            <p:ph type="body" sz="quarter" idx="11"/>
          </p:nvPr>
        </p:nvSpPr>
        <p:spPr>
          <a:xfrm>
            <a:off x="8633637" y="7188587"/>
            <a:ext cx="4664852" cy="246221"/>
          </a:xfrm>
        </p:spPr>
        <p:txBody>
          <a:bodyPr/>
          <a:lstStyle/>
          <a:p>
            <a:r>
              <a:rPr lang="en-US" dirty="0">
                <a:latin typeface="Arial" charset="0"/>
                <a:ea typeface="Arial" charset="0"/>
                <a:cs typeface="Arial" charset="0"/>
              </a:rPr>
              <a:t>Sources: IPA </a:t>
            </a:r>
            <a:r>
              <a:rPr lang="en-US" dirty="0" err="1">
                <a:latin typeface="Arial" charset="0"/>
                <a:ea typeface="Arial" charset="0"/>
                <a:cs typeface="Arial" charset="0"/>
              </a:rPr>
              <a:t>TouchPoints</a:t>
            </a:r>
            <a:r>
              <a:rPr lang="en-US" dirty="0">
                <a:latin typeface="Arial" charset="0"/>
                <a:ea typeface="Arial" charset="0"/>
                <a:cs typeface="Arial" charset="0"/>
              </a:rPr>
              <a:t> 2021	, Kantar Ad Reaction &amp; DCM/Differentology (1,000 ABC1 Adults</a:t>
            </a:r>
            <a:endParaRPr lang="en-GB" dirty="0"/>
          </a:p>
        </p:txBody>
      </p:sp>
      <p:sp>
        <p:nvSpPr>
          <p:cNvPr id="7" name="Text Placeholder 6">
            <a:extLst>
              <a:ext uri="{FF2B5EF4-FFF2-40B4-BE49-F238E27FC236}">
                <a16:creationId xmlns:a16="http://schemas.microsoft.com/office/drawing/2014/main" id="{88E8A5D3-9265-4C86-9C97-36B4CADE0B7D}"/>
              </a:ext>
            </a:extLst>
          </p:cNvPr>
          <p:cNvSpPr>
            <a:spLocks noGrp="1"/>
          </p:cNvSpPr>
          <p:nvPr>
            <p:ph type="body" sz="quarter" idx="14"/>
          </p:nvPr>
        </p:nvSpPr>
        <p:spPr/>
        <p:txBody>
          <a:bodyPr/>
          <a:lstStyle/>
          <a:p>
            <a:r>
              <a:rPr lang="en-GB" dirty="0"/>
              <a:t>Cinema allows you to engage an audience when they’re in a positive and receptive mindset and most willing to pay attention to ads. </a:t>
            </a:r>
          </a:p>
        </p:txBody>
      </p:sp>
      <p:sp>
        <p:nvSpPr>
          <p:cNvPr id="9" name="Oval 8">
            <a:extLst>
              <a:ext uri="{FF2B5EF4-FFF2-40B4-BE49-F238E27FC236}">
                <a16:creationId xmlns:a16="http://schemas.microsoft.com/office/drawing/2014/main" id="{298777E4-27CE-45EC-99A1-24BA93550AD7}"/>
              </a:ext>
            </a:extLst>
          </p:cNvPr>
          <p:cNvSpPr>
            <a:spLocks noChangeAspect="1"/>
          </p:cNvSpPr>
          <p:nvPr/>
        </p:nvSpPr>
        <p:spPr>
          <a:xfrm>
            <a:off x="5059097" y="1763523"/>
            <a:ext cx="2660022" cy="2667075"/>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
                <a:srgbClr val="FFFFFF"/>
              </a:buClr>
              <a:buSzPct val="100000"/>
              <a:buFontTx/>
              <a:buNone/>
              <a:tabLst/>
              <a:defRPr/>
            </a:pPr>
            <a:r>
              <a:rPr kumimoji="0" lang="en-GB" sz="2800" b="0" i="0" u="none" strike="noStrike" kern="1200" cap="all" spc="0" normalizeH="0" baseline="0" noProof="0" dirty="0">
                <a:ln>
                  <a:noFill/>
                </a:ln>
                <a:solidFill>
                  <a:srgbClr val="FFFFFF"/>
                </a:solidFill>
                <a:effectLst/>
                <a:uLnTx/>
                <a:uFillTx/>
                <a:latin typeface="Impact"/>
                <a:ea typeface="+mn-ea"/>
                <a:cs typeface="+mn-cs"/>
              </a:rPr>
              <a:t>Receptive to ads</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Oval 9">
            <a:extLst>
              <a:ext uri="{FF2B5EF4-FFF2-40B4-BE49-F238E27FC236}">
                <a16:creationId xmlns:a16="http://schemas.microsoft.com/office/drawing/2014/main" id="{31C8BD83-CF7E-4223-9E02-FE7A9C31E6C8}"/>
              </a:ext>
            </a:extLst>
          </p:cNvPr>
          <p:cNvSpPr>
            <a:spLocks noChangeAspect="1"/>
          </p:cNvSpPr>
          <p:nvPr/>
        </p:nvSpPr>
        <p:spPr>
          <a:xfrm>
            <a:off x="9147009" y="1763524"/>
            <a:ext cx="2660022" cy="266707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
                <a:srgbClr val="FFFFFF"/>
              </a:buClr>
              <a:buSzPct val="100000"/>
              <a:buFontTx/>
              <a:buNone/>
              <a:tabLst/>
              <a:defRPr/>
            </a:pPr>
            <a:r>
              <a:rPr kumimoji="0" lang="en-US" sz="2800" b="0" i="0" u="none" strike="noStrike" kern="1200" cap="all" spc="0" normalizeH="0" baseline="0" noProof="0" dirty="0">
                <a:ln>
                  <a:noFill/>
                </a:ln>
                <a:solidFill>
                  <a:srgbClr val="FFFFFF"/>
                </a:solidFill>
                <a:effectLst/>
                <a:uLnTx/>
                <a:uFillTx/>
                <a:latin typeface="Impact"/>
                <a:ea typeface="+mn-ea"/>
                <a:cs typeface="+mn-cs"/>
              </a:rPr>
              <a:t>Pay more attention to ads</a:t>
            </a:r>
          </a:p>
        </p:txBody>
      </p:sp>
      <p:sp>
        <p:nvSpPr>
          <p:cNvPr id="15" name="Oval 14">
            <a:extLst>
              <a:ext uri="{FF2B5EF4-FFF2-40B4-BE49-F238E27FC236}">
                <a16:creationId xmlns:a16="http://schemas.microsoft.com/office/drawing/2014/main" id="{6C29770A-8480-4265-899D-FA5069A7B3B2}"/>
              </a:ext>
            </a:extLst>
          </p:cNvPr>
          <p:cNvSpPr>
            <a:spLocks noChangeAspect="1"/>
          </p:cNvSpPr>
          <p:nvPr/>
        </p:nvSpPr>
        <p:spPr>
          <a:xfrm>
            <a:off x="971185" y="1763522"/>
            <a:ext cx="2660022" cy="2667075"/>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
                <a:srgbClr val="FFFFFF"/>
              </a:buClr>
              <a:buSzPct val="100000"/>
              <a:buFontTx/>
              <a:buNone/>
              <a:tabLst/>
              <a:defRPr/>
            </a:pPr>
            <a:r>
              <a:rPr kumimoji="0" lang="en-GB" sz="2800" b="0" i="0" u="none" strike="noStrike" kern="1200" cap="all" spc="0" normalizeH="0" baseline="0" noProof="0" dirty="0">
                <a:ln>
                  <a:noFill/>
                </a:ln>
                <a:solidFill>
                  <a:srgbClr val="FFFFFF"/>
                </a:solidFill>
                <a:effectLst/>
                <a:uLnTx/>
                <a:uFillTx/>
                <a:latin typeface="Impact"/>
                <a:ea typeface="+mn-ea"/>
                <a:cs typeface="+mn-cs"/>
              </a:rPr>
              <a:t>Positive mood</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5DBF0720-0D48-4078-BBD5-D656B196F8DA}"/>
              </a:ext>
            </a:extLst>
          </p:cNvPr>
          <p:cNvSpPr/>
          <p:nvPr/>
        </p:nvSpPr>
        <p:spPr>
          <a:xfrm>
            <a:off x="1127665" y="4690251"/>
            <a:ext cx="2347061" cy="830997"/>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
                <a:srgbClr val="FFFFFF"/>
              </a:buClr>
              <a:buSzPct val="100000"/>
              <a:buFontTx/>
              <a:buNone/>
              <a:tabLst/>
              <a:defRPr/>
            </a:pPr>
            <a:r>
              <a:rPr lang="en-GB" sz="1200" dirty="0">
                <a:solidFill>
                  <a:srgbClr val="8A8A8D"/>
                </a:solidFill>
                <a:latin typeface="Arial"/>
              </a:rPr>
              <a:t>71</a:t>
            </a:r>
            <a:r>
              <a:rPr kumimoji="0" lang="en-GB" sz="1200" b="0" i="0" u="none" strike="noStrike" kern="1200" cap="none" spc="0" normalizeH="0" baseline="0" noProof="0" dirty="0">
                <a:ln>
                  <a:noFill/>
                </a:ln>
                <a:solidFill>
                  <a:srgbClr val="8A8A8D"/>
                </a:solidFill>
                <a:effectLst/>
                <a:uLnTx/>
                <a:uFillTx/>
                <a:latin typeface="Arial"/>
                <a:ea typeface="+mn-ea"/>
                <a:cs typeface="+mn-cs"/>
              </a:rPr>
              <a:t>% of ABC1 Adults report in the IPA TouchPoints survey that they’re in an above average mood while visiting the cinema</a:t>
            </a:r>
            <a:endParaRPr kumimoji="0" lang="en-GB" sz="700" b="0" i="0" u="none" strike="noStrike" kern="1200" cap="none" spc="0" normalizeH="0" baseline="0" noProof="0" dirty="0">
              <a:ln>
                <a:noFill/>
              </a:ln>
              <a:solidFill>
                <a:srgbClr val="8A8A8D"/>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0603213F-EF9B-4C42-9E6A-5D2B367CE236}"/>
              </a:ext>
            </a:extLst>
          </p:cNvPr>
          <p:cNvSpPr/>
          <p:nvPr/>
        </p:nvSpPr>
        <p:spPr>
          <a:xfrm>
            <a:off x="4940455" y="4677957"/>
            <a:ext cx="2904688" cy="1015663"/>
          </a:xfrm>
          <a:prstGeom prst="rect">
            <a:avLst/>
          </a:prstGeom>
        </p:spPr>
        <p:txBody>
          <a:bodyPr wrap="square">
            <a:spAutoFit/>
          </a:bodyPr>
          <a:lstStyle/>
          <a:p>
            <a:pPr algn="ctr">
              <a:buClr>
                <a:srgbClr val="FFFFFF"/>
              </a:buClr>
              <a:buSzPct val="100000"/>
            </a:pPr>
            <a:r>
              <a:rPr lang="en-GB" sz="1200" dirty="0">
                <a:solidFill>
                  <a:srgbClr val="8A8A8D"/>
                </a:solidFill>
                <a:latin typeface="Arial"/>
              </a:rPr>
              <a:t>Kantar’s ‘Media Reactions’ report found that consumers have a positive perception of the ads they see in cinemas – with the big screen ranking top of all channels for ‘brand equity’.</a:t>
            </a:r>
          </a:p>
        </p:txBody>
      </p:sp>
      <p:sp>
        <p:nvSpPr>
          <p:cNvPr id="12" name="Rectangle 11">
            <a:extLst>
              <a:ext uri="{FF2B5EF4-FFF2-40B4-BE49-F238E27FC236}">
                <a16:creationId xmlns:a16="http://schemas.microsoft.com/office/drawing/2014/main" id="{6AC0BE2F-E670-4C7D-B1A9-3FA03452F1AE}"/>
              </a:ext>
            </a:extLst>
          </p:cNvPr>
          <p:cNvSpPr/>
          <p:nvPr/>
        </p:nvSpPr>
        <p:spPr>
          <a:xfrm>
            <a:off x="9310873" y="4677958"/>
            <a:ext cx="2332293" cy="1015663"/>
          </a:xfrm>
          <a:prstGeom prst="rect">
            <a:avLst/>
          </a:prstGeom>
        </p:spPr>
        <p:txBody>
          <a:bodyPr wrap="square">
            <a:spAutoFit/>
          </a:bodyPr>
          <a:lstStyle/>
          <a:p>
            <a:pPr marL="0" marR="0" lvl="0" indent="0" algn="ctr" defTabSz="961844" rtl="0" eaLnBrk="1" fontAlgn="auto" latinLnBrk="0" hangingPunct="1">
              <a:lnSpc>
                <a:spcPct val="100000"/>
              </a:lnSpc>
              <a:spcBef>
                <a:spcPts val="0"/>
              </a:spcBef>
              <a:spcAft>
                <a:spcPts val="0"/>
              </a:spcAft>
              <a:buClr>
                <a:srgbClr val="FFFFFF"/>
              </a:buClr>
              <a:buSzPct val="100000"/>
              <a:buFontTx/>
              <a:buNone/>
              <a:tabLst/>
              <a:defRPr/>
            </a:pPr>
            <a:r>
              <a:rPr kumimoji="0" lang="en-GB" sz="1200" b="0" i="0" u="none" strike="noStrike" kern="1200" cap="none" spc="0" normalizeH="0" baseline="0" noProof="0" dirty="0">
                <a:ln>
                  <a:noFill/>
                </a:ln>
                <a:solidFill>
                  <a:srgbClr val="8A8A8D"/>
                </a:solidFill>
                <a:effectLst/>
                <a:uLnTx/>
                <a:uFillTx/>
                <a:latin typeface="Arial"/>
                <a:ea typeface="+mn-ea"/>
                <a:cs typeface="+mn-cs"/>
              </a:rPr>
              <a:t>DCM’s Launch, Land, Impact research found that 56% of ABC1 Adults agree that they ‘pay more attention to ads in cinema than elsewhere’</a:t>
            </a:r>
            <a:endParaRPr kumimoji="0" lang="en-GB" sz="700" b="0" i="0" u="none" strike="noStrike" kern="1200" cap="none" spc="0" normalizeH="0" baseline="0" noProof="0" dirty="0">
              <a:ln>
                <a:noFill/>
              </a:ln>
              <a:solidFill>
                <a:srgbClr val="8A8A8D"/>
              </a:solidFill>
              <a:effectLst/>
              <a:uLnTx/>
              <a:uFillTx/>
              <a:latin typeface="Arial"/>
              <a:ea typeface="+mn-ea"/>
              <a:cs typeface="+mn-cs"/>
            </a:endParaRPr>
          </a:p>
        </p:txBody>
      </p:sp>
    </p:spTree>
    <p:extLst>
      <p:ext uri="{BB962C8B-B14F-4D97-AF65-F5344CB8AC3E}">
        <p14:creationId xmlns:p14="http://schemas.microsoft.com/office/powerpoint/2010/main" val="269389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D9F6173-77E5-4CEB-9DA2-673A0C74B90C}"/>
              </a:ext>
            </a:extLst>
          </p:cNvPr>
          <p:cNvSpPr>
            <a:spLocks noGrp="1"/>
          </p:cNvSpPr>
          <p:nvPr>
            <p:ph type="title"/>
          </p:nvPr>
        </p:nvSpPr>
        <p:spPr/>
        <p:txBody>
          <a:bodyPr/>
          <a:lstStyle/>
          <a:p>
            <a:r>
              <a:rPr lang="en-GB" dirty="0"/>
              <a:t>Cinema DELIVERS POSITIVE OUTCOMES FOR BRANDS</a:t>
            </a:r>
          </a:p>
        </p:txBody>
      </p:sp>
      <p:sp>
        <p:nvSpPr>
          <p:cNvPr id="12" name="Text Placeholder 11">
            <a:extLst>
              <a:ext uri="{FF2B5EF4-FFF2-40B4-BE49-F238E27FC236}">
                <a16:creationId xmlns:a16="http://schemas.microsoft.com/office/drawing/2014/main" id="{D3EAB55D-3400-47FA-BC01-2762A4F10660}"/>
              </a:ext>
            </a:extLst>
          </p:cNvPr>
          <p:cNvSpPr>
            <a:spLocks noGrp="1"/>
          </p:cNvSpPr>
          <p:nvPr>
            <p:ph type="body" sz="quarter" idx="13"/>
          </p:nvPr>
        </p:nvSpPr>
        <p:spPr>
          <a:xfrm>
            <a:off x="4572001" y="7202521"/>
            <a:ext cx="8726488" cy="246221"/>
          </a:xfrm>
        </p:spPr>
        <p:txBody>
          <a:bodyPr/>
          <a:lstStyle/>
          <a:p>
            <a:r>
              <a:rPr lang="en-GB" dirty="0"/>
              <a:t>Source: Differentology, databank of 35 cinema campaign effectiveness studies</a:t>
            </a:r>
          </a:p>
          <a:p>
            <a:r>
              <a:rPr lang="en-GB" dirty="0"/>
              <a:t>Relevance = ‘Brand X is for people like me’. *Trust uplift based on 5 campaigns from finance/tech/telecoms/travel sector.  Impression = ‘better impression of brand’ as a result of campaign </a:t>
            </a:r>
          </a:p>
        </p:txBody>
      </p:sp>
      <p:sp>
        <p:nvSpPr>
          <p:cNvPr id="13" name="Text Placeholder 12">
            <a:extLst>
              <a:ext uri="{FF2B5EF4-FFF2-40B4-BE49-F238E27FC236}">
                <a16:creationId xmlns:a16="http://schemas.microsoft.com/office/drawing/2014/main" id="{003ABB1A-8FED-46D8-A3FD-96E98AD63EA6}"/>
              </a:ext>
            </a:extLst>
          </p:cNvPr>
          <p:cNvSpPr>
            <a:spLocks noGrp="1"/>
          </p:cNvSpPr>
          <p:nvPr>
            <p:ph type="body" sz="quarter" idx="14"/>
          </p:nvPr>
        </p:nvSpPr>
        <p:spPr/>
        <p:txBody>
          <a:bodyPr/>
          <a:lstStyle/>
          <a:p>
            <a:r>
              <a:rPr lang="en-GB" dirty="0"/>
              <a:t>Cinema has been shown to deliver significant uplifts on key brand metrics</a:t>
            </a:r>
          </a:p>
        </p:txBody>
      </p:sp>
      <p:sp>
        <p:nvSpPr>
          <p:cNvPr id="14" name="Oval 13">
            <a:extLst>
              <a:ext uri="{FF2B5EF4-FFF2-40B4-BE49-F238E27FC236}">
                <a16:creationId xmlns:a16="http://schemas.microsoft.com/office/drawing/2014/main" id="{AEF3B17C-77B3-4538-AEBB-B1A3E3C5C54B}"/>
              </a:ext>
            </a:extLst>
          </p:cNvPr>
          <p:cNvSpPr>
            <a:spLocks noChangeAspect="1"/>
          </p:cNvSpPr>
          <p:nvPr/>
        </p:nvSpPr>
        <p:spPr>
          <a:xfrm>
            <a:off x="317683" y="2219692"/>
            <a:ext cx="2218958" cy="2218958"/>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Impact"/>
                <a:ea typeface="+mn-ea"/>
                <a:cs typeface="+mn-cs"/>
              </a:rPr>
              <a:t>+24%</a:t>
            </a:r>
          </a:p>
        </p:txBody>
      </p:sp>
      <p:sp>
        <p:nvSpPr>
          <p:cNvPr id="15" name="Oval 14">
            <a:extLst>
              <a:ext uri="{FF2B5EF4-FFF2-40B4-BE49-F238E27FC236}">
                <a16:creationId xmlns:a16="http://schemas.microsoft.com/office/drawing/2014/main" id="{B9C83C1A-DEBC-46F1-9085-25E9077594E4}"/>
              </a:ext>
            </a:extLst>
          </p:cNvPr>
          <p:cNvSpPr>
            <a:spLocks noChangeAspect="1"/>
          </p:cNvSpPr>
          <p:nvPr/>
        </p:nvSpPr>
        <p:spPr>
          <a:xfrm>
            <a:off x="2916810" y="2219692"/>
            <a:ext cx="2218958" cy="2218958"/>
          </a:xfrm>
          <a:prstGeom prst="ellipse">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Impact"/>
                <a:ea typeface="+mn-ea"/>
                <a:cs typeface="+mn-cs"/>
              </a:rPr>
              <a:t>+17%</a:t>
            </a:r>
          </a:p>
        </p:txBody>
      </p:sp>
      <p:sp>
        <p:nvSpPr>
          <p:cNvPr id="16" name="Oval 15">
            <a:extLst>
              <a:ext uri="{FF2B5EF4-FFF2-40B4-BE49-F238E27FC236}">
                <a16:creationId xmlns:a16="http://schemas.microsoft.com/office/drawing/2014/main" id="{EAECE45E-1656-4073-BCCE-7C03E1C5CC7D}"/>
              </a:ext>
            </a:extLst>
          </p:cNvPr>
          <p:cNvSpPr>
            <a:spLocks noChangeAspect="1"/>
          </p:cNvSpPr>
          <p:nvPr/>
        </p:nvSpPr>
        <p:spPr>
          <a:xfrm>
            <a:off x="8106818" y="2219692"/>
            <a:ext cx="2218958" cy="2218958"/>
          </a:xfrm>
          <a:prstGeom prst="ellipse">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Impact"/>
                <a:ea typeface="+mn-ea"/>
                <a:cs typeface="+mn-cs"/>
              </a:rPr>
              <a:t>+24%</a:t>
            </a:r>
          </a:p>
        </p:txBody>
      </p:sp>
      <p:sp>
        <p:nvSpPr>
          <p:cNvPr id="17" name="Oval 16">
            <a:extLst>
              <a:ext uri="{FF2B5EF4-FFF2-40B4-BE49-F238E27FC236}">
                <a16:creationId xmlns:a16="http://schemas.microsoft.com/office/drawing/2014/main" id="{13332451-899A-4C4D-8F7D-FF2F201C87BA}"/>
              </a:ext>
            </a:extLst>
          </p:cNvPr>
          <p:cNvSpPr>
            <a:spLocks noChangeAspect="1"/>
          </p:cNvSpPr>
          <p:nvPr/>
        </p:nvSpPr>
        <p:spPr>
          <a:xfrm>
            <a:off x="10701822" y="2219692"/>
            <a:ext cx="2218958" cy="2218958"/>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Impact"/>
                <a:ea typeface="+mn-ea"/>
                <a:cs typeface="+mn-cs"/>
              </a:rPr>
              <a:t>+19%</a:t>
            </a:r>
          </a:p>
        </p:txBody>
      </p:sp>
      <p:graphicFrame>
        <p:nvGraphicFramePr>
          <p:cNvPr id="2" name="Table 1">
            <a:extLst>
              <a:ext uri="{FF2B5EF4-FFF2-40B4-BE49-F238E27FC236}">
                <a16:creationId xmlns:a16="http://schemas.microsoft.com/office/drawing/2014/main" id="{5EE5E00A-7ADD-463E-AC7E-1FA7F94D1F8F}"/>
              </a:ext>
            </a:extLst>
          </p:cNvPr>
          <p:cNvGraphicFramePr>
            <a:graphicFrameLocks noGrp="1"/>
          </p:cNvGraphicFramePr>
          <p:nvPr>
            <p:extLst>
              <p:ext uri="{D42A27DB-BD31-4B8C-83A1-F6EECF244321}">
                <p14:modId xmlns:p14="http://schemas.microsoft.com/office/powerpoint/2010/main" val="3506196066"/>
              </p:ext>
            </p:extLst>
          </p:nvPr>
        </p:nvGraphicFramePr>
        <p:xfrm>
          <a:off x="140475" y="4766456"/>
          <a:ext cx="13089750" cy="381000"/>
        </p:xfrm>
        <a:graphic>
          <a:graphicData uri="http://schemas.openxmlformats.org/drawingml/2006/table">
            <a:tbl>
              <a:tblPr firstRow="1" bandRow="1">
                <a:tableStyleId>{5C22544A-7EE6-4342-B048-85BDC9FD1C3A}</a:tableStyleId>
              </a:tblPr>
              <a:tblGrid>
                <a:gridCol w="2617950">
                  <a:extLst>
                    <a:ext uri="{9D8B030D-6E8A-4147-A177-3AD203B41FA5}">
                      <a16:colId xmlns:a16="http://schemas.microsoft.com/office/drawing/2014/main" val="1508172532"/>
                    </a:ext>
                  </a:extLst>
                </a:gridCol>
                <a:gridCol w="2617950">
                  <a:extLst>
                    <a:ext uri="{9D8B030D-6E8A-4147-A177-3AD203B41FA5}">
                      <a16:colId xmlns:a16="http://schemas.microsoft.com/office/drawing/2014/main" val="2753229320"/>
                    </a:ext>
                  </a:extLst>
                </a:gridCol>
                <a:gridCol w="2538900">
                  <a:extLst>
                    <a:ext uri="{9D8B030D-6E8A-4147-A177-3AD203B41FA5}">
                      <a16:colId xmlns:a16="http://schemas.microsoft.com/office/drawing/2014/main" val="1965945849"/>
                    </a:ext>
                  </a:extLst>
                </a:gridCol>
                <a:gridCol w="2819400">
                  <a:extLst>
                    <a:ext uri="{9D8B030D-6E8A-4147-A177-3AD203B41FA5}">
                      <a16:colId xmlns:a16="http://schemas.microsoft.com/office/drawing/2014/main" val="59858920"/>
                    </a:ext>
                  </a:extLst>
                </a:gridCol>
                <a:gridCol w="2495550">
                  <a:extLst>
                    <a:ext uri="{9D8B030D-6E8A-4147-A177-3AD203B41FA5}">
                      <a16:colId xmlns:a16="http://schemas.microsoft.com/office/drawing/2014/main" val="1841292585"/>
                    </a:ext>
                  </a:extLst>
                </a:gridCol>
              </a:tblGrid>
              <a:tr h="370840">
                <a:tc>
                  <a:txBody>
                    <a:bodyPr/>
                    <a:lstStyle/>
                    <a:p>
                      <a:pPr algn="ctr"/>
                      <a:r>
                        <a:rPr lang="en-GB" dirty="0">
                          <a:solidFill>
                            <a:schemeClr val="accent6"/>
                          </a:solidFill>
                        </a:rPr>
                        <a:t>Ad Awareness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accent6"/>
                          </a:solidFill>
                        </a:rPr>
                        <a:t>Relevance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accent6"/>
                          </a:solidFill>
                        </a:rPr>
                        <a:t>Trust*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accent6"/>
                          </a:solidFill>
                        </a:rPr>
                        <a:t>Brand Impression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dirty="0">
                          <a:solidFill>
                            <a:schemeClr val="accent6"/>
                          </a:solidFill>
                        </a:rPr>
                        <a:t>Consideration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6508157"/>
                  </a:ext>
                </a:extLst>
              </a:tr>
            </a:tbl>
          </a:graphicData>
        </a:graphic>
      </p:graphicFrame>
      <p:sp>
        <p:nvSpPr>
          <p:cNvPr id="10" name="Oval 9">
            <a:extLst>
              <a:ext uri="{FF2B5EF4-FFF2-40B4-BE49-F238E27FC236}">
                <a16:creationId xmlns:a16="http://schemas.microsoft.com/office/drawing/2014/main" id="{CF71D095-ED7B-4630-B659-A46990468D68}"/>
              </a:ext>
            </a:extLst>
          </p:cNvPr>
          <p:cNvSpPr>
            <a:spLocks noChangeAspect="1"/>
          </p:cNvSpPr>
          <p:nvPr/>
        </p:nvSpPr>
        <p:spPr>
          <a:xfrm>
            <a:off x="5511814" y="2219692"/>
            <a:ext cx="2218958" cy="2218958"/>
          </a:xfrm>
          <a:prstGeom prst="ellipse">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Impact"/>
                <a:ea typeface="+mn-ea"/>
                <a:cs typeface="+mn-cs"/>
              </a:rPr>
              <a:t>+11%</a:t>
            </a:r>
          </a:p>
        </p:txBody>
      </p:sp>
      <p:sp>
        <p:nvSpPr>
          <p:cNvPr id="11" name="TextBox 10">
            <a:extLst>
              <a:ext uri="{FF2B5EF4-FFF2-40B4-BE49-F238E27FC236}">
                <a16:creationId xmlns:a16="http://schemas.microsoft.com/office/drawing/2014/main" id="{E3BE6742-419C-4075-826D-F3409ED84693}"/>
              </a:ext>
            </a:extLst>
          </p:cNvPr>
          <p:cNvSpPr txBox="1"/>
          <p:nvPr/>
        </p:nvSpPr>
        <p:spPr>
          <a:xfrm>
            <a:off x="326591" y="1639551"/>
            <a:ext cx="5545397" cy="169277"/>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GB" sz="1100" b="0" i="1" u="sng" strike="noStrike" kern="1200" cap="none" spc="0" normalizeH="0" baseline="0" noProof="0" dirty="0">
                <a:ln>
                  <a:noFill/>
                </a:ln>
                <a:solidFill>
                  <a:srgbClr val="000000"/>
                </a:solidFill>
                <a:effectLst/>
                <a:uLnTx/>
                <a:uFillTx/>
                <a:latin typeface="Arial" charset="0"/>
                <a:ea typeface="Arial" charset="0"/>
                <a:cs typeface="Arial" charset="0"/>
              </a:rPr>
              <a:t>Meta-analysis of 35 cinema campaigns </a:t>
            </a:r>
          </a:p>
        </p:txBody>
      </p:sp>
    </p:spTree>
    <p:extLst>
      <p:ext uri="{BB962C8B-B14F-4D97-AF65-F5344CB8AC3E}">
        <p14:creationId xmlns:p14="http://schemas.microsoft.com/office/powerpoint/2010/main" val="89163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73ED3D3-E6E1-4928-8F9B-CF93B3A49D55}"/>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a:stretch/>
        </p:blipFill>
        <p:spPr>
          <a:xfrm>
            <a:off x="1" y="-1"/>
            <a:ext cx="13442950" cy="7069863"/>
          </a:xfrm>
        </p:spPr>
      </p:pic>
      <p:sp>
        <p:nvSpPr>
          <p:cNvPr id="15" name="Rectangle 14">
            <a:extLst>
              <a:ext uri="{FF2B5EF4-FFF2-40B4-BE49-F238E27FC236}">
                <a16:creationId xmlns:a16="http://schemas.microsoft.com/office/drawing/2014/main" id="{4B95BF8A-C118-4C0B-8706-7C5ADDC807C4}"/>
              </a:ext>
            </a:extLst>
          </p:cNvPr>
          <p:cNvSpPr/>
          <p:nvPr/>
        </p:nvSpPr>
        <p:spPr>
          <a:xfrm>
            <a:off x="0" y="-1"/>
            <a:ext cx="13442950" cy="7067549"/>
          </a:xfrm>
          <a:prstGeom prst="rect">
            <a:avLst/>
          </a:prstGeom>
          <a:solidFill>
            <a:schemeClr val="bg2">
              <a:alpha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itle 8">
            <a:extLst>
              <a:ext uri="{FF2B5EF4-FFF2-40B4-BE49-F238E27FC236}">
                <a16:creationId xmlns:a16="http://schemas.microsoft.com/office/drawing/2014/main" id="{142DCA56-08F9-4DFC-894C-94E73FDD2449}"/>
              </a:ext>
            </a:extLst>
          </p:cNvPr>
          <p:cNvSpPr>
            <a:spLocks noGrp="1"/>
          </p:cNvSpPr>
          <p:nvPr>
            <p:ph type="title"/>
          </p:nvPr>
        </p:nvSpPr>
        <p:spPr/>
        <p:txBody>
          <a:bodyPr/>
          <a:lstStyle/>
          <a:p>
            <a:r>
              <a:rPr lang="en-GB" dirty="0">
                <a:solidFill>
                  <a:srgbClr val="FFFFFF"/>
                </a:solidFill>
              </a:rPr>
              <a:t>ABC1 ADULT HEAVY CINEMAGOERS: 2022 SNAPSHOT</a:t>
            </a:r>
            <a:endParaRPr lang="en-GB" dirty="0"/>
          </a:p>
        </p:txBody>
      </p:sp>
      <p:sp>
        <p:nvSpPr>
          <p:cNvPr id="10" name="Text Placeholder 9">
            <a:extLst>
              <a:ext uri="{FF2B5EF4-FFF2-40B4-BE49-F238E27FC236}">
                <a16:creationId xmlns:a16="http://schemas.microsoft.com/office/drawing/2014/main" id="{362EAFD4-008C-47EC-BCE4-8942475196D7}"/>
              </a:ext>
            </a:extLst>
          </p:cNvPr>
          <p:cNvSpPr>
            <a:spLocks noGrp="1"/>
          </p:cNvSpPr>
          <p:nvPr>
            <p:ph type="body" sz="quarter" idx="11"/>
          </p:nvPr>
        </p:nvSpPr>
        <p:spPr>
          <a:xfrm>
            <a:off x="9420225" y="7189564"/>
            <a:ext cx="3878263" cy="246221"/>
          </a:xfrm>
        </p:spPr>
        <p:txBody>
          <a:bodyPr/>
          <a:lstStyle/>
          <a:p>
            <a:pPr lvl="0">
              <a:lnSpc>
                <a:spcPct val="100000"/>
              </a:lnSpc>
              <a:buClrTx/>
              <a:buSzTx/>
              <a:defRPr/>
            </a:pPr>
            <a:r>
              <a:rPr lang="en-GB" dirty="0">
                <a:solidFill>
                  <a:srgbClr val="000000">
                    <a:lumMod val="95000"/>
                    <a:lumOff val="5000"/>
                  </a:srgbClr>
                </a:solidFill>
                <a:latin typeface="Arial" charset="0"/>
                <a:ea typeface="Arial" charset="0"/>
                <a:cs typeface="Arial" charset="0"/>
              </a:rPr>
              <a:t>Source: TGI 2022</a:t>
            </a:r>
          </a:p>
          <a:p>
            <a:pPr lvl="0">
              <a:lnSpc>
                <a:spcPct val="100000"/>
              </a:lnSpc>
              <a:buClrTx/>
              <a:buSzTx/>
              <a:defRPr/>
            </a:pPr>
            <a:r>
              <a:rPr lang="en-GB" dirty="0">
                <a:solidFill>
                  <a:srgbClr val="000000">
                    <a:lumMod val="95000"/>
                    <a:lumOff val="5000"/>
                  </a:srgbClr>
                </a:solidFill>
                <a:latin typeface="Arial" charset="0"/>
                <a:ea typeface="Arial" charset="0"/>
                <a:cs typeface="Arial" charset="0"/>
              </a:rPr>
              <a:t>Target: ABC1 Heavy cinemagoers. Index vs. average GB ABC1 adult.</a:t>
            </a:r>
          </a:p>
        </p:txBody>
      </p:sp>
      <p:sp>
        <p:nvSpPr>
          <p:cNvPr id="12" name="Text Placeholder 11">
            <a:extLst>
              <a:ext uri="{FF2B5EF4-FFF2-40B4-BE49-F238E27FC236}">
                <a16:creationId xmlns:a16="http://schemas.microsoft.com/office/drawing/2014/main" id="{EA4C299E-5DE3-48F6-BAD1-442E5F3D6A24}"/>
              </a:ext>
            </a:extLst>
          </p:cNvPr>
          <p:cNvSpPr>
            <a:spLocks noGrp="1"/>
          </p:cNvSpPr>
          <p:nvPr>
            <p:ph type="body" sz="quarter" idx="27"/>
          </p:nvPr>
        </p:nvSpPr>
        <p:spPr>
          <a:xfrm>
            <a:off x="270623" y="651956"/>
            <a:ext cx="11533449" cy="436608"/>
          </a:xfrm>
        </p:spPr>
        <p:txBody>
          <a:bodyPr/>
          <a:lstStyle/>
          <a:p>
            <a:r>
              <a:rPr lang="en-GB" dirty="0">
                <a:solidFill>
                  <a:srgbClr val="FFFFFF"/>
                </a:solidFill>
              </a:rPr>
              <a:t>Heavy cinemagoing ABC1 adults are more likely to be planning big purchases…</a:t>
            </a:r>
          </a:p>
          <a:p>
            <a:endParaRPr lang="en-GB" dirty="0"/>
          </a:p>
        </p:txBody>
      </p:sp>
      <p:sp>
        <p:nvSpPr>
          <p:cNvPr id="16" name="Oval 15">
            <a:extLst>
              <a:ext uri="{FF2B5EF4-FFF2-40B4-BE49-F238E27FC236}">
                <a16:creationId xmlns:a16="http://schemas.microsoft.com/office/drawing/2014/main" id="{D225B2B8-F2C7-4418-A36B-3FDAB3D77BC3}"/>
              </a:ext>
            </a:extLst>
          </p:cNvPr>
          <p:cNvSpPr/>
          <p:nvPr/>
        </p:nvSpPr>
        <p:spPr>
          <a:xfrm>
            <a:off x="961446" y="1747980"/>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136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Plan to renovate part of home</a:t>
            </a:r>
          </a:p>
        </p:txBody>
      </p:sp>
      <p:sp>
        <p:nvSpPr>
          <p:cNvPr id="17" name="Oval 16">
            <a:extLst>
              <a:ext uri="{FF2B5EF4-FFF2-40B4-BE49-F238E27FC236}">
                <a16:creationId xmlns:a16="http://schemas.microsoft.com/office/drawing/2014/main" id="{39E9814B-3BFC-4A1D-8EB2-713DC27EBB9B}"/>
              </a:ext>
            </a:extLst>
          </p:cNvPr>
          <p:cNvSpPr/>
          <p:nvPr/>
        </p:nvSpPr>
        <p:spPr>
          <a:xfrm>
            <a:off x="6815568" y="1747979"/>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Impact"/>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141</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ea typeface="+mn-ea"/>
                <a:cs typeface="+mn-cs"/>
              </a:rPr>
              <a:t>Buy new smart household device</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Impact"/>
              <a:ea typeface="+mn-ea"/>
              <a:cs typeface="+mn-cs"/>
            </a:endParaRPr>
          </a:p>
        </p:txBody>
      </p:sp>
      <p:sp>
        <p:nvSpPr>
          <p:cNvPr id="18" name="Oval 17">
            <a:extLst>
              <a:ext uri="{FF2B5EF4-FFF2-40B4-BE49-F238E27FC236}">
                <a16:creationId xmlns:a16="http://schemas.microsoft.com/office/drawing/2014/main" id="{06C5CDF9-6821-4F76-AF47-2895C6649369}"/>
              </a:ext>
            </a:extLst>
          </p:cNvPr>
          <p:cNvSpPr/>
          <p:nvPr/>
        </p:nvSpPr>
        <p:spPr>
          <a:xfrm>
            <a:off x="9849715" y="1648691"/>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113</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dirty="0">
                <a:solidFill>
                  <a:srgbClr val="FFFFFF"/>
                </a:solidFill>
              </a:rPr>
              <a:t>Go on holiday abroad</a:t>
            </a:r>
            <a:endParaRPr kumimoji="0" lang="en-GB" sz="1200" b="0" i="0" u="none" strike="noStrike" kern="1200" cap="none" spc="0" normalizeH="0" baseline="0" noProof="0" dirty="0">
              <a:ln>
                <a:noFill/>
              </a:ln>
              <a:solidFill>
                <a:srgbClr val="FFFFFF"/>
              </a:solidFill>
              <a:effectLst/>
              <a:uLnTx/>
              <a:uFillTx/>
              <a:ea typeface="+mn-ea"/>
              <a:cs typeface="+mn-cs"/>
            </a:endParaRPr>
          </a:p>
        </p:txBody>
      </p:sp>
      <p:sp>
        <p:nvSpPr>
          <p:cNvPr id="19" name="Oval 18">
            <a:extLst>
              <a:ext uri="{FF2B5EF4-FFF2-40B4-BE49-F238E27FC236}">
                <a16:creationId xmlns:a16="http://schemas.microsoft.com/office/drawing/2014/main" id="{A2942297-1AA1-4AC5-8B59-4D1A3B353B6D}"/>
              </a:ext>
            </a:extLst>
          </p:cNvPr>
          <p:cNvSpPr/>
          <p:nvPr/>
        </p:nvSpPr>
        <p:spPr>
          <a:xfrm>
            <a:off x="957117" y="4221163"/>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122</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dirty="0">
                <a:solidFill>
                  <a:srgbClr val="FFFFFF"/>
                </a:solidFill>
              </a:rPr>
              <a:t>Buy luxury beauty products/treatments</a:t>
            </a:r>
            <a:endParaRPr kumimoji="0" lang="en-GB" sz="1200" b="0" i="0" u="none" strike="noStrike" kern="1200" cap="none" spc="0" normalizeH="0" baseline="0" noProof="0" dirty="0">
              <a:ln>
                <a:noFill/>
              </a:ln>
              <a:solidFill>
                <a:srgbClr val="FFFFFF"/>
              </a:solidFill>
              <a:effectLst/>
              <a:uLnTx/>
              <a:uFillTx/>
              <a:ea typeface="+mn-ea"/>
              <a:cs typeface="+mn-cs"/>
            </a:endParaRPr>
          </a:p>
        </p:txBody>
      </p:sp>
      <p:sp>
        <p:nvSpPr>
          <p:cNvPr id="20" name="Oval 19">
            <a:extLst>
              <a:ext uri="{FF2B5EF4-FFF2-40B4-BE49-F238E27FC236}">
                <a16:creationId xmlns:a16="http://schemas.microsoft.com/office/drawing/2014/main" id="{E736CFC2-4DF4-498D-B4AC-4B93787AB2C1}"/>
              </a:ext>
            </a:extLst>
          </p:cNvPr>
          <p:cNvSpPr/>
          <p:nvPr/>
        </p:nvSpPr>
        <p:spPr>
          <a:xfrm>
            <a:off x="6815569" y="4221164"/>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171</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dirty="0">
                <a:solidFill>
                  <a:srgbClr val="FFFFFF"/>
                </a:solidFill>
              </a:rPr>
              <a:t>Buy smart tech for the home</a:t>
            </a:r>
            <a:endParaRPr kumimoji="0" lang="en-GB" sz="1200" b="0" i="0" u="none" strike="noStrike" kern="1200" cap="none" spc="0" normalizeH="0" baseline="0" noProof="0" dirty="0">
              <a:ln>
                <a:noFill/>
              </a:ln>
              <a:solidFill>
                <a:srgbClr val="FFFFFF"/>
              </a:solidFill>
              <a:effectLst/>
              <a:uLnTx/>
              <a:uFillTx/>
              <a:ea typeface="+mn-ea"/>
              <a:cs typeface="+mn-cs"/>
            </a:endParaRPr>
          </a:p>
        </p:txBody>
      </p:sp>
      <p:sp>
        <p:nvSpPr>
          <p:cNvPr id="21" name="Oval 20">
            <a:extLst>
              <a:ext uri="{FF2B5EF4-FFF2-40B4-BE49-F238E27FC236}">
                <a16:creationId xmlns:a16="http://schemas.microsoft.com/office/drawing/2014/main" id="{03B1A48C-21EA-4ACF-9BF3-7B622AC04D89}"/>
              </a:ext>
            </a:extLst>
          </p:cNvPr>
          <p:cNvSpPr/>
          <p:nvPr/>
        </p:nvSpPr>
        <p:spPr>
          <a:xfrm>
            <a:off x="9849715" y="4221165"/>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130</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dirty="0">
                <a:solidFill>
                  <a:srgbClr val="FFFFFF"/>
                </a:solidFill>
              </a:rPr>
              <a:t>To buy alcoholic drinks whilst visiting the cinema</a:t>
            </a:r>
            <a:endParaRPr kumimoji="0" lang="en-GB" sz="1200" b="0" i="0" u="none" strike="noStrike" kern="1200" cap="none" spc="0" normalizeH="0" baseline="0" noProof="0" dirty="0">
              <a:ln>
                <a:noFill/>
              </a:ln>
              <a:solidFill>
                <a:srgbClr val="FFFFFF"/>
              </a:solidFill>
              <a:effectLst/>
              <a:uLnTx/>
              <a:uFillTx/>
              <a:ea typeface="+mn-ea"/>
              <a:cs typeface="+mn-cs"/>
            </a:endParaRPr>
          </a:p>
        </p:txBody>
      </p:sp>
      <p:sp>
        <p:nvSpPr>
          <p:cNvPr id="25" name="Oval 24">
            <a:extLst>
              <a:ext uri="{FF2B5EF4-FFF2-40B4-BE49-F238E27FC236}">
                <a16:creationId xmlns:a16="http://schemas.microsoft.com/office/drawing/2014/main" id="{2E42EE6A-A967-F84C-1E17-59C2D23303DB}"/>
              </a:ext>
            </a:extLst>
          </p:cNvPr>
          <p:cNvSpPr/>
          <p:nvPr/>
        </p:nvSpPr>
        <p:spPr>
          <a:xfrm>
            <a:off x="3785752" y="1747980"/>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115</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Buy new car</a:t>
            </a:r>
          </a:p>
        </p:txBody>
      </p:sp>
      <p:sp>
        <p:nvSpPr>
          <p:cNvPr id="26" name="Oval 25">
            <a:extLst>
              <a:ext uri="{FF2B5EF4-FFF2-40B4-BE49-F238E27FC236}">
                <a16:creationId xmlns:a16="http://schemas.microsoft.com/office/drawing/2014/main" id="{B87EF8A3-8DEA-3ABC-1C06-DA765F4A3385}"/>
              </a:ext>
            </a:extLst>
          </p:cNvPr>
          <p:cNvSpPr/>
          <p:nvPr/>
        </p:nvSpPr>
        <p:spPr>
          <a:xfrm>
            <a:off x="3781423" y="4221163"/>
            <a:ext cx="2066059" cy="2032651"/>
          </a:xfrm>
          <a:prstGeom prst="ellipse">
            <a:avLst/>
          </a:prstGeom>
          <a:solidFill>
            <a:srgbClr val="FFFFFF">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n-ea"/>
                <a:cs typeface="+mn-cs"/>
              </a:rPr>
              <a:t>133</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200" dirty="0">
                <a:solidFill>
                  <a:srgbClr val="FFFFFF"/>
                </a:solidFill>
              </a:rPr>
              <a:t>Buy luxury clothes and accessories</a:t>
            </a:r>
            <a:endParaRPr kumimoji="0" lang="en-GB" sz="1200" b="0" i="0" u="none" strike="noStrike" kern="120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50916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US" dirty="0"/>
              <a:t>ABC1 ADULTS MEDIA CONSUMPTION: A SUMMARY</a:t>
            </a:r>
            <a:endParaRPr lang="en-GB" dirty="0"/>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158208" y="658692"/>
            <a:ext cx="12636925" cy="436608"/>
          </a:xfrm>
        </p:spPr>
        <p:txBody>
          <a:bodyPr/>
          <a:lstStyle/>
          <a:p>
            <a:r>
              <a:rPr lang="en-GB" dirty="0"/>
              <a:t>Following the digital uplift post-pandemic, ABC1s are spending more time wanting to feel connected with others</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59719" y="7193220"/>
            <a:ext cx="6562409" cy="206082"/>
          </a:xfrm>
        </p:spPr>
        <p:txBody>
          <a:bodyPr/>
          <a:lstStyle/>
          <a:p>
            <a:r>
              <a:rPr lang="en-US" dirty="0"/>
              <a:t>TGI GB 2022. Target: ABC1 adults who are cinemagoers. Index vs  Average UK adult</a:t>
            </a:r>
            <a:endParaRPr lang="en-GB" dirty="0"/>
          </a:p>
        </p:txBody>
      </p:sp>
      <p:sp>
        <p:nvSpPr>
          <p:cNvPr id="9" name="Content Placeholder 6">
            <a:extLst>
              <a:ext uri="{FF2B5EF4-FFF2-40B4-BE49-F238E27FC236}">
                <a16:creationId xmlns:a16="http://schemas.microsoft.com/office/drawing/2014/main" id="{C8BA8FD8-0A03-97EE-C64D-6BC3A1AC1AAA}"/>
              </a:ext>
            </a:extLst>
          </p:cNvPr>
          <p:cNvSpPr txBox="1">
            <a:spLocks/>
          </p:cNvSpPr>
          <p:nvPr/>
        </p:nvSpPr>
        <p:spPr bwMode="gray">
          <a:xfrm>
            <a:off x="7114905" y="4190026"/>
            <a:ext cx="2323191" cy="1026126"/>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US" sz="1800" dirty="0">
                <a:solidFill>
                  <a:srgbClr val="8547AD"/>
                </a:solidFill>
              </a:rPr>
              <a:t>16 hours</a:t>
            </a:r>
          </a:p>
          <a:p>
            <a:pPr lvl="2" algn="ctr">
              <a:lnSpc>
                <a:spcPts val="1600"/>
              </a:lnSpc>
            </a:pPr>
            <a:endParaRPr lang="en-US" b="0" dirty="0">
              <a:solidFill>
                <a:schemeClr val="bg1"/>
              </a:solidFill>
            </a:endParaRPr>
          </a:p>
          <a:p>
            <a:pPr lvl="2" algn="ctr">
              <a:lnSpc>
                <a:spcPts val="1600"/>
              </a:lnSpc>
            </a:pPr>
            <a:r>
              <a:rPr lang="en-US" b="0" dirty="0">
                <a:solidFill>
                  <a:schemeClr val="bg1"/>
                </a:solidFill>
              </a:rPr>
              <a:t>Of live TV viewed per week.</a:t>
            </a:r>
          </a:p>
          <a:p>
            <a:pPr lvl="2" algn="ctr">
              <a:lnSpc>
                <a:spcPts val="1600"/>
              </a:lnSpc>
            </a:pPr>
            <a:endParaRPr lang="en-US" b="0" dirty="0">
              <a:solidFill>
                <a:schemeClr val="bg1"/>
              </a:solidFill>
            </a:endParaRPr>
          </a:p>
          <a:p>
            <a:pPr lvl="2" algn="ctr">
              <a:lnSpc>
                <a:spcPts val="1600"/>
              </a:lnSpc>
            </a:pPr>
            <a:r>
              <a:rPr lang="en-US" b="0" dirty="0">
                <a:solidFill>
                  <a:schemeClr val="bg1"/>
                </a:solidFill>
              </a:rPr>
              <a:t>2 hours less than the avg. UK adult</a:t>
            </a:r>
          </a:p>
        </p:txBody>
      </p:sp>
      <p:sp>
        <p:nvSpPr>
          <p:cNvPr id="10" name="Content Placeholder 7">
            <a:extLst>
              <a:ext uri="{FF2B5EF4-FFF2-40B4-BE49-F238E27FC236}">
                <a16:creationId xmlns:a16="http://schemas.microsoft.com/office/drawing/2014/main" id="{C2366593-8A4D-5F2B-A483-6CA69ECE9173}"/>
              </a:ext>
            </a:extLst>
          </p:cNvPr>
          <p:cNvSpPr txBox="1">
            <a:spLocks/>
          </p:cNvSpPr>
          <p:nvPr/>
        </p:nvSpPr>
        <p:spPr bwMode="gray">
          <a:xfrm>
            <a:off x="10229839" y="4190026"/>
            <a:ext cx="2323191" cy="1054123"/>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r>
              <a:rPr lang="en-US" sz="1800" dirty="0">
                <a:solidFill>
                  <a:srgbClr val="8547AD"/>
                </a:solidFill>
              </a:rPr>
              <a:t>60%</a:t>
            </a:r>
          </a:p>
          <a:p>
            <a:pPr lvl="3" algn="ctr"/>
            <a:endParaRPr lang="en-US" dirty="0">
              <a:solidFill>
                <a:schemeClr val="bg1"/>
              </a:solidFill>
            </a:endParaRPr>
          </a:p>
          <a:p>
            <a:pPr lvl="3" algn="ctr"/>
            <a:r>
              <a:rPr lang="en-US" dirty="0">
                <a:solidFill>
                  <a:schemeClr val="bg1"/>
                </a:solidFill>
              </a:rPr>
              <a:t>buy a product or service on their mobile at least once a month</a:t>
            </a:r>
          </a:p>
          <a:p>
            <a:pPr lvl="3" algn="ctr"/>
            <a:endParaRPr lang="en-US" sz="1800" dirty="0">
              <a:solidFill>
                <a:schemeClr val="bg1"/>
              </a:solidFill>
            </a:endParaRPr>
          </a:p>
        </p:txBody>
      </p:sp>
      <p:sp>
        <p:nvSpPr>
          <p:cNvPr id="11" name="Content Placeholder 8">
            <a:extLst>
              <a:ext uri="{FF2B5EF4-FFF2-40B4-BE49-F238E27FC236}">
                <a16:creationId xmlns:a16="http://schemas.microsoft.com/office/drawing/2014/main" id="{DAD1649A-3355-0783-90BF-C4956CDF1DEE}"/>
              </a:ext>
            </a:extLst>
          </p:cNvPr>
          <p:cNvSpPr txBox="1">
            <a:spLocks/>
          </p:cNvSpPr>
          <p:nvPr/>
        </p:nvSpPr>
        <p:spPr bwMode="gray">
          <a:xfrm>
            <a:off x="759607" y="4180778"/>
            <a:ext cx="2322512" cy="1035374"/>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US" sz="1800" dirty="0">
                <a:solidFill>
                  <a:schemeClr val="accent3"/>
                </a:solidFill>
              </a:rPr>
              <a:t>72% </a:t>
            </a:r>
          </a:p>
          <a:p>
            <a:pPr lvl="2" algn="ctr">
              <a:lnSpc>
                <a:spcPts val="1600"/>
              </a:lnSpc>
            </a:pPr>
            <a:endParaRPr lang="en-US" sz="1800" dirty="0">
              <a:solidFill>
                <a:schemeClr val="accent3"/>
              </a:solidFill>
            </a:endParaRPr>
          </a:p>
          <a:p>
            <a:pPr lvl="2" algn="ctr">
              <a:lnSpc>
                <a:spcPts val="1600"/>
              </a:lnSpc>
            </a:pPr>
            <a:r>
              <a:rPr lang="en-US" b="0" dirty="0">
                <a:solidFill>
                  <a:schemeClr val="bg1"/>
                </a:solidFill>
              </a:rPr>
              <a:t>of ABC1 adults are cinemagoers</a:t>
            </a:r>
            <a:endParaRPr lang="en-US" b="0" baseline="30000" dirty="0">
              <a:solidFill>
                <a:schemeClr val="bg1"/>
              </a:solidFill>
            </a:endParaRPr>
          </a:p>
          <a:p>
            <a:pPr lvl="2" algn="ctr">
              <a:lnSpc>
                <a:spcPts val="1600"/>
              </a:lnSpc>
            </a:pPr>
            <a:endParaRPr lang="en-US" sz="1100" b="0" dirty="0">
              <a:solidFill>
                <a:schemeClr val="bg1"/>
              </a:solidFill>
            </a:endParaRPr>
          </a:p>
        </p:txBody>
      </p:sp>
      <p:sp>
        <p:nvSpPr>
          <p:cNvPr id="12" name="Content Placeholder 9">
            <a:extLst>
              <a:ext uri="{FF2B5EF4-FFF2-40B4-BE49-F238E27FC236}">
                <a16:creationId xmlns:a16="http://schemas.microsoft.com/office/drawing/2014/main" id="{D7489C30-1B2F-045A-E973-2AB66202654C}"/>
              </a:ext>
            </a:extLst>
          </p:cNvPr>
          <p:cNvSpPr txBox="1">
            <a:spLocks/>
          </p:cNvSpPr>
          <p:nvPr/>
        </p:nvSpPr>
        <p:spPr bwMode="gray">
          <a:xfrm>
            <a:off x="3873862" y="4161225"/>
            <a:ext cx="2314301" cy="1042396"/>
          </a:xfr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2" algn="ctr">
              <a:lnSpc>
                <a:spcPts val="1600"/>
              </a:lnSpc>
            </a:pPr>
            <a:r>
              <a:rPr lang="en-US" sz="1600" dirty="0">
                <a:solidFill>
                  <a:srgbClr val="8547AD"/>
                </a:solidFill>
              </a:rPr>
              <a:t>76% </a:t>
            </a:r>
          </a:p>
          <a:p>
            <a:pPr lvl="2" algn="ctr">
              <a:lnSpc>
                <a:spcPts val="1600"/>
              </a:lnSpc>
            </a:pPr>
            <a:endParaRPr lang="en-US" b="0" dirty="0">
              <a:solidFill>
                <a:schemeClr val="bg1"/>
              </a:solidFill>
            </a:endParaRPr>
          </a:p>
          <a:p>
            <a:pPr lvl="2" algn="ctr">
              <a:lnSpc>
                <a:spcPts val="1600"/>
              </a:lnSpc>
            </a:pPr>
            <a:r>
              <a:rPr lang="en-US" b="0" dirty="0">
                <a:solidFill>
                  <a:schemeClr val="bg1"/>
                </a:solidFill>
              </a:rPr>
              <a:t>pay for a subscription VOD service</a:t>
            </a:r>
          </a:p>
          <a:p>
            <a:pPr lvl="2" algn="ctr">
              <a:lnSpc>
                <a:spcPts val="1600"/>
              </a:lnSpc>
            </a:pPr>
            <a:endParaRPr lang="en-US" b="0" dirty="0">
              <a:solidFill>
                <a:schemeClr val="bg1"/>
              </a:solidFill>
            </a:endParaRPr>
          </a:p>
          <a:p>
            <a:pPr lvl="2" algn="ctr">
              <a:lnSpc>
                <a:spcPts val="1600"/>
              </a:lnSpc>
            </a:pPr>
            <a:r>
              <a:rPr lang="en-US" b="0" dirty="0">
                <a:solidFill>
                  <a:schemeClr val="bg1"/>
                </a:solidFill>
              </a:rPr>
              <a:t>5% uplift from non-cinemagoers</a:t>
            </a:r>
            <a:endParaRPr lang="en-US" b="0" baseline="30000" dirty="0">
              <a:solidFill>
                <a:schemeClr val="bg1"/>
              </a:solidFill>
            </a:endParaRPr>
          </a:p>
        </p:txBody>
      </p:sp>
      <p:sp>
        <p:nvSpPr>
          <p:cNvPr id="14" name="Freeform 146">
            <a:extLst>
              <a:ext uri="{FF2B5EF4-FFF2-40B4-BE49-F238E27FC236}">
                <a16:creationId xmlns:a16="http://schemas.microsoft.com/office/drawing/2014/main" id="{AA585C84-FF2F-CEAB-AA57-1E396F6BEF09}"/>
              </a:ext>
            </a:extLst>
          </p:cNvPr>
          <p:cNvSpPr>
            <a:spLocks noEditPoints="1"/>
          </p:cNvSpPr>
          <p:nvPr/>
        </p:nvSpPr>
        <p:spPr bwMode="auto">
          <a:xfrm>
            <a:off x="857021" y="1747151"/>
            <a:ext cx="2033663" cy="2055201"/>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6" name="Freeform 386">
            <a:extLst>
              <a:ext uri="{FF2B5EF4-FFF2-40B4-BE49-F238E27FC236}">
                <a16:creationId xmlns:a16="http://schemas.microsoft.com/office/drawing/2014/main" id="{94601B77-9256-91D3-86EE-80D777077CB7}"/>
              </a:ext>
            </a:extLst>
          </p:cNvPr>
          <p:cNvSpPr>
            <a:spLocks noEditPoints="1"/>
          </p:cNvSpPr>
          <p:nvPr/>
        </p:nvSpPr>
        <p:spPr bwMode="auto">
          <a:xfrm>
            <a:off x="4009737" y="1747151"/>
            <a:ext cx="2033663" cy="205520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451">
            <a:extLst>
              <a:ext uri="{FF2B5EF4-FFF2-40B4-BE49-F238E27FC236}">
                <a16:creationId xmlns:a16="http://schemas.microsoft.com/office/drawing/2014/main" id="{2AC9E3E1-492D-9BEA-A30D-259BD0EDD99B}"/>
              </a:ext>
            </a:extLst>
          </p:cNvPr>
          <p:cNvSpPr>
            <a:spLocks noEditPoints="1"/>
          </p:cNvSpPr>
          <p:nvPr/>
        </p:nvSpPr>
        <p:spPr bwMode="auto">
          <a:xfrm>
            <a:off x="7259670" y="1747151"/>
            <a:ext cx="2033663" cy="205520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96">
            <a:extLst>
              <a:ext uri="{FF2B5EF4-FFF2-40B4-BE49-F238E27FC236}">
                <a16:creationId xmlns:a16="http://schemas.microsoft.com/office/drawing/2014/main" id="{DE1DF008-050F-4498-38C8-0B7D8A9CDAA9}"/>
              </a:ext>
            </a:extLst>
          </p:cNvPr>
          <p:cNvSpPr>
            <a:spLocks noEditPoints="1"/>
          </p:cNvSpPr>
          <p:nvPr/>
        </p:nvSpPr>
        <p:spPr bwMode="auto">
          <a:xfrm>
            <a:off x="10374604" y="1747151"/>
            <a:ext cx="2033663" cy="205520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Tree>
    <p:extLst>
      <p:ext uri="{BB962C8B-B14F-4D97-AF65-F5344CB8AC3E}">
        <p14:creationId xmlns:p14="http://schemas.microsoft.com/office/powerpoint/2010/main" val="214309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91475" y="7056142"/>
            <a:ext cx="7207013" cy="449739"/>
          </a:xfrm>
        </p:spPr>
        <p:txBody>
          <a:bodyPr/>
          <a:lstStyle/>
          <a:p>
            <a:r>
              <a:rPr lang="en-US" dirty="0"/>
              <a:t>Source: 1 IPA Touchpoints 2021. Target: ABC1 adults who have visited the cinema in the past 12 months. Index vs the average UK adult</a:t>
            </a:r>
          </a:p>
          <a:p>
            <a:r>
              <a:rPr lang="en-US" dirty="0"/>
              <a:t>2 TGI GB 2022. Target: ABC1 adults who are cinemagoers. Index vs ABC1 non-cinemagoers</a:t>
            </a:r>
          </a:p>
        </p:txBody>
      </p:sp>
      <p:sp>
        <p:nvSpPr>
          <p:cNvPr id="3" name="Title 2"/>
          <p:cNvSpPr>
            <a:spLocks noGrp="1"/>
          </p:cNvSpPr>
          <p:nvPr>
            <p:ph type="title"/>
          </p:nvPr>
        </p:nvSpPr>
        <p:spPr/>
        <p:txBody>
          <a:bodyPr/>
          <a:lstStyle/>
          <a:p>
            <a:r>
              <a:rPr lang="en-US" dirty="0"/>
              <a:t>AFFLUENT adults SPENDING BEHAVIOUR</a:t>
            </a:r>
          </a:p>
        </p:txBody>
      </p:sp>
      <p:sp>
        <p:nvSpPr>
          <p:cNvPr id="4" name="Content Placeholder 1"/>
          <p:cNvSpPr txBox="1">
            <a:spLocks/>
          </p:cNvSpPr>
          <p:nvPr/>
        </p:nvSpPr>
        <p:spPr>
          <a:xfrm>
            <a:off x="10182225" y="3602283"/>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26% </a:t>
            </a:r>
          </a:p>
          <a:p>
            <a:pPr lvl="3"/>
            <a:r>
              <a:rPr lang="en-GB" dirty="0"/>
              <a:t>more likely than the avg. UK adult book a holiday once every 3 months</a:t>
            </a:r>
            <a:r>
              <a:rPr lang="en-GB" baseline="30000" dirty="0"/>
              <a:t>1</a:t>
            </a:r>
            <a:endParaRPr lang="en-GB" sz="800" baseline="30000" dirty="0"/>
          </a:p>
        </p:txBody>
      </p:sp>
      <p:sp>
        <p:nvSpPr>
          <p:cNvPr id="5" name="Content Placeholder 2"/>
          <p:cNvSpPr txBox="1">
            <a:spLocks/>
          </p:cNvSpPr>
          <p:nvPr/>
        </p:nvSpPr>
        <p:spPr>
          <a:xfrm>
            <a:off x="960437" y="5260552"/>
            <a:ext cx="2069090"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64% </a:t>
            </a:r>
          </a:p>
          <a:p>
            <a:pPr lvl="3"/>
            <a:r>
              <a:rPr lang="en-GB" dirty="0"/>
              <a:t>More likely to own a hybrid car than the avg. UK adult</a:t>
            </a:r>
            <a:r>
              <a:rPr lang="en-GB" baseline="30000" dirty="0"/>
              <a:t>1</a:t>
            </a:r>
            <a:endParaRPr lang="en-GB" sz="200" baseline="30000" dirty="0"/>
          </a:p>
        </p:txBody>
      </p:sp>
      <p:sp>
        <p:nvSpPr>
          <p:cNvPr id="6" name="Content Placeholder 3"/>
          <p:cNvSpPr txBox="1">
            <a:spLocks/>
          </p:cNvSpPr>
          <p:nvPr/>
        </p:nvSpPr>
        <p:spPr>
          <a:xfrm>
            <a:off x="1017676" y="3452287"/>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59% </a:t>
            </a:r>
          </a:p>
          <a:p>
            <a:pPr lvl="3"/>
            <a:r>
              <a:rPr lang="en-GB" dirty="0"/>
              <a:t>Go to a live music concert/gig or theatre at least once a year</a:t>
            </a:r>
            <a:r>
              <a:rPr lang="en-GB" baseline="30000" dirty="0"/>
              <a:t>1</a:t>
            </a:r>
            <a:endParaRPr lang="en-GB" sz="500" baseline="30000" dirty="0"/>
          </a:p>
        </p:txBody>
      </p:sp>
      <p:sp>
        <p:nvSpPr>
          <p:cNvPr id="11" name="Freeform 52"/>
          <p:cNvSpPr>
            <a:spLocks noEditPoints="1"/>
          </p:cNvSpPr>
          <p:nvPr/>
        </p:nvSpPr>
        <p:spPr bwMode="auto">
          <a:xfrm>
            <a:off x="3972354" y="3260279"/>
            <a:ext cx="1260000" cy="1260000"/>
          </a:xfrm>
          <a:custGeom>
            <a:avLst/>
            <a:gdLst/>
            <a:ahLst/>
            <a:cxnLst>
              <a:cxn ang="0">
                <a:pos x="361" y="260"/>
              </a:cxn>
              <a:cxn ang="0">
                <a:pos x="372" y="244"/>
              </a:cxn>
              <a:cxn ang="0">
                <a:pos x="400" y="246"/>
              </a:cxn>
              <a:cxn ang="0">
                <a:pos x="416" y="244"/>
              </a:cxn>
              <a:cxn ang="0">
                <a:pos x="414" y="231"/>
              </a:cxn>
              <a:cxn ang="0">
                <a:pos x="386" y="219"/>
              </a:cxn>
              <a:cxn ang="0">
                <a:pos x="345" y="248"/>
              </a:cxn>
              <a:cxn ang="0">
                <a:pos x="351" y="262"/>
              </a:cxn>
              <a:cxn ang="0">
                <a:pos x="235" y="240"/>
              </a:cxn>
              <a:cxn ang="0">
                <a:pos x="256" y="256"/>
              </a:cxn>
              <a:cxn ang="0">
                <a:pos x="268" y="262"/>
              </a:cxn>
              <a:cxn ang="0">
                <a:pos x="276" y="248"/>
              </a:cxn>
              <a:cxn ang="0">
                <a:pos x="235" y="219"/>
              </a:cxn>
              <a:cxn ang="0">
                <a:pos x="205" y="231"/>
              </a:cxn>
              <a:cxn ang="0">
                <a:pos x="203" y="244"/>
              </a:cxn>
              <a:cxn ang="0">
                <a:pos x="428" y="319"/>
              </a:cxn>
              <a:cxn ang="0">
                <a:pos x="394" y="392"/>
              </a:cxn>
              <a:cxn ang="0">
                <a:pos x="321" y="428"/>
              </a:cxn>
              <a:cxn ang="0">
                <a:pos x="264" y="418"/>
              </a:cxn>
              <a:cxn ang="0">
                <a:pos x="201" y="359"/>
              </a:cxn>
              <a:cxn ang="0">
                <a:pos x="171" y="302"/>
              </a:cxn>
              <a:cxn ang="0">
                <a:pos x="171" y="337"/>
              </a:cxn>
              <a:cxn ang="0">
                <a:pos x="201" y="398"/>
              </a:cxn>
              <a:cxn ang="0">
                <a:pos x="254" y="438"/>
              </a:cxn>
              <a:cxn ang="0">
                <a:pos x="309" y="449"/>
              </a:cxn>
              <a:cxn ang="0">
                <a:pos x="376" y="432"/>
              </a:cxn>
              <a:cxn ang="0">
                <a:pos x="426" y="386"/>
              </a:cxn>
              <a:cxn ang="0">
                <a:pos x="449" y="323"/>
              </a:cxn>
              <a:cxn ang="0">
                <a:pos x="447" y="302"/>
              </a:cxn>
              <a:cxn ang="0">
                <a:pos x="175" y="300"/>
              </a:cxn>
              <a:cxn ang="0">
                <a:pos x="274" y="485"/>
              </a:cxn>
              <a:cxn ang="0">
                <a:pos x="195" y="447"/>
              </a:cxn>
              <a:cxn ang="0">
                <a:pos x="144" y="378"/>
              </a:cxn>
              <a:cxn ang="0">
                <a:pos x="128" y="309"/>
              </a:cxn>
              <a:cxn ang="0">
                <a:pos x="150" y="223"/>
              </a:cxn>
              <a:cxn ang="0">
                <a:pos x="209" y="160"/>
              </a:cxn>
              <a:cxn ang="0">
                <a:pos x="292" y="128"/>
              </a:cxn>
              <a:cxn ang="0">
                <a:pos x="363" y="136"/>
              </a:cxn>
              <a:cxn ang="0">
                <a:pos x="438" y="181"/>
              </a:cxn>
              <a:cxn ang="0">
                <a:pos x="483" y="254"/>
              </a:cxn>
              <a:cxn ang="0">
                <a:pos x="489" y="327"/>
              </a:cxn>
              <a:cxn ang="0">
                <a:pos x="459" y="410"/>
              </a:cxn>
              <a:cxn ang="0">
                <a:pos x="396" y="467"/>
              </a:cxn>
              <a:cxn ang="0">
                <a:pos x="309" y="489"/>
              </a:cxn>
              <a:cxn ang="0">
                <a:pos x="217" y="14"/>
              </a:cxn>
              <a:cxn ang="0">
                <a:pos x="91" y="91"/>
              </a:cxn>
              <a:cxn ang="0">
                <a:pos x="14" y="217"/>
              </a:cxn>
              <a:cxn ang="0">
                <a:pos x="2" y="341"/>
              </a:cxn>
              <a:cxn ang="0">
                <a:pos x="53" y="481"/>
              </a:cxn>
              <a:cxn ang="0">
                <a:pos x="162" y="580"/>
              </a:cxn>
              <a:cxn ang="0">
                <a:pos x="309" y="617"/>
              </a:cxn>
              <a:cxn ang="0">
                <a:pos x="430" y="593"/>
              </a:cxn>
              <a:cxn ang="0">
                <a:pos x="548" y="505"/>
              </a:cxn>
              <a:cxn ang="0">
                <a:pos x="611" y="371"/>
              </a:cxn>
              <a:cxn ang="0">
                <a:pos x="611" y="246"/>
              </a:cxn>
              <a:cxn ang="0">
                <a:pos x="548" y="112"/>
              </a:cxn>
              <a:cxn ang="0">
                <a:pos x="430" y="24"/>
              </a:cxn>
            </a:cxnLst>
            <a:rect l="0" t="0" r="r" b="b"/>
            <a:pathLst>
              <a:path w="617" h="617">
                <a:moveTo>
                  <a:pt x="351" y="262"/>
                </a:moveTo>
                <a:lnTo>
                  <a:pt x="351" y="262"/>
                </a:lnTo>
                <a:lnTo>
                  <a:pt x="355" y="262"/>
                </a:lnTo>
                <a:lnTo>
                  <a:pt x="355" y="262"/>
                </a:lnTo>
                <a:lnTo>
                  <a:pt x="361" y="260"/>
                </a:lnTo>
                <a:lnTo>
                  <a:pt x="365" y="256"/>
                </a:lnTo>
                <a:lnTo>
                  <a:pt x="365" y="256"/>
                </a:lnTo>
                <a:lnTo>
                  <a:pt x="365" y="256"/>
                </a:lnTo>
                <a:lnTo>
                  <a:pt x="367" y="250"/>
                </a:lnTo>
                <a:lnTo>
                  <a:pt x="372" y="244"/>
                </a:lnTo>
                <a:lnTo>
                  <a:pt x="378" y="242"/>
                </a:lnTo>
                <a:lnTo>
                  <a:pt x="386" y="240"/>
                </a:lnTo>
                <a:lnTo>
                  <a:pt x="386" y="240"/>
                </a:lnTo>
                <a:lnTo>
                  <a:pt x="394" y="242"/>
                </a:lnTo>
                <a:lnTo>
                  <a:pt x="400" y="246"/>
                </a:lnTo>
                <a:lnTo>
                  <a:pt x="400" y="246"/>
                </a:lnTo>
                <a:lnTo>
                  <a:pt x="404" y="248"/>
                </a:lnTo>
                <a:lnTo>
                  <a:pt x="408" y="248"/>
                </a:lnTo>
                <a:lnTo>
                  <a:pt x="412" y="248"/>
                </a:lnTo>
                <a:lnTo>
                  <a:pt x="416" y="244"/>
                </a:lnTo>
                <a:lnTo>
                  <a:pt x="416" y="244"/>
                </a:lnTo>
                <a:lnTo>
                  <a:pt x="418" y="240"/>
                </a:lnTo>
                <a:lnTo>
                  <a:pt x="418" y="237"/>
                </a:lnTo>
                <a:lnTo>
                  <a:pt x="418" y="233"/>
                </a:lnTo>
                <a:lnTo>
                  <a:pt x="414" y="231"/>
                </a:lnTo>
                <a:lnTo>
                  <a:pt x="414" y="231"/>
                </a:lnTo>
                <a:lnTo>
                  <a:pt x="408" y="225"/>
                </a:lnTo>
                <a:lnTo>
                  <a:pt x="402" y="223"/>
                </a:lnTo>
                <a:lnTo>
                  <a:pt x="394" y="221"/>
                </a:lnTo>
                <a:lnTo>
                  <a:pt x="386" y="219"/>
                </a:lnTo>
                <a:lnTo>
                  <a:pt x="386" y="219"/>
                </a:lnTo>
                <a:lnTo>
                  <a:pt x="372" y="221"/>
                </a:lnTo>
                <a:lnTo>
                  <a:pt x="361" y="227"/>
                </a:lnTo>
                <a:lnTo>
                  <a:pt x="351" y="237"/>
                </a:lnTo>
                <a:lnTo>
                  <a:pt x="345" y="248"/>
                </a:lnTo>
                <a:lnTo>
                  <a:pt x="345" y="248"/>
                </a:lnTo>
                <a:lnTo>
                  <a:pt x="343" y="252"/>
                </a:lnTo>
                <a:lnTo>
                  <a:pt x="345" y="256"/>
                </a:lnTo>
                <a:lnTo>
                  <a:pt x="347" y="260"/>
                </a:lnTo>
                <a:lnTo>
                  <a:pt x="351" y="262"/>
                </a:lnTo>
                <a:close/>
                <a:moveTo>
                  <a:pt x="219" y="246"/>
                </a:moveTo>
                <a:lnTo>
                  <a:pt x="219" y="246"/>
                </a:lnTo>
                <a:lnTo>
                  <a:pt x="225" y="242"/>
                </a:lnTo>
                <a:lnTo>
                  <a:pt x="235" y="240"/>
                </a:lnTo>
                <a:lnTo>
                  <a:pt x="235" y="240"/>
                </a:lnTo>
                <a:lnTo>
                  <a:pt x="240" y="242"/>
                </a:lnTo>
                <a:lnTo>
                  <a:pt x="246" y="244"/>
                </a:lnTo>
                <a:lnTo>
                  <a:pt x="252" y="250"/>
                </a:lnTo>
                <a:lnTo>
                  <a:pt x="256" y="256"/>
                </a:lnTo>
                <a:lnTo>
                  <a:pt x="256" y="256"/>
                </a:lnTo>
                <a:lnTo>
                  <a:pt x="260" y="260"/>
                </a:lnTo>
                <a:lnTo>
                  <a:pt x="266" y="262"/>
                </a:lnTo>
                <a:lnTo>
                  <a:pt x="266" y="262"/>
                </a:lnTo>
                <a:lnTo>
                  <a:pt x="268" y="262"/>
                </a:lnTo>
                <a:lnTo>
                  <a:pt x="268" y="262"/>
                </a:lnTo>
                <a:lnTo>
                  <a:pt x="272" y="260"/>
                </a:lnTo>
                <a:lnTo>
                  <a:pt x="274" y="256"/>
                </a:lnTo>
                <a:lnTo>
                  <a:pt x="276" y="252"/>
                </a:lnTo>
                <a:lnTo>
                  <a:pt x="276" y="248"/>
                </a:lnTo>
                <a:lnTo>
                  <a:pt x="276" y="248"/>
                </a:lnTo>
                <a:lnTo>
                  <a:pt x="268" y="237"/>
                </a:lnTo>
                <a:lnTo>
                  <a:pt x="260" y="227"/>
                </a:lnTo>
                <a:lnTo>
                  <a:pt x="246" y="221"/>
                </a:lnTo>
                <a:lnTo>
                  <a:pt x="235" y="219"/>
                </a:lnTo>
                <a:lnTo>
                  <a:pt x="235" y="219"/>
                </a:lnTo>
                <a:lnTo>
                  <a:pt x="225" y="221"/>
                </a:lnTo>
                <a:lnTo>
                  <a:pt x="219" y="223"/>
                </a:lnTo>
                <a:lnTo>
                  <a:pt x="211" y="225"/>
                </a:lnTo>
                <a:lnTo>
                  <a:pt x="205" y="231"/>
                </a:lnTo>
                <a:lnTo>
                  <a:pt x="205" y="231"/>
                </a:lnTo>
                <a:lnTo>
                  <a:pt x="203" y="233"/>
                </a:lnTo>
                <a:lnTo>
                  <a:pt x="201" y="237"/>
                </a:lnTo>
                <a:lnTo>
                  <a:pt x="201" y="240"/>
                </a:lnTo>
                <a:lnTo>
                  <a:pt x="203" y="244"/>
                </a:lnTo>
                <a:lnTo>
                  <a:pt x="203" y="244"/>
                </a:lnTo>
                <a:lnTo>
                  <a:pt x="207" y="248"/>
                </a:lnTo>
                <a:lnTo>
                  <a:pt x="211" y="248"/>
                </a:lnTo>
                <a:lnTo>
                  <a:pt x="215" y="248"/>
                </a:lnTo>
                <a:lnTo>
                  <a:pt x="219" y="246"/>
                </a:lnTo>
                <a:close/>
                <a:moveTo>
                  <a:pt x="428" y="319"/>
                </a:moveTo>
                <a:lnTo>
                  <a:pt x="428" y="319"/>
                </a:lnTo>
                <a:lnTo>
                  <a:pt x="426" y="341"/>
                </a:lnTo>
                <a:lnTo>
                  <a:pt x="418" y="359"/>
                </a:lnTo>
                <a:lnTo>
                  <a:pt x="408" y="377"/>
                </a:lnTo>
                <a:lnTo>
                  <a:pt x="394" y="392"/>
                </a:lnTo>
                <a:lnTo>
                  <a:pt x="394" y="392"/>
                </a:lnTo>
                <a:lnTo>
                  <a:pt x="376" y="408"/>
                </a:lnTo>
                <a:lnTo>
                  <a:pt x="357" y="418"/>
                </a:lnTo>
                <a:lnTo>
                  <a:pt x="333" y="426"/>
                </a:lnTo>
                <a:lnTo>
                  <a:pt x="321" y="428"/>
                </a:lnTo>
                <a:lnTo>
                  <a:pt x="309" y="428"/>
                </a:lnTo>
                <a:lnTo>
                  <a:pt x="309" y="428"/>
                </a:lnTo>
                <a:lnTo>
                  <a:pt x="298" y="428"/>
                </a:lnTo>
                <a:lnTo>
                  <a:pt x="286" y="426"/>
                </a:lnTo>
                <a:lnTo>
                  <a:pt x="264" y="418"/>
                </a:lnTo>
                <a:lnTo>
                  <a:pt x="242" y="408"/>
                </a:lnTo>
                <a:lnTo>
                  <a:pt x="225" y="392"/>
                </a:lnTo>
                <a:lnTo>
                  <a:pt x="225" y="392"/>
                </a:lnTo>
                <a:lnTo>
                  <a:pt x="213" y="377"/>
                </a:lnTo>
                <a:lnTo>
                  <a:pt x="201" y="359"/>
                </a:lnTo>
                <a:lnTo>
                  <a:pt x="195" y="341"/>
                </a:lnTo>
                <a:lnTo>
                  <a:pt x="191" y="319"/>
                </a:lnTo>
                <a:lnTo>
                  <a:pt x="428" y="319"/>
                </a:lnTo>
                <a:close/>
                <a:moveTo>
                  <a:pt x="171" y="302"/>
                </a:moveTo>
                <a:lnTo>
                  <a:pt x="171" y="302"/>
                </a:lnTo>
                <a:lnTo>
                  <a:pt x="169" y="306"/>
                </a:lnTo>
                <a:lnTo>
                  <a:pt x="169" y="309"/>
                </a:lnTo>
                <a:lnTo>
                  <a:pt x="169" y="309"/>
                </a:lnTo>
                <a:lnTo>
                  <a:pt x="169" y="323"/>
                </a:lnTo>
                <a:lnTo>
                  <a:pt x="171" y="337"/>
                </a:lnTo>
                <a:lnTo>
                  <a:pt x="175" y="351"/>
                </a:lnTo>
                <a:lnTo>
                  <a:pt x="179" y="363"/>
                </a:lnTo>
                <a:lnTo>
                  <a:pt x="185" y="377"/>
                </a:lnTo>
                <a:lnTo>
                  <a:pt x="193" y="386"/>
                </a:lnTo>
                <a:lnTo>
                  <a:pt x="201" y="398"/>
                </a:lnTo>
                <a:lnTo>
                  <a:pt x="211" y="408"/>
                </a:lnTo>
                <a:lnTo>
                  <a:pt x="221" y="418"/>
                </a:lnTo>
                <a:lnTo>
                  <a:pt x="231" y="426"/>
                </a:lnTo>
                <a:lnTo>
                  <a:pt x="242" y="432"/>
                </a:lnTo>
                <a:lnTo>
                  <a:pt x="254" y="438"/>
                </a:lnTo>
                <a:lnTo>
                  <a:pt x="268" y="444"/>
                </a:lnTo>
                <a:lnTo>
                  <a:pt x="282" y="445"/>
                </a:lnTo>
                <a:lnTo>
                  <a:pt x="296" y="447"/>
                </a:lnTo>
                <a:lnTo>
                  <a:pt x="309" y="449"/>
                </a:lnTo>
                <a:lnTo>
                  <a:pt x="309" y="449"/>
                </a:lnTo>
                <a:lnTo>
                  <a:pt x="323" y="447"/>
                </a:lnTo>
                <a:lnTo>
                  <a:pt x="337" y="445"/>
                </a:lnTo>
                <a:lnTo>
                  <a:pt x="351" y="444"/>
                </a:lnTo>
                <a:lnTo>
                  <a:pt x="365" y="438"/>
                </a:lnTo>
                <a:lnTo>
                  <a:pt x="376" y="432"/>
                </a:lnTo>
                <a:lnTo>
                  <a:pt x="388" y="426"/>
                </a:lnTo>
                <a:lnTo>
                  <a:pt x="398" y="418"/>
                </a:lnTo>
                <a:lnTo>
                  <a:pt x="408" y="408"/>
                </a:lnTo>
                <a:lnTo>
                  <a:pt x="418" y="398"/>
                </a:lnTo>
                <a:lnTo>
                  <a:pt x="426" y="386"/>
                </a:lnTo>
                <a:lnTo>
                  <a:pt x="434" y="377"/>
                </a:lnTo>
                <a:lnTo>
                  <a:pt x="439" y="363"/>
                </a:lnTo>
                <a:lnTo>
                  <a:pt x="443" y="351"/>
                </a:lnTo>
                <a:lnTo>
                  <a:pt x="447" y="337"/>
                </a:lnTo>
                <a:lnTo>
                  <a:pt x="449" y="323"/>
                </a:lnTo>
                <a:lnTo>
                  <a:pt x="449" y="309"/>
                </a:lnTo>
                <a:lnTo>
                  <a:pt x="449" y="309"/>
                </a:lnTo>
                <a:lnTo>
                  <a:pt x="449" y="306"/>
                </a:lnTo>
                <a:lnTo>
                  <a:pt x="447" y="302"/>
                </a:lnTo>
                <a:lnTo>
                  <a:pt x="447" y="302"/>
                </a:lnTo>
                <a:lnTo>
                  <a:pt x="443" y="300"/>
                </a:lnTo>
                <a:lnTo>
                  <a:pt x="439" y="298"/>
                </a:lnTo>
                <a:lnTo>
                  <a:pt x="179" y="298"/>
                </a:lnTo>
                <a:lnTo>
                  <a:pt x="179" y="298"/>
                </a:lnTo>
                <a:lnTo>
                  <a:pt x="175" y="300"/>
                </a:lnTo>
                <a:lnTo>
                  <a:pt x="171" y="302"/>
                </a:lnTo>
                <a:close/>
                <a:moveTo>
                  <a:pt x="309" y="489"/>
                </a:moveTo>
                <a:lnTo>
                  <a:pt x="309" y="489"/>
                </a:lnTo>
                <a:lnTo>
                  <a:pt x="292" y="489"/>
                </a:lnTo>
                <a:lnTo>
                  <a:pt x="274" y="485"/>
                </a:lnTo>
                <a:lnTo>
                  <a:pt x="256" y="481"/>
                </a:lnTo>
                <a:lnTo>
                  <a:pt x="238" y="475"/>
                </a:lnTo>
                <a:lnTo>
                  <a:pt x="223" y="467"/>
                </a:lnTo>
                <a:lnTo>
                  <a:pt x="209" y="459"/>
                </a:lnTo>
                <a:lnTo>
                  <a:pt x="195" y="447"/>
                </a:lnTo>
                <a:lnTo>
                  <a:pt x="181" y="436"/>
                </a:lnTo>
                <a:lnTo>
                  <a:pt x="169" y="424"/>
                </a:lnTo>
                <a:lnTo>
                  <a:pt x="160" y="410"/>
                </a:lnTo>
                <a:lnTo>
                  <a:pt x="150" y="394"/>
                </a:lnTo>
                <a:lnTo>
                  <a:pt x="144" y="378"/>
                </a:lnTo>
                <a:lnTo>
                  <a:pt x="138" y="363"/>
                </a:lnTo>
                <a:lnTo>
                  <a:pt x="132" y="345"/>
                </a:lnTo>
                <a:lnTo>
                  <a:pt x="130" y="327"/>
                </a:lnTo>
                <a:lnTo>
                  <a:pt x="128" y="309"/>
                </a:lnTo>
                <a:lnTo>
                  <a:pt x="128" y="309"/>
                </a:lnTo>
                <a:lnTo>
                  <a:pt x="130" y="290"/>
                </a:lnTo>
                <a:lnTo>
                  <a:pt x="132" y="272"/>
                </a:lnTo>
                <a:lnTo>
                  <a:pt x="138" y="254"/>
                </a:lnTo>
                <a:lnTo>
                  <a:pt x="144" y="239"/>
                </a:lnTo>
                <a:lnTo>
                  <a:pt x="150" y="223"/>
                </a:lnTo>
                <a:lnTo>
                  <a:pt x="160" y="207"/>
                </a:lnTo>
                <a:lnTo>
                  <a:pt x="169" y="193"/>
                </a:lnTo>
                <a:lnTo>
                  <a:pt x="181" y="181"/>
                </a:lnTo>
                <a:lnTo>
                  <a:pt x="195" y="170"/>
                </a:lnTo>
                <a:lnTo>
                  <a:pt x="209" y="160"/>
                </a:lnTo>
                <a:lnTo>
                  <a:pt x="223" y="150"/>
                </a:lnTo>
                <a:lnTo>
                  <a:pt x="238" y="142"/>
                </a:lnTo>
                <a:lnTo>
                  <a:pt x="256" y="136"/>
                </a:lnTo>
                <a:lnTo>
                  <a:pt x="274" y="132"/>
                </a:lnTo>
                <a:lnTo>
                  <a:pt x="292" y="128"/>
                </a:lnTo>
                <a:lnTo>
                  <a:pt x="309" y="128"/>
                </a:lnTo>
                <a:lnTo>
                  <a:pt x="309" y="128"/>
                </a:lnTo>
                <a:lnTo>
                  <a:pt x="327" y="128"/>
                </a:lnTo>
                <a:lnTo>
                  <a:pt x="347" y="132"/>
                </a:lnTo>
                <a:lnTo>
                  <a:pt x="363" y="136"/>
                </a:lnTo>
                <a:lnTo>
                  <a:pt x="380" y="142"/>
                </a:lnTo>
                <a:lnTo>
                  <a:pt x="396" y="150"/>
                </a:lnTo>
                <a:lnTo>
                  <a:pt x="410" y="160"/>
                </a:lnTo>
                <a:lnTo>
                  <a:pt x="424" y="170"/>
                </a:lnTo>
                <a:lnTo>
                  <a:pt x="438" y="181"/>
                </a:lnTo>
                <a:lnTo>
                  <a:pt x="449" y="193"/>
                </a:lnTo>
                <a:lnTo>
                  <a:pt x="459" y="207"/>
                </a:lnTo>
                <a:lnTo>
                  <a:pt x="469" y="223"/>
                </a:lnTo>
                <a:lnTo>
                  <a:pt x="477" y="239"/>
                </a:lnTo>
                <a:lnTo>
                  <a:pt x="483" y="254"/>
                </a:lnTo>
                <a:lnTo>
                  <a:pt x="487" y="272"/>
                </a:lnTo>
                <a:lnTo>
                  <a:pt x="489" y="290"/>
                </a:lnTo>
                <a:lnTo>
                  <a:pt x="491" y="309"/>
                </a:lnTo>
                <a:lnTo>
                  <a:pt x="491" y="309"/>
                </a:lnTo>
                <a:lnTo>
                  <a:pt x="489" y="327"/>
                </a:lnTo>
                <a:lnTo>
                  <a:pt x="487" y="345"/>
                </a:lnTo>
                <a:lnTo>
                  <a:pt x="483" y="363"/>
                </a:lnTo>
                <a:lnTo>
                  <a:pt x="477" y="378"/>
                </a:lnTo>
                <a:lnTo>
                  <a:pt x="469" y="394"/>
                </a:lnTo>
                <a:lnTo>
                  <a:pt x="459" y="410"/>
                </a:lnTo>
                <a:lnTo>
                  <a:pt x="449" y="424"/>
                </a:lnTo>
                <a:lnTo>
                  <a:pt x="438" y="436"/>
                </a:lnTo>
                <a:lnTo>
                  <a:pt x="424" y="447"/>
                </a:lnTo>
                <a:lnTo>
                  <a:pt x="410" y="459"/>
                </a:lnTo>
                <a:lnTo>
                  <a:pt x="396" y="467"/>
                </a:lnTo>
                <a:lnTo>
                  <a:pt x="380" y="475"/>
                </a:lnTo>
                <a:lnTo>
                  <a:pt x="363" y="481"/>
                </a:lnTo>
                <a:lnTo>
                  <a:pt x="347" y="485"/>
                </a:lnTo>
                <a:lnTo>
                  <a:pt x="327" y="489"/>
                </a:lnTo>
                <a:lnTo>
                  <a:pt x="309" y="489"/>
                </a:lnTo>
                <a:close/>
                <a:moveTo>
                  <a:pt x="309" y="0"/>
                </a:moveTo>
                <a:lnTo>
                  <a:pt x="309" y="0"/>
                </a:lnTo>
                <a:lnTo>
                  <a:pt x="278" y="2"/>
                </a:lnTo>
                <a:lnTo>
                  <a:pt x="246" y="6"/>
                </a:lnTo>
                <a:lnTo>
                  <a:pt x="217" y="14"/>
                </a:lnTo>
                <a:lnTo>
                  <a:pt x="189" y="24"/>
                </a:lnTo>
                <a:lnTo>
                  <a:pt x="162" y="37"/>
                </a:lnTo>
                <a:lnTo>
                  <a:pt x="136" y="53"/>
                </a:lnTo>
                <a:lnTo>
                  <a:pt x="112" y="71"/>
                </a:lnTo>
                <a:lnTo>
                  <a:pt x="91" y="91"/>
                </a:lnTo>
                <a:lnTo>
                  <a:pt x="71" y="112"/>
                </a:lnTo>
                <a:lnTo>
                  <a:pt x="53" y="136"/>
                </a:lnTo>
                <a:lnTo>
                  <a:pt x="37" y="162"/>
                </a:lnTo>
                <a:lnTo>
                  <a:pt x="24" y="189"/>
                </a:lnTo>
                <a:lnTo>
                  <a:pt x="14" y="217"/>
                </a:lnTo>
                <a:lnTo>
                  <a:pt x="6" y="246"/>
                </a:lnTo>
                <a:lnTo>
                  <a:pt x="2" y="278"/>
                </a:lnTo>
                <a:lnTo>
                  <a:pt x="0" y="309"/>
                </a:lnTo>
                <a:lnTo>
                  <a:pt x="0" y="309"/>
                </a:lnTo>
                <a:lnTo>
                  <a:pt x="2" y="341"/>
                </a:lnTo>
                <a:lnTo>
                  <a:pt x="6" y="371"/>
                </a:lnTo>
                <a:lnTo>
                  <a:pt x="14" y="400"/>
                </a:lnTo>
                <a:lnTo>
                  <a:pt x="24" y="430"/>
                </a:lnTo>
                <a:lnTo>
                  <a:pt x="37" y="455"/>
                </a:lnTo>
                <a:lnTo>
                  <a:pt x="53" y="481"/>
                </a:lnTo>
                <a:lnTo>
                  <a:pt x="71" y="505"/>
                </a:lnTo>
                <a:lnTo>
                  <a:pt x="91" y="526"/>
                </a:lnTo>
                <a:lnTo>
                  <a:pt x="112" y="546"/>
                </a:lnTo>
                <a:lnTo>
                  <a:pt x="136" y="564"/>
                </a:lnTo>
                <a:lnTo>
                  <a:pt x="162" y="580"/>
                </a:lnTo>
                <a:lnTo>
                  <a:pt x="189" y="593"/>
                </a:lnTo>
                <a:lnTo>
                  <a:pt x="217" y="603"/>
                </a:lnTo>
                <a:lnTo>
                  <a:pt x="246" y="611"/>
                </a:lnTo>
                <a:lnTo>
                  <a:pt x="278" y="615"/>
                </a:lnTo>
                <a:lnTo>
                  <a:pt x="309" y="617"/>
                </a:lnTo>
                <a:lnTo>
                  <a:pt x="309" y="617"/>
                </a:lnTo>
                <a:lnTo>
                  <a:pt x="341" y="615"/>
                </a:lnTo>
                <a:lnTo>
                  <a:pt x="371" y="611"/>
                </a:lnTo>
                <a:lnTo>
                  <a:pt x="400" y="603"/>
                </a:lnTo>
                <a:lnTo>
                  <a:pt x="430" y="593"/>
                </a:lnTo>
                <a:lnTo>
                  <a:pt x="455" y="580"/>
                </a:lnTo>
                <a:lnTo>
                  <a:pt x="481" y="564"/>
                </a:lnTo>
                <a:lnTo>
                  <a:pt x="505" y="546"/>
                </a:lnTo>
                <a:lnTo>
                  <a:pt x="526" y="526"/>
                </a:lnTo>
                <a:lnTo>
                  <a:pt x="548" y="505"/>
                </a:lnTo>
                <a:lnTo>
                  <a:pt x="566" y="481"/>
                </a:lnTo>
                <a:lnTo>
                  <a:pt x="579" y="455"/>
                </a:lnTo>
                <a:lnTo>
                  <a:pt x="593" y="430"/>
                </a:lnTo>
                <a:lnTo>
                  <a:pt x="603" y="400"/>
                </a:lnTo>
                <a:lnTo>
                  <a:pt x="611" y="371"/>
                </a:lnTo>
                <a:lnTo>
                  <a:pt x="615" y="341"/>
                </a:lnTo>
                <a:lnTo>
                  <a:pt x="617" y="309"/>
                </a:lnTo>
                <a:lnTo>
                  <a:pt x="617" y="309"/>
                </a:lnTo>
                <a:lnTo>
                  <a:pt x="615" y="278"/>
                </a:lnTo>
                <a:lnTo>
                  <a:pt x="611" y="246"/>
                </a:lnTo>
                <a:lnTo>
                  <a:pt x="603" y="217"/>
                </a:lnTo>
                <a:lnTo>
                  <a:pt x="593" y="189"/>
                </a:lnTo>
                <a:lnTo>
                  <a:pt x="579" y="162"/>
                </a:lnTo>
                <a:lnTo>
                  <a:pt x="566" y="136"/>
                </a:lnTo>
                <a:lnTo>
                  <a:pt x="548" y="112"/>
                </a:lnTo>
                <a:lnTo>
                  <a:pt x="526" y="91"/>
                </a:lnTo>
                <a:lnTo>
                  <a:pt x="505" y="71"/>
                </a:lnTo>
                <a:lnTo>
                  <a:pt x="481" y="53"/>
                </a:lnTo>
                <a:lnTo>
                  <a:pt x="455" y="37"/>
                </a:lnTo>
                <a:lnTo>
                  <a:pt x="430" y="24"/>
                </a:lnTo>
                <a:lnTo>
                  <a:pt x="400" y="14"/>
                </a:lnTo>
                <a:lnTo>
                  <a:pt x="371" y="6"/>
                </a:lnTo>
                <a:lnTo>
                  <a:pt x="341" y="2"/>
                </a:lnTo>
                <a:lnTo>
                  <a:pt x="309"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59"/>
          <p:cNvSpPr>
            <a:spLocks noEditPoints="1"/>
          </p:cNvSpPr>
          <p:nvPr/>
        </p:nvSpPr>
        <p:spPr bwMode="auto">
          <a:xfrm>
            <a:off x="7385467" y="4976691"/>
            <a:ext cx="1260000" cy="1260000"/>
          </a:xfrm>
          <a:custGeom>
            <a:avLst/>
            <a:gdLst/>
            <a:ahLst/>
            <a:cxnLst>
              <a:cxn ang="0">
                <a:pos x="163" y="309"/>
              </a:cxn>
              <a:cxn ang="0">
                <a:pos x="173" y="388"/>
              </a:cxn>
              <a:cxn ang="0">
                <a:pos x="177" y="451"/>
              </a:cxn>
              <a:cxn ang="0">
                <a:pos x="287" y="451"/>
              </a:cxn>
              <a:cxn ang="0">
                <a:pos x="283" y="365"/>
              </a:cxn>
              <a:cxn ang="0">
                <a:pos x="301" y="258"/>
              </a:cxn>
              <a:cxn ang="0">
                <a:pos x="459" y="292"/>
              </a:cxn>
              <a:cxn ang="0">
                <a:pos x="467" y="246"/>
              </a:cxn>
              <a:cxn ang="0">
                <a:pos x="372" y="260"/>
              </a:cxn>
              <a:cxn ang="0">
                <a:pos x="384" y="298"/>
              </a:cxn>
              <a:cxn ang="0">
                <a:pos x="411" y="315"/>
              </a:cxn>
              <a:cxn ang="0">
                <a:pos x="433" y="313"/>
              </a:cxn>
              <a:cxn ang="0">
                <a:pos x="439" y="444"/>
              </a:cxn>
              <a:cxn ang="0">
                <a:pos x="471" y="453"/>
              </a:cxn>
              <a:cxn ang="0">
                <a:pos x="480" y="459"/>
              </a:cxn>
              <a:cxn ang="0">
                <a:pos x="478" y="471"/>
              </a:cxn>
              <a:cxn ang="0">
                <a:pos x="364" y="473"/>
              </a:cxn>
              <a:cxn ang="0">
                <a:pos x="358" y="463"/>
              </a:cxn>
              <a:cxn ang="0">
                <a:pos x="368" y="453"/>
              </a:cxn>
              <a:cxn ang="0">
                <a:pos x="400" y="444"/>
              </a:cxn>
              <a:cxn ang="0">
                <a:pos x="409" y="337"/>
              </a:cxn>
              <a:cxn ang="0">
                <a:pos x="400" y="333"/>
              </a:cxn>
              <a:cxn ang="0">
                <a:pos x="362" y="302"/>
              </a:cxn>
              <a:cxn ang="0">
                <a:pos x="352" y="260"/>
              </a:cxn>
              <a:cxn ang="0">
                <a:pos x="364" y="177"/>
              </a:cxn>
              <a:cxn ang="0">
                <a:pos x="467" y="171"/>
              </a:cxn>
              <a:cxn ang="0">
                <a:pos x="476" y="181"/>
              </a:cxn>
              <a:cxn ang="0">
                <a:pos x="486" y="270"/>
              </a:cxn>
              <a:cxn ang="0">
                <a:pos x="471" y="311"/>
              </a:cxn>
              <a:cxn ang="0">
                <a:pos x="435" y="335"/>
              </a:cxn>
              <a:cxn ang="0">
                <a:pos x="431" y="430"/>
              </a:cxn>
              <a:cxn ang="0">
                <a:pos x="323" y="239"/>
              </a:cxn>
              <a:cxn ang="0">
                <a:pos x="307" y="349"/>
              </a:cxn>
              <a:cxn ang="0">
                <a:pos x="311" y="457"/>
              </a:cxn>
              <a:cxn ang="0">
                <a:pos x="309" y="465"/>
              </a:cxn>
              <a:cxn ang="0">
                <a:pos x="301" y="469"/>
              </a:cxn>
              <a:cxn ang="0">
                <a:pos x="228" y="475"/>
              </a:cxn>
              <a:cxn ang="0">
                <a:pos x="157" y="471"/>
              </a:cxn>
              <a:cxn ang="0">
                <a:pos x="145" y="463"/>
              </a:cxn>
              <a:cxn ang="0">
                <a:pos x="151" y="420"/>
              </a:cxn>
              <a:cxn ang="0">
                <a:pos x="143" y="315"/>
              </a:cxn>
              <a:cxn ang="0">
                <a:pos x="132" y="154"/>
              </a:cxn>
              <a:cxn ang="0">
                <a:pos x="139" y="144"/>
              </a:cxn>
              <a:cxn ang="0">
                <a:pos x="321" y="146"/>
              </a:cxn>
              <a:cxn ang="0">
                <a:pos x="307" y="0"/>
              </a:cxn>
              <a:cxn ang="0">
                <a:pos x="187" y="24"/>
              </a:cxn>
              <a:cxn ang="0">
                <a:pos x="69" y="112"/>
              </a:cxn>
              <a:cxn ang="0">
                <a:pos x="5" y="246"/>
              </a:cxn>
              <a:cxn ang="0">
                <a:pos x="5" y="371"/>
              </a:cxn>
              <a:cxn ang="0">
                <a:pos x="69" y="505"/>
              </a:cxn>
              <a:cxn ang="0">
                <a:pos x="187" y="593"/>
              </a:cxn>
              <a:cxn ang="0">
                <a:pos x="307" y="617"/>
              </a:cxn>
              <a:cxn ang="0">
                <a:pos x="455" y="580"/>
              </a:cxn>
              <a:cxn ang="0">
                <a:pos x="563" y="481"/>
              </a:cxn>
              <a:cxn ang="0">
                <a:pos x="614" y="339"/>
              </a:cxn>
              <a:cxn ang="0">
                <a:pos x="603" y="217"/>
              </a:cxn>
              <a:cxn ang="0">
                <a:pos x="526" y="91"/>
              </a:cxn>
              <a:cxn ang="0">
                <a:pos x="400" y="14"/>
              </a:cxn>
            </a:cxnLst>
            <a:rect l="0" t="0" r="r" b="b"/>
            <a:pathLst>
              <a:path w="616" h="617">
                <a:moveTo>
                  <a:pt x="153" y="239"/>
                </a:moveTo>
                <a:lnTo>
                  <a:pt x="153" y="239"/>
                </a:lnTo>
                <a:lnTo>
                  <a:pt x="153" y="258"/>
                </a:lnTo>
                <a:lnTo>
                  <a:pt x="157" y="276"/>
                </a:lnTo>
                <a:lnTo>
                  <a:pt x="163" y="309"/>
                </a:lnTo>
                <a:lnTo>
                  <a:pt x="163" y="309"/>
                </a:lnTo>
                <a:lnTo>
                  <a:pt x="169" y="345"/>
                </a:lnTo>
                <a:lnTo>
                  <a:pt x="173" y="365"/>
                </a:lnTo>
                <a:lnTo>
                  <a:pt x="173" y="388"/>
                </a:lnTo>
                <a:lnTo>
                  <a:pt x="173" y="388"/>
                </a:lnTo>
                <a:lnTo>
                  <a:pt x="171" y="418"/>
                </a:lnTo>
                <a:lnTo>
                  <a:pt x="167" y="451"/>
                </a:lnTo>
                <a:lnTo>
                  <a:pt x="167" y="451"/>
                </a:lnTo>
                <a:lnTo>
                  <a:pt x="177" y="451"/>
                </a:lnTo>
                <a:lnTo>
                  <a:pt x="177" y="451"/>
                </a:lnTo>
                <a:lnTo>
                  <a:pt x="228" y="453"/>
                </a:lnTo>
                <a:lnTo>
                  <a:pt x="228" y="453"/>
                </a:lnTo>
                <a:lnTo>
                  <a:pt x="272" y="451"/>
                </a:lnTo>
                <a:lnTo>
                  <a:pt x="272" y="451"/>
                </a:lnTo>
                <a:lnTo>
                  <a:pt x="287" y="451"/>
                </a:lnTo>
                <a:lnTo>
                  <a:pt x="287" y="451"/>
                </a:lnTo>
                <a:lnTo>
                  <a:pt x="283" y="418"/>
                </a:lnTo>
                <a:lnTo>
                  <a:pt x="283" y="388"/>
                </a:lnTo>
                <a:lnTo>
                  <a:pt x="283" y="388"/>
                </a:lnTo>
                <a:lnTo>
                  <a:pt x="283" y="365"/>
                </a:lnTo>
                <a:lnTo>
                  <a:pt x="285" y="345"/>
                </a:lnTo>
                <a:lnTo>
                  <a:pt x="293" y="309"/>
                </a:lnTo>
                <a:lnTo>
                  <a:pt x="293" y="309"/>
                </a:lnTo>
                <a:lnTo>
                  <a:pt x="299" y="276"/>
                </a:lnTo>
                <a:lnTo>
                  <a:pt x="301" y="258"/>
                </a:lnTo>
                <a:lnTo>
                  <a:pt x="303" y="239"/>
                </a:lnTo>
                <a:lnTo>
                  <a:pt x="303" y="209"/>
                </a:lnTo>
                <a:lnTo>
                  <a:pt x="153" y="209"/>
                </a:lnTo>
                <a:lnTo>
                  <a:pt x="153" y="239"/>
                </a:lnTo>
                <a:close/>
                <a:moveTo>
                  <a:pt x="459" y="292"/>
                </a:moveTo>
                <a:lnTo>
                  <a:pt x="459" y="292"/>
                </a:lnTo>
                <a:lnTo>
                  <a:pt x="465" y="276"/>
                </a:lnTo>
                <a:lnTo>
                  <a:pt x="467" y="260"/>
                </a:lnTo>
                <a:lnTo>
                  <a:pt x="467" y="260"/>
                </a:lnTo>
                <a:lnTo>
                  <a:pt x="467" y="246"/>
                </a:lnTo>
                <a:lnTo>
                  <a:pt x="465" y="229"/>
                </a:lnTo>
                <a:lnTo>
                  <a:pt x="376" y="229"/>
                </a:lnTo>
                <a:lnTo>
                  <a:pt x="376" y="229"/>
                </a:lnTo>
                <a:lnTo>
                  <a:pt x="374" y="246"/>
                </a:lnTo>
                <a:lnTo>
                  <a:pt x="372" y="260"/>
                </a:lnTo>
                <a:lnTo>
                  <a:pt x="372" y="260"/>
                </a:lnTo>
                <a:lnTo>
                  <a:pt x="374" y="276"/>
                </a:lnTo>
                <a:lnTo>
                  <a:pt x="380" y="292"/>
                </a:lnTo>
                <a:lnTo>
                  <a:pt x="380" y="292"/>
                </a:lnTo>
                <a:lnTo>
                  <a:pt x="384" y="298"/>
                </a:lnTo>
                <a:lnTo>
                  <a:pt x="390" y="304"/>
                </a:lnTo>
                <a:lnTo>
                  <a:pt x="398" y="309"/>
                </a:lnTo>
                <a:lnTo>
                  <a:pt x="406" y="313"/>
                </a:lnTo>
                <a:lnTo>
                  <a:pt x="406" y="313"/>
                </a:lnTo>
                <a:lnTo>
                  <a:pt x="411" y="315"/>
                </a:lnTo>
                <a:lnTo>
                  <a:pt x="419" y="317"/>
                </a:lnTo>
                <a:lnTo>
                  <a:pt x="419" y="317"/>
                </a:lnTo>
                <a:lnTo>
                  <a:pt x="429" y="315"/>
                </a:lnTo>
                <a:lnTo>
                  <a:pt x="433" y="313"/>
                </a:lnTo>
                <a:lnTo>
                  <a:pt x="433" y="313"/>
                </a:lnTo>
                <a:lnTo>
                  <a:pt x="443" y="309"/>
                </a:lnTo>
                <a:lnTo>
                  <a:pt x="449" y="304"/>
                </a:lnTo>
                <a:lnTo>
                  <a:pt x="455" y="298"/>
                </a:lnTo>
                <a:lnTo>
                  <a:pt x="459" y="292"/>
                </a:lnTo>
                <a:close/>
                <a:moveTo>
                  <a:pt x="439" y="444"/>
                </a:moveTo>
                <a:lnTo>
                  <a:pt x="439" y="444"/>
                </a:lnTo>
                <a:lnTo>
                  <a:pt x="445" y="447"/>
                </a:lnTo>
                <a:lnTo>
                  <a:pt x="451" y="449"/>
                </a:lnTo>
                <a:lnTo>
                  <a:pt x="461" y="453"/>
                </a:lnTo>
                <a:lnTo>
                  <a:pt x="471" y="453"/>
                </a:lnTo>
                <a:lnTo>
                  <a:pt x="471" y="453"/>
                </a:lnTo>
                <a:lnTo>
                  <a:pt x="475" y="453"/>
                </a:lnTo>
                <a:lnTo>
                  <a:pt x="478" y="457"/>
                </a:lnTo>
                <a:lnTo>
                  <a:pt x="478" y="457"/>
                </a:lnTo>
                <a:lnTo>
                  <a:pt x="480" y="459"/>
                </a:lnTo>
                <a:lnTo>
                  <a:pt x="482" y="463"/>
                </a:lnTo>
                <a:lnTo>
                  <a:pt x="482" y="463"/>
                </a:lnTo>
                <a:lnTo>
                  <a:pt x="480" y="467"/>
                </a:lnTo>
                <a:lnTo>
                  <a:pt x="478" y="471"/>
                </a:lnTo>
                <a:lnTo>
                  <a:pt x="478" y="471"/>
                </a:lnTo>
                <a:lnTo>
                  <a:pt x="475" y="473"/>
                </a:lnTo>
                <a:lnTo>
                  <a:pt x="471" y="475"/>
                </a:lnTo>
                <a:lnTo>
                  <a:pt x="368" y="475"/>
                </a:lnTo>
                <a:lnTo>
                  <a:pt x="368" y="475"/>
                </a:lnTo>
                <a:lnTo>
                  <a:pt x="364" y="473"/>
                </a:lnTo>
                <a:lnTo>
                  <a:pt x="360" y="471"/>
                </a:lnTo>
                <a:lnTo>
                  <a:pt x="360" y="471"/>
                </a:lnTo>
                <a:lnTo>
                  <a:pt x="358" y="467"/>
                </a:lnTo>
                <a:lnTo>
                  <a:pt x="358" y="463"/>
                </a:lnTo>
                <a:lnTo>
                  <a:pt x="358" y="463"/>
                </a:lnTo>
                <a:lnTo>
                  <a:pt x="358" y="459"/>
                </a:lnTo>
                <a:lnTo>
                  <a:pt x="360" y="457"/>
                </a:lnTo>
                <a:lnTo>
                  <a:pt x="360" y="457"/>
                </a:lnTo>
                <a:lnTo>
                  <a:pt x="364" y="453"/>
                </a:lnTo>
                <a:lnTo>
                  <a:pt x="368" y="453"/>
                </a:lnTo>
                <a:lnTo>
                  <a:pt x="368" y="453"/>
                </a:lnTo>
                <a:lnTo>
                  <a:pt x="378" y="453"/>
                </a:lnTo>
                <a:lnTo>
                  <a:pt x="388" y="449"/>
                </a:lnTo>
                <a:lnTo>
                  <a:pt x="396" y="447"/>
                </a:lnTo>
                <a:lnTo>
                  <a:pt x="400" y="444"/>
                </a:lnTo>
                <a:lnTo>
                  <a:pt x="400" y="444"/>
                </a:lnTo>
                <a:lnTo>
                  <a:pt x="406" y="440"/>
                </a:lnTo>
                <a:lnTo>
                  <a:pt x="408" y="436"/>
                </a:lnTo>
                <a:lnTo>
                  <a:pt x="409" y="430"/>
                </a:lnTo>
                <a:lnTo>
                  <a:pt x="409" y="337"/>
                </a:lnTo>
                <a:lnTo>
                  <a:pt x="409" y="337"/>
                </a:lnTo>
                <a:lnTo>
                  <a:pt x="404" y="335"/>
                </a:lnTo>
                <a:lnTo>
                  <a:pt x="404" y="335"/>
                </a:lnTo>
                <a:lnTo>
                  <a:pt x="400" y="333"/>
                </a:lnTo>
                <a:lnTo>
                  <a:pt x="400" y="333"/>
                </a:lnTo>
                <a:lnTo>
                  <a:pt x="386" y="327"/>
                </a:lnTo>
                <a:lnTo>
                  <a:pt x="376" y="319"/>
                </a:lnTo>
                <a:lnTo>
                  <a:pt x="368" y="311"/>
                </a:lnTo>
                <a:lnTo>
                  <a:pt x="362" y="302"/>
                </a:lnTo>
                <a:lnTo>
                  <a:pt x="362" y="302"/>
                </a:lnTo>
                <a:lnTo>
                  <a:pt x="356" y="292"/>
                </a:lnTo>
                <a:lnTo>
                  <a:pt x="354" y="280"/>
                </a:lnTo>
                <a:lnTo>
                  <a:pt x="352" y="270"/>
                </a:lnTo>
                <a:lnTo>
                  <a:pt x="352" y="260"/>
                </a:lnTo>
                <a:lnTo>
                  <a:pt x="352" y="260"/>
                </a:lnTo>
                <a:lnTo>
                  <a:pt x="352" y="240"/>
                </a:lnTo>
                <a:lnTo>
                  <a:pt x="356" y="217"/>
                </a:lnTo>
                <a:lnTo>
                  <a:pt x="364" y="181"/>
                </a:lnTo>
                <a:lnTo>
                  <a:pt x="364" y="181"/>
                </a:lnTo>
                <a:lnTo>
                  <a:pt x="364" y="177"/>
                </a:lnTo>
                <a:lnTo>
                  <a:pt x="366" y="175"/>
                </a:lnTo>
                <a:lnTo>
                  <a:pt x="370" y="173"/>
                </a:lnTo>
                <a:lnTo>
                  <a:pt x="374" y="171"/>
                </a:lnTo>
                <a:lnTo>
                  <a:pt x="467" y="171"/>
                </a:lnTo>
                <a:lnTo>
                  <a:pt x="467" y="171"/>
                </a:lnTo>
                <a:lnTo>
                  <a:pt x="469" y="173"/>
                </a:lnTo>
                <a:lnTo>
                  <a:pt x="473" y="175"/>
                </a:lnTo>
                <a:lnTo>
                  <a:pt x="475" y="177"/>
                </a:lnTo>
                <a:lnTo>
                  <a:pt x="476" y="181"/>
                </a:lnTo>
                <a:lnTo>
                  <a:pt x="476" y="181"/>
                </a:lnTo>
                <a:lnTo>
                  <a:pt x="482" y="217"/>
                </a:lnTo>
                <a:lnTo>
                  <a:pt x="486" y="240"/>
                </a:lnTo>
                <a:lnTo>
                  <a:pt x="488" y="260"/>
                </a:lnTo>
                <a:lnTo>
                  <a:pt x="488" y="260"/>
                </a:lnTo>
                <a:lnTo>
                  <a:pt x="486" y="270"/>
                </a:lnTo>
                <a:lnTo>
                  <a:pt x="486" y="280"/>
                </a:lnTo>
                <a:lnTo>
                  <a:pt x="482" y="292"/>
                </a:lnTo>
                <a:lnTo>
                  <a:pt x="478" y="302"/>
                </a:lnTo>
                <a:lnTo>
                  <a:pt x="478" y="302"/>
                </a:lnTo>
                <a:lnTo>
                  <a:pt x="471" y="311"/>
                </a:lnTo>
                <a:lnTo>
                  <a:pt x="463" y="319"/>
                </a:lnTo>
                <a:lnTo>
                  <a:pt x="453" y="327"/>
                </a:lnTo>
                <a:lnTo>
                  <a:pt x="441" y="333"/>
                </a:lnTo>
                <a:lnTo>
                  <a:pt x="441" y="333"/>
                </a:lnTo>
                <a:lnTo>
                  <a:pt x="435" y="335"/>
                </a:lnTo>
                <a:lnTo>
                  <a:pt x="435" y="335"/>
                </a:lnTo>
                <a:lnTo>
                  <a:pt x="431" y="337"/>
                </a:lnTo>
                <a:lnTo>
                  <a:pt x="431" y="430"/>
                </a:lnTo>
                <a:lnTo>
                  <a:pt x="431" y="430"/>
                </a:lnTo>
                <a:lnTo>
                  <a:pt x="431" y="430"/>
                </a:lnTo>
                <a:lnTo>
                  <a:pt x="433" y="436"/>
                </a:lnTo>
                <a:lnTo>
                  <a:pt x="439" y="444"/>
                </a:lnTo>
                <a:close/>
                <a:moveTo>
                  <a:pt x="323" y="189"/>
                </a:moveTo>
                <a:lnTo>
                  <a:pt x="323" y="239"/>
                </a:lnTo>
                <a:lnTo>
                  <a:pt x="323" y="239"/>
                </a:lnTo>
                <a:lnTo>
                  <a:pt x="323" y="260"/>
                </a:lnTo>
                <a:lnTo>
                  <a:pt x="321" y="280"/>
                </a:lnTo>
                <a:lnTo>
                  <a:pt x="313" y="315"/>
                </a:lnTo>
                <a:lnTo>
                  <a:pt x="313" y="315"/>
                </a:lnTo>
                <a:lnTo>
                  <a:pt x="307" y="349"/>
                </a:lnTo>
                <a:lnTo>
                  <a:pt x="305" y="367"/>
                </a:lnTo>
                <a:lnTo>
                  <a:pt x="303" y="388"/>
                </a:lnTo>
                <a:lnTo>
                  <a:pt x="303" y="388"/>
                </a:lnTo>
                <a:lnTo>
                  <a:pt x="305" y="420"/>
                </a:lnTo>
                <a:lnTo>
                  <a:pt x="311" y="457"/>
                </a:lnTo>
                <a:lnTo>
                  <a:pt x="311" y="459"/>
                </a:lnTo>
                <a:lnTo>
                  <a:pt x="311" y="459"/>
                </a:lnTo>
                <a:lnTo>
                  <a:pt x="311" y="459"/>
                </a:lnTo>
                <a:lnTo>
                  <a:pt x="309" y="463"/>
                </a:lnTo>
                <a:lnTo>
                  <a:pt x="309" y="465"/>
                </a:lnTo>
                <a:lnTo>
                  <a:pt x="309" y="465"/>
                </a:lnTo>
                <a:lnTo>
                  <a:pt x="305" y="467"/>
                </a:lnTo>
                <a:lnTo>
                  <a:pt x="305" y="467"/>
                </a:lnTo>
                <a:lnTo>
                  <a:pt x="301" y="469"/>
                </a:lnTo>
                <a:lnTo>
                  <a:pt x="301" y="469"/>
                </a:lnTo>
                <a:lnTo>
                  <a:pt x="295" y="471"/>
                </a:lnTo>
                <a:lnTo>
                  <a:pt x="295" y="471"/>
                </a:lnTo>
                <a:lnTo>
                  <a:pt x="279" y="473"/>
                </a:lnTo>
                <a:lnTo>
                  <a:pt x="279" y="473"/>
                </a:lnTo>
                <a:lnTo>
                  <a:pt x="228" y="475"/>
                </a:lnTo>
                <a:lnTo>
                  <a:pt x="228" y="475"/>
                </a:lnTo>
                <a:lnTo>
                  <a:pt x="185" y="473"/>
                </a:lnTo>
                <a:lnTo>
                  <a:pt x="185" y="473"/>
                </a:lnTo>
                <a:lnTo>
                  <a:pt x="157" y="471"/>
                </a:lnTo>
                <a:lnTo>
                  <a:pt x="157" y="471"/>
                </a:lnTo>
                <a:lnTo>
                  <a:pt x="153" y="469"/>
                </a:lnTo>
                <a:lnTo>
                  <a:pt x="153" y="469"/>
                </a:lnTo>
                <a:lnTo>
                  <a:pt x="147" y="465"/>
                </a:lnTo>
                <a:lnTo>
                  <a:pt x="147" y="465"/>
                </a:lnTo>
                <a:lnTo>
                  <a:pt x="145" y="463"/>
                </a:lnTo>
                <a:lnTo>
                  <a:pt x="145" y="459"/>
                </a:lnTo>
                <a:lnTo>
                  <a:pt x="145" y="459"/>
                </a:lnTo>
                <a:lnTo>
                  <a:pt x="145" y="457"/>
                </a:lnTo>
                <a:lnTo>
                  <a:pt x="145" y="457"/>
                </a:lnTo>
                <a:lnTo>
                  <a:pt x="151" y="420"/>
                </a:lnTo>
                <a:lnTo>
                  <a:pt x="151" y="388"/>
                </a:lnTo>
                <a:lnTo>
                  <a:pt x="151" y="388"/>
                </a:lnTo>
                <a:lnTo>
                  <a:pt x="151" y="367"/>
                </a:lnTo>
                <a:lnTo>
                  <a:pt x="149" y="349"/>
                </a:lnTo>
                <a:lnTo>
                  <a:pt x="143" y="315"/>
                </a:lnTo>
                <a:lnTo>
                  <a:pt x="143" y="315"/>
                </a:lnTo>
                <a:lnTo>
                  <a:pt x="136" y="280"/>
                </a:lnTo>
                <a:lnTo>
                  <a:pt x="134" y="260"/>
                </a:lnTo>
                <a:lnTo>
                  <a:pt x="132" y="239"/>
                </a:lnTo>
                <a:lnTo>
                  <a:pt x="132" y="154"/>
                </a:lnTo>
                <a:lnTo>
                  <a:pt x="132" y="154"/>
                </a:lnTo>
                <a:lnTo>
                  <a:pt x="134" y="150"/>
                </a:lnTo>
                <a:lnTo>
                  <a:pt x="136" y="146"/>
                </a:lnTo>
                <a:lnTo>
                  <a:pt x="136" y="146"/>
                </a:lnTo>
                <a:lnTo>
                  <a:pt x="139" y="144"/>
                </a:lnTo>
                <a:lnTo>
                  <a:pt x="143" y="142"/>
                </a:lnTo>
                <a:lnTo>
                  <a:pt x="313" y="142"/>
                </a:lnTo>
                <a:lnTo>
                  <a:pt x="313" y="142"/>
                </a:lnTo>
                <a:lnTo>
                  <a:pt x="317" y="144"/>
                </a:lnTo>
                <a:lnTo>
                  <a:pt x="321" y="146"/>
                </a:lnTo>
                <a:lnTo>
                  <a:pt x="321" y="146"/>
                </a:lnTo>
                <a:lnTo>
                  <a:pt x="323" y="150"/>
                </a:lnTo>
                <a:lnTo>
                  <a:pt x="323" y="154"/>
                </a:lnTo>
                <a:lnTo>
                  <a:pt x="323" y="189"/>
                </a:lnTo>
                <a:close/>
                <a:moveTo>
                  <a:pt x="307" y="0"/>
                </a:moveTo>
                <a:lnTo>
                  <a:pt x="307" y="0"/>
                </a:lnTo>
                <a:lnTo>
                  <a:pt x="275" y="2"/>
                </a:lnTo>
                <a:lnTo>
                  <a:pt x="246" y="6"/>
                </a:lnTo>
                <a:lnTo>
                  <a:pt x="216" y="14"/>
                </a:lnTo>
                <a:lnTo>
                  <a:pt x="187" y="24"/>
                </a:lnTo>
                <a:lnTo>
                  <a:pt x="161" y="37"/>
                </a:lnTo>
                <a:lnTo>
                  <a:pt x="136" y="53"/>
                </a:lnTo>
                <a:lnTo>
                  <a:pt x="112" y="71"/>
                </a:lnTo>
                <a:lnTo>
                  <a:pt x="88" y="91"/>
                </a:lnTo>
                <a:lnTo>
                  <a:pt x="69" y="112"/>
                </a:lnTo>
                <a:lnTo>
                  <a:pt x="51" y="136"/>
                </a:lnTo>
                <a:lnTo>
                  <a:pt x="35" y="162"/>
                </a:lnTo>
                <a:lnTo>
                  <a:pt x="23" y="189"/>
                </a:lnTo>
                <a:lnTo>
                  <a:pt x="13" y="217"/>
                </a:lnTo>
                <a:lnTo>
                  <a:pt x="5" y="246"/>
                </a:lnTo>
                <a:lnTo>
                  <a:pt x="0" y="276"/>
                </a:lnTo>
                <a:lnTo>
                  <a:pt x="0" y="308"/>
                </a:lnTo>
                <a:lnTo>
                  <a:pt x="0" y="308"/>
                </a:lnTo>
                <a:lnTo>
                  <a:pt x="0" y="339"/>
                </a:lnTo>
                <a:lnTo>
                  <a:pt x="5" y="371"/>
                </a:lnTo>
                <a:lnTo>
                  <a:pt x="13" y="400"/>
                </a:lnTo>
                <a:lnTo>
                  <a:pt x="23" y="428"/>
                </a:lnTo>
                <a:lnTo>
                  <a:pt x="35" y="455"/>
                </a:lnTo>
                <a:lnTo>
                  <a:pt x="51" y="481"/>
                </a:lnTo>
                <a:lnTo>
                  <a:pt x="69" y="505"/>
                </a:lnTo>
                <a:lnTo>
                  <a:pt x="88" y="526"/>
                </a:lnTo>
                <a:lnTo>
                  <a:pt x="112" y="546"/>
                </a:lnTo>
                <a:lnTo>
                  <a:pt x="136" y="564"/>
                </a:lnTo>
                <a:lnTo>
                  <a:pt x="161" y="580"/>
                </a:lnTo>
                <a:lnTo>
                  <a:pt x="187" y="593"/>
                </a:lnTo>
                <a:lnTo>
                  <a:pt x="216" y="603"/>
                </a:lnTo>
                <a:lnTo>
                  <a:pt x="246" y="611"/>
                </a:lnTo>
                <a:lnTo>
                  <a:pt x="275" y="615"/>
                </a:lnTo>
                <a:lnTo>
                  <a:pt x="307" y="617"/>
                </a:lnTo>
                <a:lnTo>
                  <a:pt x="307" y="617"/>
                </a:lnTo>
                <a:lnTo>
                  <a:pt x="339" y="615"/>
                </a:lnTo>
                <a:lnTo>
                  <a:pt x="370" y="611"/>
                </a:lnTo>
                <a:lnTo>
                  <a:pt x="400" y="603"/>
                </a:lnTo>
                <a:lnTo>
                  <a:pt x="427" y="593"/>
                </a:lnTo>
                <a:lnTo>
                  <a:pt x="455" y="580"/>
                </a:lnTo>
                <a:lnTo>
                  <a:pt x="480" y="564"/>
                </a:lnTo>
                <a:lnTo>
                  <a:pt x="504" y="546"/>
                </a:lnTo>
                <a:lnTo>
                  <a:pt x="526" y="526"/>
                </a:lnTo>
                <a:lnTo>
                  <a:pt x="545" y="505"/>
                </a:lnTo>
                <a:lnTo>
                  <a:pt x="563" y="481"/>
                </a:lnTo>
                <a:lnTo>
                  <a:pt x="579" y="455"/>
                </a:lnTo>
                <a:lnTo>
                  <a:pt x="591" y="428"/>
                </a:lnTo>
                <a:lnTo>
                  <a:pt x="603" y="400"/>
                </a:lnTo>
                <a:lnTo>
                  <a:pt x="611" y="371"/>
                </a:lnTo>
                <a:lnTo>
                  <a:pt x="614" y="339"/>
                </a:lnTo>
                <a:lnTo>
                  <a:pt x="616" y="308"/>
                </a:lnTo>
                <a:lnTo>
                  <a:pt x="616" y="308"/>
                </a:lnTo>
                <a:lnTo>
                  <a:pt x="614" y="276"/>
                </a:lnTo>
                <a:lnTo>
                  <a:pt x="611" y="246"/>
                </a:lnTo>
                <a:lnTo>
                  <a:pt x="603" y="217"/>
                </a:lnTo>
                <a:lnTo>
                  <a:pt x="591" y="189"/>
                </a:lnTo>
                <a:lnTo>
                  <a:pt x="579" y="162"/>
                </a:lnTo>
                <a:lnTo>
                  <a:pt x="563" y="136"/>
                </a:lnTo>
                <a:lnTo>
                  <a:pt x="545" y="112"/>
                </a:lnTo>
                <a:lnTo>
                  <a:pt x="526" y="91"/>
                </a:lnTo>
                <a:lnTo>
                  <a:pt x="504" y="71"/>
                </a:lnTo>
                <a:lnTo>
                  <a:pt x="480" y="53"/>
                </a:lnTo>
                <a:lnTo>
                  <a:pt x="455" y="37"/>
                </a:lnTo>
                <a:lnTo>
                  <a:pt x="427" y="24"/>
                </a:lnTo>
                <a:lnTo>
                  <a:pt x="400" y="14"/>
                </a:lnTo>
                <a:lnTo>
                  <a:pt x="370" y="6"/>
                </a:lnTo>
                <a:lnTo>
                  <a:pt x="339" y="2"/>
                </a:lnTo>
                <a:lnTo>
                  <a:pt x="307"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15"/>
          <p:cNvSpPr/>
          <p:nvPr/>
        </p:nvSpPr>
        <p:spPr>
          <a:xfrm>
            <a:off x="6091475" y="3275610"/>
            <a:ext cx="1260000" cy="1260000"/>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400" b="1" dirty="0">
                <a:solidFill>
                  <a:srgbClr val="FFFFFF"/>
                </a:solidFill>
              </a:rPr>
              <a:t>ABC1</a:t>
            </a:r>
            <a:r>
              <a:rPr lang="en-GB" sz="900" b="1" dirty="0">
                <a:solidFill>
                  <a:srgbClr val="FFFFFF"/>
                </a:solidFill>
              </a:rPr>
              <a:t> CINEMAGOERS</a:t>
            </a:r>
          </a:p>
        </p:txBody>
      </p:sp>
      <p:cxnSp>
        <p:nvCxnSpPr>
          <p:cNvPr id="17" name="Straight Connector 16"/>
          <p:cNvCxnSpPr>
            <a:endCxn id="16" idx="1"/>
          </p:cNvCxnSpPr>
          <p:nvPr/>
        </p:nvCxnSpPr>
        <p:spPr>
          <a:xfrm>
            <a:off x="5865541" y="2745190"/>
            <a:ext cx="410457" cy="714943"/>
          </a:xfrm>
          <a:prstGeom prst="line">
            <a:avLst/>
          </a:prstGeom>
          <a:ln w="28575">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563" y="4409154"/>
            <a:ext cx="411816" cy="656876"/>
          </a:xfrm>
          <a:prstGeom prst="line">
            <a:avLst/>
          </a:prstGeom>
          <a:ln w="28575">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7"/>
          </p:cNvCxnSpPr>
          <p:nvPr/>
        </p:nvCxnSpPr>
        <p:spPr>
          <a:xfrm flipH="1">
            <a:off x="7166952" y="2745190"/>
            <a:ext cx="408444" cy="714943"/>
          </a:xfrm>
          <a:prstGeom prst="line">
            <a:avLst/>
          </a:prstGeom>
          <a:ln w="28575">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65541" y="4424485"/>
            <a:ext cx="410458" cy="595346"/>
          </a:xfrm>
          <a:prstGeom prst="line">
            <a:avLst/>
          </a:prstGeom>
          <a:ln w="28575">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flipH="1">
            <a:off x="5278931" y="3905610"/>
            <a:ext cx="812544" cy="0"/>
          </a:xfrm>
          <a:prstGeom prst="line">
            <a:avLst/>
          </a:prstGeom>
          <a:ln w="28575">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308613" y="3888693"/>
            <a:ext cx="816909" cy="0"/>
          </a:xfrm>
          <a:prstGeom prst="line">
            <a:avLst/>
          </a:prstGeom>
          <a:ln w="28575">
            <a:solidFill>
              <a:schemeClr val="tx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Content Placeholder 1"/>
          <p:cNvSpPr txBox="1">
            <a:spLocks/>
          </p:cNvSpPr>
          <p:nvPr/>
        </p:nvSpPr>
        <p:spPr>
          <a:xfrm>
            <a:off x="10182225" y="5260552"/>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42% </a:t>
            </a:r>
          </a:p>
          <a:p>
            <a:pPr lvl="3"/>
            <a:r>
              <a:rPr lang="en-GB" dirty="0"/>
              <a:t>more likely than the avg. UK adult to go to a pub or bar at least once a month</a:t>
            </a:r>
            <a:r>
              <a:rPr lang="en-GB" baseline="30000" dirty="0"/>
              <a:t>1</a:t>
            </a:r>
            <a:r>
              <a:rPr lang="en-GB" dirty="0"/>
              <a:t> </a:t>
            </a:r>
            <a:endParaRPr lang="en-GB" sz="1000" dirty="0"/>
          </a:p>
        </p:txBody>
      </p:sp>
      <p:sp>
        <p:nvSpPr>
          <p:cNvPr id="24" name="Content Placeholder 2"/>
          <p:cNvSpPr txBox="1">
            <a:spLocks/>
          </p:cNvSpPr>
          <p:nvPr/>
        </p:nvSpPr>
        <p:spPr>
          <a:xfrm>
            <a:off x="10182225" y="1798255"/>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51% </a:t>
            </a:r>
            <a:r>
              <a:rPr lang="en-GB" dirty="0"/>
              <a:t>agree that they like to try new drinks </a:t>
            </a:r>
          </a:p>
          <a:p>
            <a:pPr lvl="3"/>
            <a:endParaRPr lang="en-GB" sz="1000" dirty="0"/>
          </a:p>
          <a:p>
            <a:pPr lvl="3"/>
            <a:r>
              <a:rPr lang="en-GB" dirty="0"/>
              <a:t>5% uplift from non-cinemagoers</a:t>
            </a:r>
            <a:r>
              <a:rPr lang="en-GB" baseline="30000" dirty="0"/>
              <a:t>2</a:t>
            </a:r>
          </a:p>
        </p:txBody>
      </p:sp>
      <p:sp>
        <p:nvSpPr>
          <p:cNvPr id="25" name="Content Placeholder 3"/>
          <p:cNvSpPr txBox="1">
            <a:spLocks/>
          </p:cNvSpPr>
          <p:nvPr/>
        </p:nvSpPr>
        <p:spPr>
          <a:xfrm>
            <a:off x="960437" y="1726483"/>
            <a:ext cx="2300288" cy="100394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3"/>
            <a:r>
              <a:rPr lang="en-GB" sz="2000" b="1" dirty="0">
                <a:solidFill>
                  <a:schemeClr val="bg1"/>
                </a:solidFill>
              </a:rPr>
              <a:t>63% </a:t>
            </a:r>
          </a:p>
          <a:p>
            <a:pPr lvl="3"/>
            <a:r>
              <a:rPr lang="en-GB" dirty="0"/>
              <a:t>get a takeaway/food delivery at least once a month</a:t>
            </a:r>
            <a:r>
              <a:rPr lang="en-GB" baseline="30000" dirty="0"/>
              <a:t>1</a:t>
            </a:r>
            <a:endParaRPr lang="en-GB" sz="1000" baseline="30000" dirty="0"/>
          </a:p>
        </p:txBody>
      </p:sp>
      <p:sp>
        <p:nvSpPr>
          <p:cNvPr id="26" name="Text Placeholder 15"/>
          <p:cNvSpPr>
            <a:spLocks noGrp="1"/>
          </p:cNvSpPr>
          <p:nvPr>
            <p:ph type="body" sz="quarter" idx="4294967295"/>
          </p:nvPr>
        </p:nvSpPr>
        <p:spPr>
          <a:xfrm>
            <a:off x="270623" y="651956"/>
            <a:ext cx="11958321" cy="436608"/>
          </a:xfrm>
          <a:prstGeom prst="rect">
            <a:avLst/>
          </a:prstGeom>
        </p:spPr>
        <p:txBody>
          <a:bodyPr lIns="0" tIns="0" rIns="0" bIns="0"/>
          <a:lstStyle/>
          <a:p>
            <a:r>
              <a:rPr lang="en-US" sz="1400" dirty="0">
                <a:solidFill>
                  <a:schemeClr val="accent6"/>
                </a:solidFill>
              </a:rPr>
              <a:t>ABC1 cinemagoers enjoy spending money on entertainment and shared moments with friends/family</a:t>
            </a:r>
          </a:p>
        </p:txBody>
      </p:sp>
      <p:sp>
        <p:nvSpPr>
          <p:cNvPr id="27" name="Freeform 64">
            <a:extLst>
              <a:ext uri="{FF2B5EF4-FFF2-40B4-BE49-F238E27FC236}">
                <a16:creationId xmlns:a16="http://schemas.microsoft.com/office/drawing/2014/main" id="{6E0C1492-53E5-87FB-6123-CA8D5F15CF81}"/>
              </a:ext>
            </a:extLst>
          </p:cNvPr>
          <p:cNvSpPr>
            <a:spLocks noEditPoints="1"/>
          </p:cNvSpPr>
          <p:nvPr/>
        </p:nvSpPr>
        <p:spPr bwMode="auto">
          <a:xfrm>
            <a:off x="4808543" y="1616545"/>
            <a:ext cx="1184356" cy="1185139"/>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203">
            <a:extLst>
              <a:ext uri="{FF2B5EF4-FFF2-40B4-BE49-F238E27FC236}">
                <a16:creationId xmlns:a16="http://schemas.microsoft.com/office/drawing/2014/main" id="{E773AA09-FAEF-ECE6-504D-B44F0411FA5D}"/>
              </a:ext>
            </a:extLst>
          </p:cNvPr>
          <p:cNvSpPr>
            <a:spLocks noEditPoints="1"/>
          </p:cNvSpPr>
          <p:nvPr/>
        </p:nvSpPr>
        <p:spPr bwMode="auto">
          <a:xfrm>
            <a:off x="7351475" y="1523206"/>
            <a:ext cx="1260000" cy="126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5">
            <a:extLst>
              <a:ext uri="{FF2B5EF4-FFF2-40B4-BE49-F238E27FC236}">
                <a16:creationId xmlns:a16="http://schemas.microsoft.com/office/drawing/2014/main" id="{057BC6E8-ADF1-30BA-0E5F-44B7894C68A4}"/>
              </a:ext>
            </a:extLst>
          </p:cNvPr>
          <p:cNvSpPr>
            <a:spLocks noEditPoints="1"/>
          </p:cNvSpPr>
          <p:nvPr/>
        </p:nvSpPr>
        <p:spPr bwMode="auto">
          <a:xfrm>
            <a:off x="8201863" y="3275610"/>
            <a:ext cx="1259999" cy="1237986"/>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289">
            <a:extLst>
              <a:ext uri="{FF2B5EF4-FFF2-40B4-BE49-F238E27FC236}">
                <a16:creationId xmlns:a16="http://schemas.microsoft.com/office/drawing/2014/main" id="{80B8C102-FDCC-C7AE-705A-A3831C74907A}"/>
              </a:ext>
            </a:extLst>
          </p:cNvPr>
          <p:cNvSpPr>
            <a:spLocks noEditPoints="1"/>
          </p:cNvSpPr>
          <p:nvPr/>
        </p:nvSpPr>
        <p:spPr bwMode="auto">
          <a:xfrm>
            <a:off x="4797485" y="4923844"/>
            <a:ext cx="1259999" cy="1259997"/>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7966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GB" sz="6000" dirty="0"/>
              <a:t>Just under 60% agree that the cinema is a great way to spend quality time with friends &amp; family </a:t>
            </a:r>
          </a:p>
        </p:txBody>
      </p:sp>
      <p:sp>
        <p:nvSpPr>
          <p:cNvPr id="3" name="Text Placeholder 2"/>
          <p:cNvSpPr>
            <a:spLocks noGrp="1"/>
          </p:cNvSpPr>
          <p:nvPr>
            <p:ph type="body" sz="quarter" idx="11"/>
          </p:nvPr>
        </p:nvSpPr>
        <p:spPr>
          <a:xfrm>
            <a:off x="10182225" y="7190847"/>
            <a:ext cx="3116263" cy="449739"/>
          </a:xfrm>
        </p:spPr>
        <p:txBody>
          <a:bodyPr/>
          <a:lstStyle/>
          <a:p>
            <a:r>
              <a:rPr lang="en-GB" dirty="0"/>
              <a:t>Source: FAME 2021. Target: ABC1 cinemagoers.</a:t>
            </a:r>
          </a:p>
          <a:p>
            <a:endParaRPr lang="en-US" dirty="0"/>
          </a:p>
        </p:txBody>
      </p:sp>
    </p:spTree>
    <p:extLst>
      <p:ext uri="{BB962C8B-B14F-4D97-AF65-F5344CB8AC3E}">
        <p14:creationId xmlns:p14="http://schemas.microsoft.com/office/powerpoint/2010/main" val="183734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ABC1s want to see the latest blockbusters first</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636925" cy="436608"/>
          </a:xfrm>
        </p:spPr>
        <p:txBody>
          <a:bodyPr/>
          <a:lstStyle/>
          <a:p>
            <a:r>
              <a:rPr lang="en-GB" dirty="0"/>
              <a:t>Young adults come out early and make up the majority of the audience in a blockbuster's opening week.</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59719" y="7173151"/>
            <a:ext cx="6562409" cy="246221"/>
          </a:xfrm>
        </p:spPr>
        <p:txBody>
          <a:bodyPr/>
          <a:lstStyle/>
          <a:p>
            <a:pPr>
              <a:lnSpc>
                <a:spcPct val="100000"/>
              </a:lnSpc>
            </a:pPr>
            <a:r>
              <a:rPr lang="en-GB" dirty="0"/>
              <a:t>Source: FAME 2021. Target ABC1s. How Long After the Cinema Release Date Did You See The Film?</a:t>
            </a:r>
          </a:p>
          <a:p>
            <a:pPr>
              <a:lnSpc>
                <a:spcPct val="100000"/>
              </a:lnSpc>
            </a:pPr>
            <a:r>
              <a:rPr lang="en-GB" dirty="0"/>
              <a:t>Film Monitor Data 2022 W2 </a:t>
            </a:r>
          </a:p>
        </p:txBody>
      </p:sp>
      <p:graphicFrame>
        <p:nvGraphicFramePr>
          <p:cNvPr id="13" name="Chart 12">
            <a:extLst>
              <a:ext uri="{FF2B5EF4-FFF2-40B4-BE49-F238E27FC236}">
                <a16:creationId xmlns:a16="http://schemas.microsoft.com/office/drawing/2014/main" id="{71E0941C-2151-FD0A-5D7E-E93058289F30}"/>
              </a:ext>
            </a:extLst>
          </p:cNvPr>
          <p:cNvGraphicFramePr>
            <a:graphicFrameLocks/>
          </p:cNvGraphicFramePr>
          <p:nvPr/>
        </p:nvGraphicFramePr>
        <p:xfrm>
          <a:off x="493901" y="1629103"/>
          <a:ext cx="11893540" cy="501343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76041E33-17B6-2FAE-EDD3-E660B3A267BD}"/>
              </a:ext>
            </a:extLst>
          </p:cNvPr>
          <p:cNvCxnSpPr>
            <a:cxnSpLocks/>
          </p:cNvCxnSpPr>
          <p:nvPr/>
        </p:nvCxnSpPr>
        <p:spPr>
          <a:xfrm>
            <a:off x="1295400" y="2731799"/>
            <a:ext cx="10423196" cy="0"/>
          </a:xfrm>
          <a:prstGeom prst="line">
            <a:avLst/>
          </a:prstGeom>
          <a:ln>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02939BA-63EA-4DC7-CBE1-68B6C02F2512}"/>
              </a:ext>
            </a:extLst>
          </p:cNvPr>
          <p:cNvSpPr/>
          <p:nvPr/>
        </p:nvSpPr>
        <p:spPr>
          <a:xfrm>
            <a:off x="11775830" y="2281676"/>
            <a:ext cx="1014319" cy="738664"/>
          </a:xfrm>
          <a:prstGeom prst="rect">
            <a:avLst/>
          </a:prstGeom>
        </p:spPr>
        <p:txBody>
          <a:bodyPr wrap="square">
            <a:spAutoFit/>
          </a:bodyPr>
          <a:lstStyle/>
          <a:p>
            <a:pPr lvl="0" algn="ctr">
              <a:buClr>
                <a:srgbClr val="FFFFFF"/>
              </a:buClr>
              <a:buSzPct val="100000"/>
            </a:pPr>
            <a:r>
              <a:rPr lang="en-GB" sz="1050" dirty="0">
                <a:solidFill>
                  <a:schemeClr val="bg1">
                    <a:lumMod val="65000"/>
                    <a:lumOff val="35000"/>
                  </a:schemeClr>
                </a:solidFill>
              </a:rPr>
              <a:t>ABC1s account for 54% of the population</a:t>
            </a:r>
            <a:endParaRPr lang="en-GB" sz="500" baseline="30000" dirty="0">
              <a:solidFill>
                <a:schemeClr val="bg1">
                  <a:lumMod val="65000"/>
                  <a:lumOff val="35000"/>
                </a:schemeClr>
              </a:solidFill>
            </a:endParaRPr>
          </a:p>
        </p:txBody>
      </p:sp>
      <p:sp>
        <p:nvSpPr>
          <p:cNvPr id="9" name="Text Placeholder 7">
            <a:extLst>
              <a:ext uri="{FF2B5EF4-FFF2-40B4-BE49-F238E27FC236}">
                <a16:creationId xmlns:a16="http://schemas.microsoft.com/office/drawing/2014/main" id="{9AA88135-C57F-FE8A-AE75-4FBE7FF753E1}"/>
              </a:ext>
            </a:extLst>
          </p:cNvPr>
          <p:cNvSpPr txBox="1">
            <a:spLocks/>
          </p:cNvSpPr>
          <p:nvPr/>
        </p:nvSpPr>
        <p:spPr bwMode="gray">
          <a:xfrm>
            <a:off x="4280552" y="1379505"/>
            <a:ext cx="4958333" cy="43660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050" b="0" i="1" dirty="0"/>
              <a:t>% of the viewing audience that are ABC1s</a:t>
            </a:r>
            <a:endParaRPr lang="en-US" sz="1050" b="0" i="1" dirty="0"/>
          </a:p>
          <a:p>
            <a:pPr>
              <a:lnSpc>
                <a:spcPct val="100000"/>
              </a:lnSpc>
            </a:pPr>
            <a:endParaRPr lang="en-GB" sz="1050" b="0" dirty="0"/>
          </a:p>
        </p:txBody>
      </p:sp>
    </p:spTree>
    <p:extLst>
      <p:ext uri="{BB962C8B-B14F-4D97-AF65-F5344CB8AC3E}">
        <p14:creationId xmlns:p14="http://schemas.microsoft.com/office/powerpoint/2010/main" val="234776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ABC1’s feel more positive watching films </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12636925" cy="436608"/>
          </a:xfrm>
        </p:spPr>
        <p:txBody>
          <a:bodyPr/>
          <a:lstStyle/>
          <a:p>
            <a:r>
              <a:rPr lang="en-GB" dirty="0"/>
              <a:t>They tend to feel more attentive, engaged and relaxed in a cinematic setting which can fundamentally help drive trust with your adverts</a:t>
            </a:r>
          </a:p>
          <a:p>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59719" y="7193220"/>
            <a:ext cx="6562409" cy="206082"/>
          </a:xfrm>
        </p:spPr>
        <p:txBody>
          <a:bodyPr/>
          <a:lstStyle/>
          <a:p>
            <a:r>
              <a:rPr lang="en-GB" dirty="0"/>
              <a:t>Source: FAME 2021. Target: ABC1 cinemagoers. Index vs all adults </a:t>
            </a:r>
          </a:p>
        </p:txBody>
      </p:sp>
      <p:graphicFrame>
        <p:nvGraphicFramePr>
          <p:cNvPr id="13" name="Chart 12">
            <a:extLst>
              <a:ext uri="{FF2B5EF4-FFF2-40B4-BE49-F238E27FC236}">
                <a16:creationId xmlns:a16="http://schemas.microsoft.com/office/drawing/2014/main" id="{71E0941C-2151-FD0A-5D7E-E93058289F30}"/>
              </a:ext>
            </a:extLst>
          </p:cNvPr>
          <p:cNvGraphicFramePr>
            <a:graphicFrameLocks/>
          </p:cNvGraphicFramePr>
          <p:nvPr>
            <p:extLst>
              <p:ext uri="{D42A27DB-BD31-4B8C-83A1-F6EECF244321}">
                <p14:modId xmlns:p14="http://schemas.microsoft.com/office/powerpoint/2010/main" val="3895638159"/>
              </p:ext>
            </p:extLst>
          </p:nvPr>
        </p:nvGraphicFramePr>
        <p:xfrm>
          <a:off x="493901" y="1607127"/>
          <a:ext cx="11893540" cy="50354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82CBB89-C696-7ABB-5094-B2BAF210B394}"/>
              </a:ext>
            </a:extLst>
          </p:cNvPr>
          <p:cNvSpPr txBox="1"/>
          <p:nvPr/>
        </p:nvSpPr>
        <p:spPr>
          <a:xfrm>
            <a:off x="418954" y="1437850"/>
            <a:ext cx="5545397" cy="169277"/>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GB" sz="1100" b="0" i="1" u="sng" strike="noStrike" kern="1200" cap="none" spc="0" normalizeH="0" baseline="0" noProof="0" dirty="0">
                <a:ln>
                  <a:noFill/>
                </a:ln>
                <a:solidFill>
                  <a:srgbClr val="000000"/>
                </a:solidFill>
                <a:effectLst/>
                <a:uLnTx/>
                <a:uFillTx/>
                <a:latin typeface="Arial" charset="0"/>
                <a:ea typeface="Arial" charset="0"/>
                <a:cs typeface="Arial" charset="0"/>
              </a:rPr>
              <a:t>Frame of mind when watching…</a:t>
            </a:r>
          </a:p>
        </p:txBody>
      </p:sp>
    </p:spTree>
    <p:extLst>
      <p:ext uri="{BB962C8B-B14F-4D97-AF65-F5344CB8AC3E}">
        <p14:creationId xmlns:p14="http://schemas.microsoft.com/office/powerpoint/2010/main" val="8073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604C8-DA25-4E17-AD53-C03B5779E127}"/>
              </a:ext>
            </a:extLst>
          </p:cNvPr>
          <p:cNvSpPr>
            <a:spLocks noGrp="1"/>
          </p:cNvSpPr>
          <p:nvPr>
            <p:ph type="title"/>
          </p:nvPr>
        </p:nvSpPr>
        <p:spPr/>
        <p:txBody>
          <a:bodyPr/>
          <a:lstStyle/>
          <a:p>
            <a:r>
              <a:rPr lang="en-GB" dirty="0"/>
              <a:t>Your advertising can ALSO have instant impact </a:t>
            </a:r>
          </a:p>
        </p:txBody>
      </p:sp>
      <p:sp>
        <p:nvSpPr>
          <p:cNvPr id="8" name="Text Placeholder 7">
            <a:extLst>
              <a:ext uri="{FF2B5EF4-FFF2-40B4-BE49-F238E27FC236}">
                <a16:creationId xmlns:a16="http://schemas.microsoft.com/office/drawing/2014/main" id="{0407E781-6E09-4506-8909-A0C417AAC360}"/>
              </a:ext>
            </a:extLst>
          </p:cNvPr>
          <p:cNvSpPr>
            <a:spLocks noGrp="1"/>
          </p:cNvSpPr>
          <p:nvPr>
            <p:ph type="body" sz="quarter" idx="14"/>
          </p:nvPr>
        </p:nvSpPr>
        <p:spPr>
          <a:xfrm>
            <a:off x="284747" y="664058"/>
            <a:ext cx="9321071" cy="436608"/>
          </a:xfrm>
        </p:spPr>
        <p:txBody>
          <a:bodyPr/>
          <a:lstStyle/>
          <a:p>
            <a:pPr>
              <a:lnSpc>
                <a:spcPct val="100000"/>
              </a:lnSpc>
            </a:pPr>
            <a:r>
              <a:rPr lang="en-GB" dirty="0"/>
              <a:t>Cinema is typically part of a wider trip, so you can reach mainshoppers before they go to a shop either online or in-store</a:t>
            </a:r>
            <a:endParaRPr lang="en-US" dirty="0"/>
          </a:p>
          <a:p>
            <a:pPr>
              <a:lnSpc>
                <a:spcPct val="100000"/>
              </a:lnSpc>
            </a:pPr>
            <a:endParaRPr lang="en-GB" dirty="0"/>
          </a:p>
        </p:txBody>
      </p:sp>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9175898" y="7173151"/>
            <a:ext cx="4146230" cy="246221"/>
          </a:xfrm>
        </p:spPr>
        <p:txBody>
          <a:bodyPr/>
          <a:lstStyle/>
          <a:p>
            <a:pPr>
              <a:lnSpc>
                <a:spcPct val="100000"/>
              </a:lnSpc>
            </a:pPr>
            <a:r>
              <a:rPr lang="en-US" dirty="0"/>
              <a:t>Source: FAME 2021. Activities do immediately after / on same day as cinema visit. Target: ABC1 mainshoppers who are heavy cinemagoers. Index vs. average GB adult</a:t>
            </a:r>
          </a:p>
        </p:txBody>
      </p:sp>
      <p:graphicFrame>
        <p:nvGraphicFramePr>
          <p:cNvPr id="13" name="Chart 12">
            <a:extLst>
              <a:ext uri="{FF2B5EF4-FFF2-40B4-BE49-F238E27FC236}">
                <a16:creationId xmlns:a16="http://schemas.microsoft.com/office/drawing/2014/main" id="{71E0941C-2151-FD0A-5D7E-E93058289F30}"/>
              </a:ext>
            </a:extLst>
          </p:cNvPr>
          <p:cNvGraphicFramePr>
            <a:graphicFrameLocks/>
          </p:cNvGraphicFramePr>
          <p:nvPr/>
        </p:nvGraphicFramePr>
        <p:xfrm>
          <a:off x="493901" y="1617345"/>
          <a:ext cx="12189442" cy="50306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CC9DF1E-13D3-2A6A-6A6A-08B947F80517}"/>
              </a:ext>
            </a:extLst>
          </p:cNvPr>
          <p:cNvSpPr/>
          <p:nvPr/>
        </p:nvSpPr>
        <p:spPr>
          <a:xfrm>
            <a:off x="9858375" y="418580"/>
            <a:ext cx="2991056" cy="98491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1200" b="1" dirty="0">
                <a:solidFill>
                  <a:srgbClr val="FFFFFF"/>
                </a:solidFill>
              </a:rPr>
              <a:t>98% OF DCM CINEMAS ARE WITHIN ONE MILE OF A RETAIL LOCATION </a:t>
            </a:r>
          </a:p>
        </p:txBody>
      </p:sp>
      <p:sp>
        <p:nvSpPr>
          <p:cNvPr id="9" name="Text Placeholder 7">
            <a:extLst>
              <a:ext uri="{FF2B5EF4-FFF2-40B4-BE49-F238E27FC236}">
                <a16:creationId xmlns:a16="http://schemas.microsoft.com/office/drawing/2014/main" id="{EFA22100-7F9D-1BFC-5540-EFAD7CE9FF82}"/>
              </a:ext>
            </a:extLst>
          </p:cNvPr>
          <p:cNvSpPr txBox="1">
            <a:spLocks/>
          </p:cNvSpPr>
          <p:nvPr/>
        </p:nvSpPr>
        <p:spPr bwMode="gray">
          <a:xfrm>
            <a:off x="4421928" y="1454269"/>
            <a:ext cx="4599094" cy="436608"/>
          </a:xfrm>
        </p:spPr>
        <p:txBody>
          <a:bodyPr anchor="t" anchorCtr="0"/>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sz="1100" b="0" i="1" u="sng" dirty="0">
                <a:solidFill>
                  <a:schemeClr val="bg1">
                    <a:lumMod val="50000"/>
                    <a:lumOff val="50000"/>
                  </a:schemeClr>
                </a:solidFill>
              </a:rPr>
              <a:t>After watching a film, heavy cinemagoers are more likely to…</a:t>
            </a:r>
            <a:endParaRPr lang="en-US" sz="1100" b="0" i="1" u="sng" dirty="0">
              <a:solidFill>
                <a:schemeClr val="bg1">
                  <a:lumMod val="50000"/>
                  <a:lumOff val="50000"/>
                </a:schemeClr>
              </a:solidFill>
            </a:endParaRPr>
          </a:p>
          <a:p>
            <a:pPr>
              <a:lnSpc>
                <a:spcPct val="100000"/>
              </a:lnSpc>
            </a:pPr>
            <a:endParaRPr lang="en-GB" sz="1100" b="0" i="1" u="sng" dirty="0">
              <a:solidFill>
                <a:schemeClr val="bg1">
                  <a:lumMod val="50000"/>
                  <a:lumOff val="50000"/>
                </a:schemeClr>
              </a:solidFill>
            </a:endParaRPr>
          </a:p>
        </p:txBody>
      </p:sp>
      <p:pic>
        <p:nvPicPr>
          <p:cNvPr id="2" name="Picture 1">
            <a:extLst>
              <a:ext uri="{FF2B5EF4-FFF2-40B4-BE49-F238E27FC236}">
                <a16:creationId xmlns:a16="http://schemas.microsoft.com/office/drawing/2014/main" id="{78FCE437-9039-51BA-C809-221D55C982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22141" y="6386199"/>
            <a:ext cx="462389" cy="449381"/>
          </a:xfrm>
          <a:prstGeom prst="rect">
            <a:avLst/>
          </a:prstGeom>
        </p:spPr>
      </p:pic>
      <p:sp>
        <p:nvSpPr>
          <p:cNvPr id="10" name="Freeform 296">
            <a:extLst>
              <a:ext uri="{FF2B5EF4-FFF2-40B4-BE49-F238E27FC236}">
                <a16:creationId xmlns:a16="http://schemas.microsoft.com/office/drawing/2014/main" id="{981835DA-82F4-7ECC-B14E-589C90216013}"/>
              </a:ext>
            </a:extLst>
          </p:cNvPr>
          <p:cNvSpPr>
            <a:spLocks noEditPoints="1"/>
          </p:cNvSpPr>
          <p:nvPr/>
        </p:nvSpPr>
        <p:spPr bwMode="auto">
          <a:xfrm>
            <a:off x="8006317" y="6322259"/>
            <a:ext cx="546899" cy="51332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chemeClr val="accent4"/>
              </a:solidFill>
            </a:endParaRPr>
          </a:p>
        </p:txBody>
      </p:sp>
      <p:pic>
        <p:nvPicPr>
          <p:cNvPr id="3" name="Picture 2">
            <a:extLst>
              <a:ext uri="{FF2B5EF4-FFF2-40B4-BE49-F238E27FC236}">
                <a16:creationId xmlns:a16="http://schemas.microsoft.com/office/drawing/2014/main" id="{BD870818-8D37-8C61-15CA-1712E887A6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75003" y="6346807"/>
            <a:ext cx="472686" cy="464224"/>
          </a:xfrm>
          <a:prstGeom prst="rect">
            <a:avLst/>
          </a:prstGeom>
        </p:spPr>
      </p:pic>
      <p:pic>
        <p:nvPicPr>
          <p:cNvPr id="4" name="Picture 3">
            <a:extLst>
              <a:ext uri="{FF2B5EF4-FFF2-40B4-BE49-F238E27FC236}">
                <a16:creationId xmlns:a16="http://schemas.microsoft.com/office/drawing/2014/main" id="{2C7CF058-27D6-42B8-131C-26E2796028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57763" y="6322259"/>
            <a:ext cx="542591" cy="539543"/>
          </a:xfrm>
          <a:prstGeom prst="rect">
            <a:avLst/>
          </a:prstGeom>
        </p:spPr>
      </p:pic>
    </p:spTree>
    <p:extLst>
      <p:ext uri="{BB962C8B-B14F-4D97-AF65-F5344CB8AC3E}">
        <p14:creationId xmlns:p14="http://schemas.microsoft.com/office/powerpoint/2010/main" val="179663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LAUNCH OPPORTUNITIES FOR ABC1 ADULTS</a:t>
            </a:r>
            <a:endParaRPr lang="en-US" dirty="0"/>
          </a:p>
        </p:txBody>
      </p:sp>
      <p:sp>
        <p:nvSpPr>
          <p:cNvPr id="6" name="Text Placeholder 5"/>
          <p:cNvSpPr>
            <a:spLocks noGrp="1"/>
          </p:cNvSpPr>
          <p:nvPr>
            <p:ph type="body" sz="quarter" idx="11"/>
          </p:nvPr>
        </p:nvSpPr>
        <p:spPr>
          <a:xfrm>
            <a:off x="10182225" y="7210083"/>
            <a:ext cx="3116263" cy="205184"/>
          </a:xfrm>
        </p:spPr>
        <p:txBody>
          <a:bodyPr/>
          <a:lstStyle/>
          <a:p>
            <a:pPr>
              <a:lnSpc>
                <a:spcPts val="800"/>
              </a:lnSpc>
            </a:pPr>
            <a:r>
              <a:rPr lang="en-GB" dirty="0"/>
              <a:t>Index vs. % of ABC1 adult in UK population. </a:t>
            </a:r>
          </a:p>
          <a:p>
            <a:pPr>
              <a:lnSpc>
                <a:spcPts val="800"/>
              </a:lnSpc>
            </a:pPr>
            <a:r>
              <a:rPr lang="en-GB" dirty="0"/>
              <a:t>Based on comparative film profiles.</a:t>
            </a:r>
            <a:endParaRPr lang="en-US" dirty="0"/>
          </a:p>
        </p:txBody>
      </p:sp>
      <p:sp>
        <p:nvSpPr>
          <p:cNvPr id="7" name="Text Placeholder 6"/>
          <p:cNvSpPr>
            <a:spLocks noGrp="1"/>
          </p:cNvSpPr>
          <p:nvPr>
            <p:ph type="body" sz="quarter" idx="27"/>
          </p:nvPr>
        </p:nvSpPr>
        <p:spPr/>
        <p:txBody>
          <a:bodyPr/>
          <a:lstStyle/>
          <a:p>
            <a:r>
              <a:rPr lang="en-GB" dirty="0"/>
              <a:t>The film slate is full of highly-anticipated releases that will draw in an affluent adult audience</a:t>
            </a:r>
            <a:endParaRPr lang="en-US" dirty="0"/>
          </a:p>
          <a:p>
            <a:endParaRPr lang="en-US" dirty="0"/>
          </a:p>
        </p:txBody>
      </p:sp>
      <p:sp>
        <p:nvSpPr>
          <p:cNvPr id="15" name="Text Placeholder 14"/>
          <p:cNvSpPr>
            <a:spLocks noGrp="1"/>
          </p:cNvSpPr>
          <p:nvPr>
            <p:ph type="body" sz="quarter" idx="44"/>
          </p:nvPr>
        </p:nvSpPr>
        <p:spPr>
          <a:xfrm>
            <a:off x="3615972" y="5969686"/>
            <a:ext cx="1862578" cy="939621"/>
          </a:xfrm>
        </p:spPr>
        <p:txBody>
          <a:bodyPr/>
          <a:lstStyle/>
          <a:p>
            <a:r>
              <a:rPr lang="en-GB" dirty="0">
                <a:solidFill>
                  <a:schemeClr val="bg2"/>
                </a:solidFill>
              </a:rPr>
              <a:t>Avatar: The Way Of Water</a:t>
            </a:r>
          </a:p>
          <a:p>
            <a:endParaRPr lang="en-US" dirty="0">
              <a:solidFill>
                <a:schemeClr val="bg2"/>
              </a:solidFill>
            </a:endParaRPr>
          </a:p>
          <a:p>
            <a:r>
              <a:rPr lang="en-US" dirty="0">
                <a:solidFill>
                  <a:schemeClr val="bg2"/>
                </a:solidFill>
              </a:rPr>
              <a:t>16 Dec 2022</a:t>
            </a:r>
          </a:p>
          <a:p>
            <a:endParaRPr lang="en-US" dirty="0"/>
          </a:p>
          <a:p>
            <a:r>
              <a:rPr lang="en-US" dirty="0">
                <a:solidFill>
                  <a:schemeClr val="bg1">
                    <a:lumMod val="50000"/>
                    <a:lumOff val="50000"/>
                  </a:schemeClr>
                </a:solidFill>
              </a:rPr>
              <a:t>Index: 131</a:t>
            </a:r>
          </a:p>
        </p:txBody>
      </p:sp>
      <p:sp>
        <p:nvSpPr>
          <p:cNvPr id="23" name="Text Placeholder 14"/>
          <p:cNvSpPr>
            <a:spLocks noGrp="1"/>
          </p:cNvSpPr>
          <p:nvPr>
            <p:ph type="body" sz="quarter" idx="44"/>
          </p:nvPr>
        </p:nvSpPr>
        <p:spPr>
          <a:xfrm>
            <a:off x="565711" y="5969686"/>
            <a:ext cx="1862578" cy="939621"/>
          </a:xfrm>
        </p:spPr>
        <p:txBody>
          <a:bodyPr/>
          <a:lstStyle/>
          <a:p>
            <a:r>
              <a:rPr lang="en-GB" dirty="0">
                <a:solidFill>
                  <a:schemeClr val="bg2"/>
                </a:solidFill>
              </a:rPr>
              <a:t>Amsterdam</a:t>
            </a:r>
          </a:p>
          <a:p>
            <a:endParaRPr lang="en-GB" dirty="0">
              <a:solidFill>
                <a:schemeClr val="bg2"/>
              </a:solidFill>
            </a:endParaRPr>
          </a:p>
          <a:p>
            <a:r>
              <a:rPr lang="en-GB" dirty="0">
                <a:solidFill>
                  <a:schemeClr val="bg2"/>
                </a:solidFill>
              </a:rPr>
              <a:t>7 Oct 2022</a:t>
            </a:r>
          </a:p>
          <a:p>
            <a:endParaRPr lang="en-GB" dirty="0">
              <a:solidFill>
                <a:schemeClr val="bg2"/>
              </a:solidFill>
            </a:endParaRPr>
          </a:p>
          <a:p>
            <a:r>
              <a:rPr lang="en-GB" dirty="0">
                <a:solidFill>
                  <a:schemeClr val="accent6">
                    <a:lumMod val="75000"/>
                  </a:schemeClr>
                </a:solidFill>
              </a:rPr>
              <a:t>Index 159</a:t>
            </a:r>
            <a:endParaRPr lang="en-US" dirty="0">
              <a:solidFill>
                <a:schemeClr val="accent6">
                  <a:lumMod val="75000"/>
                </a:schemeClr>
              </a:solidFill>
            </a:endParaRPr>
          </a:p>
        </p:txBody>
      </p:sp>
      <p:sp>
        <p:nvSpPr>
          <p:cNvPr id="24" name="Text Placeholder 14"/>
          <p:cNvSpPr>
            <a:spLocks noGrp="1"/>
          </p:cNvSpPr>
          <p:nvPr>
            <p:ph type="body" sz="quarter" idx="44"/>
          </p:nvPr>
        </p:nvSpPr>
        <p:spPr>
          <a:xfrm>
            <a:off x="9754594" y="5969686"/>
            <a:ext cx="1862578" cy="939621"/>
          </a:xfrm>
        </p:spPr>
        <p:txBody>
          <a:bodyPr/>
          <a:lstStyle/>
          <a:p>
            <a:r>
              <a:rPr lang="en-GB" dirty="0">
                <a:solidFill>
                  <a:schemeClr val="bg2"/>
                </a:solidFill>
              </a:rPr>
              <a:t>Empire Of Light</a:t>
            </a:r>
          </a:p>
          <a:p>
            <a:endParaRPr lang="en-GB" dirty="0">
              <a:solidFill>
                <a:schemeClr val="bg2"/>
              </a:solidFill>
            </a:endParaRPr>
          </a:p>
          <a:p>
            <a:r>
              <a:rPr lang="en-GB" dirty="0">
                <a:solidFill>
                  <a:schemeClr val="bg2"/>
                </a:solidFill>
              </a:rPr>
              <a:t>13 Jan 2023</a:t>
            </a:r>
          </a:p>
          <a:p>
            <a:endParaRPr lang="en-GB" dirty="0">
              <a:solidFill>
                <a:schemeClr val="bg2"/>
              </a:solidFill>
            </a:endParaRPr>
          </a:p>
          <a:p>
            <a:r>
              <a:rPr lang="en-GB" dirty="0">
                <a:solidFill>
                  <a:schemeClr val="accent6">
                    <a:lumMod val="75000"/>
                  </a:schemeClr>
                </a:solidFill>
              </a:rPr>
              <a:t>Index 169</a:t>
            </a:r>
            <a:endParaRPr lang="en-US" dirty="0">
              <a:solidFill>
                <a:schemeClr val="accent6">
                  <a:lumMod val="75000"/>
                </a:schemeClr>
              </a:solidFill>
            </a:endParaRPr>
          </a:p>
        </p:txBody>
      </p:sp>
      <p:pic>
        <p:nvPicPr>
          <p:cNvPr id="20" name="Picture Placeholder 19">
            <a:extLst>
              <a:ext uri="{FF2B5EF4-FFF2-40B4-BE49-F238E27FC236}">
                <a16:creationId xmlns:a16="http://schemas.microsoft.com/office/drawing/2014/main" id="{C0E457A2-5455-8659-525C-A04A3CC8C122}"/>
              </a:ext>
            </a:extLst>
          </p:cNvPr>
          <p:cNvPicPr>
            <a:picLocks noGrp="1" noChangeAspect="1"/>
          </p:cNvPicPr>
          <p:nvPr>
            <p:ph type="pic" sz="quarter" idx="39"/>
          </p:nvPr>
        </p:nvPicPr>
        <p:blipFill>
          <a:blip r:embed="rId3" cstate="print">
            <a:extLst>
              <a:ext uri="{28A0092B-C50C-407E-A947-70E740481C1C}">
                <a14:useLocalDpi xmlns:a14="http://schemas.microsoft.com/office/drawing/2010/main"/>
              </a:ext>
            </a:extLst>
          </a:blip>
          <a:srcRect/>
          <a:stretch>
            <a:fillRect/>
          </a:stretch>
        </p:blipFill>
        <p:spPr>
          <a:xfrm>
            <a:off x="3615972" y="1489020"/>
            <a:ext cx="2928749" cy="4327251"/>
          </a:xfrm>
          <a:prstGeom prst="rect">
            <a:avLst/>
          </a:prstGeom>
        </p:spPr>
      </p:pic>
      <p:pic>
        <p:nvPicPr>
          <p:cNvPr id="30" name="Picture Placeholder 29">
            <a:extLst>
              <a:ext uri="{FF2B5EF4-FFF2-40B4-BE49-F238E27FC236}">
                <a16:creationId xmlns:a16="http://schemas.microsoft.com/office/drawing/2014/main" id="{C30818F6-CEB2-C115-47BA-DE786C07F23F}"/>
              </a:ext>
            </a:extLst>
          </p:cNvPr>
          <p:cNvPicPr>
            <a:picLocks noGrp="1" noChangeAspect="1"/>
          </p:cNvPicPr>
          <p:nvPr>
            <p:ph type="pic" sz="quarter" idx="37"/>
          </p:nvPr>
        </p:nvPicPr>
        <p:blipFill>
          <a:blip r:embed="rId4" cstate="print">
            <a:extLst>
              <a:ext uri="{28A0092B-C50C-407E-A947-70E740481C1C}">
                <a14:useLocalDpi xmlns:a14="http://schemas.microsoft.com/office/drawing/2010/main"/>
              </a:ext>
            </a:extLst>
          </a:blip>
          <a:srcRect/>
          <a:stretch>
            <a:fillRect/>
          </a:stretch>
        </p:blipFill>
        <p:spPr>
          <a:xfrm>
            <a:off x="565711" y="1489020"/>
            <a:ext cx="2928749" cy="4327251"/>
          </a:xfrm>
          <a:prstGeom prst="rect">
            <a:avLst/>
          </a:prstGeom>
        </p:spPr>
      </p:pic>
      <p:pic>
        <p:nvPicPr>
          <p:cNvPr id="8" name="Picture Placeholder 7">
            <a:extLst>
              <a:ext uri="{FF2B5EF4-FFF2-40B4-BE49-F238E27FC236}">
                <a16:creationId xmlns:a16="http://schemas.microsoft.com/office/drawing/2014/main" id="{F65F238D-D3CD-AA74-9D91-CF28C8B316E2}"/>
              </a:ext>
            </a:extLst>
          </p:cNvPr>
          <p:cNvPicPr>
            <a:picLocks noGrp="1" noChangeAspect="1"/>
          </p:cNvPicPr>
          <p:nvPr>
            <p:ph type="pic" sz="quarter" idx="34"/>
          </p:nvPr>
        </p:nvPicPr>
        <p:blipFill>
          <a:blip r:embed="rId5" cstate="print">
            <a:extLst>
              <a:ext uri="{28A0092B-C50C-407E-A947-70E740481C1C}">
                <a14:useLocalDpi xmlns:a14="http://schemas.microsoft.com/office/drawing/2010/main"/>
              </a:ext>
            </a:extLst>
          </a:blip>
          <a:srcRect/>
          <a:stretch>
            <a:fillRect/>
          </a:stretch>
        </p:blipFill>
        <p:spPr>
          <a:xfrm>
            <a:off x="9754594" y="1489020"/>
            <a:ext cx="2928749" cy="4327251"/>
          </a:xfrm>
          <a:prstGeom prst="rect">
            <a:avLst/>
          </a:prstGeom>
        </p:spPr>
      </p:pic>
      <p:sp>
        <p:nvSpPr>
          <p:cNvPr id="25" name="Text Placeholder 14">
            <a:extLst>
              <a:ext uri="{FF2B5EF4-FFF2-40B4-BE49-F238E27FC236}">
                <a16:creationId xmlns:a16="http://schemas.microsoft.com/office/drawing/2014/main" id="{D3AD4E73-6FC2-04E2-9400-F7516DF9AB94}"/>
              </a:ext>
            </a:extLst>
          </p:cNvPr>
          <p:cNvSpPr txBox="1">
            <a:spLocks/>
          </p:cNvSpPr>
          <p:nvPr/>
        </p:nvSpPr>
        <p:spPr bwMode="gray">
          <a:xfrm>
            <a:off x="6666233" y="5969686"/>
            <a:ext cx="1862578" cy="939621"/>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1" kern="1200" baseline="0">
                <a:solidFill>
                  <a:schemeClr val="tx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a:solidFill>
                  <a:schemeClr val="bg2"/>
                </a:solidFill>
              </a:rPr>
              <a:t>The </a:t>
            </a:r>
            <a:r>
              <a:rPr lang="en-GB" dirty="0" err="1">
                <a:solidFill>
                  <a:schemeClr val="bg2"/>
                </a:solidFill>
              </a:rPr>
              <a:t>Fabelmans</a:t>
            </a:r>
            <a:endParaRPr lang="en-GB" dirty="0">
              <a:solidFill>
                <a:schemeClr val="bg2"/>
              </a:solidFill>
            </a:endParaRPr>
          </a:p>
          <a:p>
            <a:endParaRPr lang="en-GB" dirty="0">
              <a:solidFill>
                <a:schemeClr val="bg2"/>
              </a:solidFill>
            </a:endParaRPr>
          </a:p>
          <a:p>
            <a:r>
              <a:rPr lang="en-GB" dirty="0">
                <a:solidFill>
                  <a:schemeClr val="bg2"/>
                </a:solidFill>
              </a:rPr>
              <a:t>27 Jan 2023</a:t>
            </a:r>
          </a:p>
          <a:p>
            <a:endParaRPr lang="en-GB" dirty="0">
              <a:solidFill>
                <a:schemeClr val="bg2"/>
              </a:solidFill>
            </a:endParaRPr>
          </a:p>
          <a:p>
            <a:r>
              <a:rPr lang="en-GB" dirty="0">
                <a:solidFill>
                  <a:schemeClr val="accent6">
                    <a:lumMod val="75000"/>
                  </a:schemeClr>
                </a:solidFill>
              </a:rPr>
              <a:t>Index 143</a:t>
            </a:r>
            <a:endParaRPr lang="en-US" dirty="0">
              <a:solidFill>
                <a:schemeClr val="accent6">
                  <a:lumMod val="75000"/>
                </a:schemeClr>
              </a:solidFill>
            </a:endParaRPr>
          </a:p>
        </p:txBody>
      </p:sp>
      <p:pic>
        <p:nvPicPr>
          <p:cNvPr id="26" name="Picture Placeholder 25">
            <a:extLst>
              <a:ext uri="{FF2B5EF4-FFF2-40B4-BE49-F238E27FC236}">
                <a16:creationId xmlns:a16="http://schemas.microsoft.com/office/drawing/2014/main" id="{21FBBFB4-860C-785E-2DAE-DCBF7F4E2B0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gray">
          <a:xfrm>
            <a:off x="6666233" y="1489020"/>
            <a:ext cx="2928749" cy="4327251"/>
          </a:xfrm>
          <a:prstGeom prst="rect">
            <a:avLst/>
          </a:prstGeom>
          <a:solidFill>
            <a:schemeClr val="accent5"/>
          </a:solidFill>
        </p:spPr>
      </p:pic>
    </p:spTree>
    <p:extLst>
      <p:ext uri="{BB962C8B-B14F-4D97-AF65-F5344CB8AC3E}">
        <p14:creationId xmlns:p14="http://schemas.microsoft.com/office/powerpoint/2010/main" val="15524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LAUNCH OPPORTUNITIES FOR ABC1 ADULTS</a:t>
            </a:r>
            <a:endParaRPr lang="en-US" dirty="0"/>
          </a:p>
        </p:txBody>
      </p:sp>
      <p:sp>
        <p:nvSpPr>
          <p:cNvPr id="6" name="Text Placeholder 5"/>
          <p:cNvSpPr>
            <a:spLocks noGrp="1"/>
          </p:cNvSpPr>
          <p:nvPr>
            <p:ph type="body" sz="quarter" idx="11"/>
          </p:nvPr>
        </p:nvSpPr>
        <p:spPr>
          <a:xfrm>
            <a:off x="10182225" y="7210083"/>
            <a:ext cx="3116263" cy="205184"/>
          </a:xfrm>
        </p:spPr>
        <p:txBody>
          <a:bodyPr/>
          <a:lstStyle/>
          <a:p>
            <a:pPr>
              <a:lnSpc>
                <a:spcPts val="800"/>
              </a:lnSpc>
            </a:pPr>
            <a:r>
              <a:rPr lang="en-GB" dirty="0"/>
              <a:t>Index vs. % of ABC1 adult in UK population. </a:t>
            </a:r>
          </a:p>
          <a:p>
            <a:pPr>
              <a:lnSpc>
                <a:spcPts val="800"/>
              </a:lnSpc>
            </a:pPr>
            <a:r>
              <a:rPr lang="en-GB" dirty="0"/>
              <a:t>Based on comparative film profiles.</a:t>
            </a:r>
            <a:endParaRPr lang="en-US" dirty="0"/>
          </a:p>
        </p:txBody>
      </p:sp>
      <p:sp>
        <p:nvSpPr>
          <p:cNvPr id="7" name="Text Placeholder 6"/>
          <p:cNvSpPr>
            <a:spLocks noGrp="1"/>
          </p:cNvSpPr>
          <p:nvPr>
            <p:ph type="body" sz="quarter" idx="27"/>
          </p:nvPr>
        </p:nvSpPr>
        <p:spPr/>
        <p:txBody>
          <a:bodyPr/>
          <a:lstStyle/>
          <a:p>
            <a:r>
              <a:rPr lang="en-GB" dirty="0"/>
              <a:t>The film slate is full of highly-anticipated releases that will draw in an affluent adult audience</a:t>
            </a:r>
            <a:endParaRPr lang="en-US" dirty="0"/>
          </a:p>
          <a:p>
            <a:endParaRPr lang="en-US" dirty="0"/>
          </a:p>
        </p:txBody>
      </p:sp>
      <p:sp>
        <p:nvSpPr>
          <p:cNvPr id="15" name="Text Placeholder 14"/>
          <p:cNvSpPr>
            <a:spLocks noGrp="1"/>
          </p:cNvSpPr>
          <p:nvPr>
            <p:ph type="body" sz="quarter" idx="44"/>
          </p:nvPr>
        </p:nvSpPr>
        <p:spPr>
          <a:xfrm>
            <a:off x="6851031" y="5857393"/>
            <a:ext cx="1862578" cy="939621"/>
          </a:xfrm>
        </p:spPr>
        <p:txBody>
          <a:bodyPr/>
          <a:lstStyle/>
          <a:p>
            <a:r>
              <a:rPr lang="en-GB" dirty="0" err="1">
                <a:solidFill>
                  <a:schemeClr val="bg2"/>
                </a:solidFill>
              </a:rPr>
              <a:t>Aquaman</a:t>
            </a:r>
            <a:r>
              <a:rPr lang="en-GB" dirty="0">
                <a:solidFill>
                  <a:schemeClr val="bg2"/>
                </a:solidFill>
              </a:rPr>
              <a:t> 2</a:t>
            </a:r>
          </a:p>
          <a:p>
            <a:endParaRPr lang="en-GB" dirty="0">
              <a:solidFill>
                <a:schemeClr val="bg2"/>
              </a:solidFill>
            </a:endParaRPr>
          </a:p>
          <a:p>
            <a:r>
              <a:rPr lang="en-US" dirty="0">
                <a:solidFill>
                  <a:schemeClr val="bg2"/>
                </a:solidFill>
              </a:rPr>
              <a:t>26 Dec 2023</a:t>
            </a:r>
          </a:p>
          <a:p>
            <a:endParaRPr lang="en-US" dirty="0"/>
          </a:p>
          <a:p>
            <a:r>
              <a:rPr lang="en-US" dirty="0">
                <a:solidFill>
                  <a:schemeClr val="bg1">
                    <a:lumMod val="50000"/>
                    <a:lumOff val="50000"/>
                  </a:schemeClr>
                </a:solidFill>
              </a:rPr>
              <a:t>Index: 114</a:t>
            </a:r>
          </a:p>
        </p:txBody>
      </p:sp>
      <p:sp>
        <p:nvSpPr>
          <p:cNvPr id="19" name="Text Placeholder 14"/>
          <p:cNvSpPr>
            <a:spLocks noGrp="1"/>
          </p:cNvSpPr>
          <p:nvPr>
            <p:ph type="body" sz="quarter" idx="44"/>
          </p:nvPr>
        </p:nvSpPr>
        <p:spPr>
          <a:xfrm>
            <a:off x="566115" y="5857393"/>
            <a:ext cx="1862578" cy="939621"/>
          </a:xfrm>
        </p:spPr>
        <p:txBody>
          <a:bodyPr/>
          <a:lstStyle/>
          <a:p>
            <a:r>
              <a:rPr lang="en-GB" dirty="0" err="1">
                <a:solidFill>
                  <a:schemeClr val="bg2"/>
                </a:solidFill>
              </a:rPr>
              <a:t>Kraven</a:t>
            </a:r>
            <a:r>
              <a:rPr lang="en-GB" dirty="0">
                <a:solidFill>
                  <a:schemeClr val="bg2"/>
                </a:solidFill>
              </a:rPr>
              <a:t> the Hunter</a:t>
            </a:r>
          </a:p>
          <a:p>
            <a:endParaRPr lang="en-GB" dirty="0">
              <a:solidFill>
                <a:schemeClr val="bg2"/>
              </a:solidFill>
            </a:endParaRPr>
          </a:p>
          <a:p>
            <a:r>
              <a:rPr lang="en-GB" dirty="0">
                <a:solidFill>
                  <a:schemeClr val="bg2"/>
                </a:solidFill>
              </a:rPr>
              <a:t>13 Jan 2023</a:t>
            </a:r>
          </a:p>
          <a:p>
            <a:endParaRPr lang="en-GB" dirty="0">
              <a:solidFill>
                <a:schemeClr val="bg2"/>
              </a:solidFill>
            </a:endParaRPr>
          </a:p>
          <a:p>
            <a:r>
              <a:rPr lang="en-GB" dirty="0">
                <a:solidFill>
                  <a:schemeClr val="accent6">
                    <a:lumMod val="75000"/>
                  </a:schemeClr>
                </a:solidFill>
              </a:rPr>
              <a:t>Index 124</a:t>
            </a:r>
            <a:endParaRPr lang="en-US" dirty="0">
              <a:solidFill>
                <a:schemeClr val="accent6">
                  <a:lumMod val="75000"/>
                </a:schemeClr>
              </a:solidFill>
            </a:endParaRPr>
          </a:p>
        </p:txBody>
      </p:sp>
      <p:sp>
        <p:nvSpPr>
          <p:cNvPr id="24" name="Text Placeholder 14"/>
          <p:cNvSpPr>
            <a:spLocks noGrp="1"/>
          </p:cNvSpPr>
          <p:nvPr>
            <p:ph type="body" sz="quarter" idx="44"/>
          </p:nvPr>
        </p:nvSpPr>
        <p:spPr>
          <a:xfrm>
            <a:off x="3605046" y="5807761"/>
            <a:ext cx="1862578" cy="939621"/>
          </a:xfrm>
        </p:spPr>
        <p:txBody>
          <a:bodyPr/>
          <a:lstStyle/>
          <a:p>
            <a:r>
              <a:rPr lang="en-GB" dirty="0">
                <a:solidFill>
                  <a:schemeClr val="bg2"/>
                </a:solidFill>
              </a:rPr>
              <a:t>Babylon</a:t>
            </a:r>
          </a:p>
          <a:p>
            <a:endParaRPr lang="en-GB" dirty="0">
              <a:solidFill>
                <a:schemeClr val="bg2"/>
              </a:solidFill>
            </a:endParaRPr>
          </a:p>
          <a:p>
            <a:r>
              <a:rPr lang="en-GB" dirty="0">
                <a:solidFill>
                  <a:schemeClr val="bg2"/>
                </a:solidFill>
              </a:rPr>
              <a:t>20 Jan 2023</a:t>
            </a:r>
          </a:p>
          <a:p>
            <a:endParaRPr lang="en-GB" dirty="0">
              <a:solidFill>
                <a:schemeClr val="bg2"/>
              </a:solidFill>
            </a:endParaRPr>
          </a:p>
          <a:p>
            <a:r>
              <a:rPr lang="en-GB" dirty="0">
                <a:solidFill>
                  <a:schemeClr val="accent6">
                    <a:lumMod val="75000"/>
                  </a:schemeClr>
                </a:solidFill>
              </a:rPr>
              <a:t>Index 143</a:t>
            </a:r>
            <a:endParaRPr lang="en-US" dirty="0">
              <a:solidFill>
                <a:schemeClr val="accent6">
                  <a:lumMod val="75000"/>
                </a:schemeClr>
              </a:solidFill>
            </a:endParaRPr>
          </a:p>
        </p:txBody>
      </p:sp>
      <p:pic>
        <p:nvPicPr>
          <p:cNvPr id="16" name="Picture Placeholder 15">
            <a:extLst>
              <a:ext uri="{FF2B5EF4-FFF2-40B4-BE49-F238E27FC236}">
                <a16:creationId xmlns:a16="http://schemas.microsoft.com/office/drawing/2014/main" id="{B41C975E-1F6B-53E9-8725-73206E0B2F1A}"/>
              </a:ext>
            </a:extLst>
          </p:cNvPr>
          <p:cNvPicPr>
            <a:picLocks noGrp="1" noChangeAspect="1"/>
          </p:cNvPicPr>
          <p:nvPr>
            <p:ph type="pic" sz="quarter" idx="34"/>
          </p:nvPr>
        </p:nvPicPr>
        <p:blipFill>
          <a:blip r:embed="rId3" cstate="print">
            <a:extLst>
              <a:ext uri="{28A0092B-C50C-407E-A947-70E740481C1C}">
                <a14:useLocalDpi xmlns:a14="http://schemas.microsoft.com/office/drawing/2010/main"/>
              </a:ext>
            </a:extLst>
          </a:blip>
          <a:srcRect/>
          <a:stretch>
            <a:fillRect/>
          </a:stretch>
        </p:blipFill>
        <p:spPr>
          <a:xfrm>
            <a:off x="3674064" y="1376727"/>
            <a:ext cx="2928749" cy="4327251"/>
          </a:xfrm>
          <a:prstGeom prst="rect">
            <a:avLst/>
          </a:prstGeom>
        </p:spPr>
      </p:pic>
      <p:pic>
        <p:nvPicPr>
          <p:cNvPr id="20" name="Picture Placeholder 19">
            <a:extLst>
              <a:ext uri="{FF2B5EF4-FFF2-40B4-BE49-F238E27FC236}">
                <a16:creationId xmlns:a16="http://schemas.microsoft.com/office/drawing/2014/main" id="{655DD09B-A058-DD1C-903F-64EB25AFB458}"/>
              </a:ext>
            </a:extLst>
          </p:cNvPr>
          <p:cNvPicPr>
            <a:picLocks noGrp="1" noChangeAspect="1"/>
          </p:cNvPicPr>
          <p:nvPr>
            <p:ph type="pic" sz="quarter" idx="38"/>
          </p:nvPr>
        </p:nvPicPr>
        <p:blipFill>
          <a:blip r:embed="rId4" cstate="print">
            <a:extLst>
              <a:ext uri="{28A0092B-C50C-407E-A947-70E740481C1C}">
                <a14:useLocalDpi xmlns:a14="http://schemas.microsoft.com/office/drawing/2010/main"/>
              </a:ext>
            </a:extLst>
          </a:blip>
          <a:srcRect/>
          <a:stretch>
            <a:fillRect/>
          </a:stretch>
        </p:blipFill>
        <p:spPr>
          <a:xfrm>
            <a:off x="566115" y="1376727"/>
            <a:ext cx="2928749" cy="4327251"/>
          </a:xfrm>
          <a:prstGeom prst="rect">
            <a:avLst/>
          </a:prstGeom>
        </p:spPr>
      </p:pic>
      <p:pic>
        <p:nvPicPr>
          <p:cNvPr id="21" name="Picture Placeholder 20">
            <a:extLst>
              <a:ext uri="{FF2B5EF4-FFF2-40B4-BE49-F238E27FC236}">
                <a16:creationId xmlns:a16="http://schemas.microsoft.com/office/drawing/2014/main" id="{9954DC58-CF02-826E-7AE8-8934BA44EDBB}"/>
              </a:ext>
            </a:extLst>
          </p:cNvPr>
          <p:cNvPicPr>
            <a:picLocks noGrp="1" noChangeAspect="1"/>
          </p:cNvPicPr>
          <p:nvPr>
            <p:ph type="pic" sz="quarter" idx="39"/>
          </p:nvPr>
        </p:nvPicPr>
        <p:blipFill>
          <a:blip r:embed="rId5" cstate="print">
            <a:extLst>
              <a:ext uri="{28A0092B-C50C-407E-A947-70E740481C1C}">
                <a14:useLocalDpi xmlns:a14="http://schemas.microsoft.com/office/drawing/2010/main"/>
              </a:ext>
            </a:extLst>
          </a:blip>
          <a:srcRect/>
          <a:stretch>
            <a:fillRect/>
          </a:stretch>
        </p:blipFill>
        <p:spPr>
          <a:xfrm>
            <a:off x="6851031" y="1376727"/>
            <a:ext cx="2928749" cy="4327251"/>
          </a:xfrm>
          <a:prstGeom prst="rect">
            <a:avLst/>
          </a:prstGeom>
        </p:spPr>
      </p:pic>
      <p:sp>
        <p:nvSpPr>
          <p:cNvPr id="17" name="Text Placeholder 14">
            <a:extLst>
              <a:ext uri="{FF2B5EF4-FFF2-40B4-BE49-F238E27FC236}">
                <a16:creationId xmlns:a16="http://schemas.microsoft.com/office/drawing/2014/main" id="{8188487F-2777-942E-6BE6-D353D94C9211}"/>
              </a:ext>
            </a:extLst>
          </p:cNvPr>
          <p:cNvSpPr txBox="1">
            <a:spLocks/>
          </p:cNvSpPr>
          <p:nvPr/>
        </p:nvSpPr>
        <p:spPr bwMode="gray">
          <a:xfrm>
            <a:off x="10002760" y="5857393"/>
            <a:ext cx="1862578" cy="939621"/>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1" kern="1200" baseline="0">
                <a:solidFill>
                  <a:schemeClr val="tx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a:solidFill>
                  <a:schemeClr val="bg2"/>
                </a:solidFill>
              </a:rPr>
              <a:t>Oppenheimer </a:t>
            </a:r>
          </a:p>
          <a:p>
            <a:endParaRPr lang="en-GB">
              <a:solidFill>
                <a:schemeClr val="bg2"/>
              </a:solidFill>
            </a:endParaRPr>
          </a:p>
          <a:p>
            <a:r>
              <a:rPr lang="en-GB">
                <a:solidFill>
                  <a:schemeClr val="bg2"/>
                </a:solidFill>
              </a:rPr>
              <a:t>21 July 2023</a:t>
            </a:r>
          </a:p>
          <a:p>
            <a:endParaRPr lang="en-GB">
              <a:solidFill>
                <a:schemeClr val="bg2"/>
              </a:solidFill>
            </a:endParaRPr>
          </a:p>
          <a:p>
            <a:r>
              <a:rPr lang="en-GB">
                <a:solidFill>
                  <a:schemeClr val="accent6">
                    <a:lumMod val="75000"/>
                  </a:schemeClr>
                </a:solidFill>
              </a:rPr>
              <a:t>Index 140</a:t>
            </a:r>
            <a:endParaRPr lang="en-US" dirty="0">
              <a:solidFill>
                <a:schemeClr val="accent6">
                  <a:lumMod val="75000"/>
                </a:schemeClr>
              </a:solidFill>
            </a:endParaRPr>
          </a:p>
        </p:txBody>
      </p:sp>
      <p:pic>
        <p:nvPicPr>
          <p:cNvPr id="18" name="Picture Placeholder 13">
            <a:extLst>
              <a:ext uri="{FF2B5EF4-FFF2-40B4-BE49-F238E27FC236}">
                <a16:creationId xmlns:a16="http://schemas.microsoft.com/office/drawing/2014/main" id="{4C47E5AF-6197-8176-4891-F28E2086E9B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gray">
          <a:xfrm>
            <a:off x="10002760" y="1376727"/>
            <a:ext cx="2928749" cy="4327251"/>
          </a:xfrm>
          <a:prstGeom prst="rect">
            <a:avLst/>
          </a:prstGeom>
          <a:solidFill>
            <a:schemeClr val="accent5"/>
          </a:solidFill>
        </p:spPr>
      </p:pic>
    </p:spTree>
    <p:extLst>
      <p:ext uri="{BB962C8B-B14F-4D97-AF65-F5344CB8AC3E}">
        <p14:creationId xmlns:p14="http://schemas.microsoft.com/office/powerpoint/2010/main" val="154078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9B81A428-C4B1-F642-88AE-8ED774BA0FC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2.xml><?xml version="1.0" encoding="utf-8"?>
<a:theme xmlns:a="http://schemas.openxmlformats.org/drawingml/2006/main" name="1_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3.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4.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5.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6.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7.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8.xml><?xml version="1.0" encoding="utf-8"?>
<a:theme xmlns:a="http://schemas.openxmlformats.org/drawingml/2006/main" name="2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19.xml><?xml version="1.0" encoding="utf-8"?>
<a:theme xmlns:a="http://schemas.openxmlformats.org/drawingml/2006/main" name="5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2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1EAB93-89FC-7C45-A263-CCB4337C1C1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B2B0FD12-3727-E94A-BBF9-50CA084E2676}"/>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535D1B-DEC1-D540-9F33-D202B6B25608}"/>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638900D9-EBF9-0D4A-AE83-BD423BA4FC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1106</Words>
  <Application>Microsoft Office PowerPoint</Application>
  <PresentationFormat>Custom</PresentationFormat>
  <Paragraphs>157</Paragraphs>
  <Slides>12</Slides>
  <Notes>6</Notes>
  <HiddenSlides>0</HiddenSlides>
  <MMClips>0</MMClips>
  <ScaleCrop>false</ScaleCrop>
  <HeadingPairs>
    <vt:vector size="8" baseType="variant">
      <vt:variant>
        <vt:lpstr>Fonts Used</vt:lpstr>
      </vt:variant>
      <vt:variant>
        <vt:i4>4</vt:i4>
      </vt:variant>
      <vt:variant>
        <vt:lpstr>Theme</vt:lpstr>
      </vt:variant>
      <vt:variant>
        <vt:i4>19</vt:i4>
      </vt:variant>
      <vt:variant>
        <vt:lpstr>Embedded OLE Servers</vt:lpstr>
      </vt:variant>
      <vt:variant>
        <vt:i4>1</vt:i4>
      </vt:variant>
      <vt:variant>
        <vt:lpstr>Slide Titles</vt:lpstr>
      </vt:variant>
      <vt:variant>
        <vt:i4>12</vt:i4>
      </vt:variant>
    </vt:vector>
  </HeadingPairs>
  <TitlesOfParts>
    <vt:vector size="36" baseType="lpstr">
      <vt:lpstr>Arial</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1_Divider Slides</vt:lpstr>
      <vt:lpstr>1_Blank with title</vt:lpstr>
      <vt:lpstr>2_Copy Slides</vt:lpstr>
      <vt:lpstr>1_Image Slides</vt:lpstr>
      <vt:lpstr>3_Copy Slides</vt:lpstr>
      <vt:lpstr>4_Copy Slides</vt:lpstr>
      <vt:lpstr>2_Image Slides</vt:lpstr>
      <vt:lpstr>5_Copy Slides</vt:lpstr>
      <vt:lpstr>think-cell Slide</vt:lpstr>
      <vt:lpstr>abc1 adults</vt:lpstr>
      <vt:lpstr>ABC1 ADULTS MEDIA CONSUMPTION: A SUMMARY</vt:lpstr>
      <vt:lpstr>AFFLUENT adults SPENDING BEHAVIOUR</vt:lpstr>
      <vt:lpstr>PowerPoint Presentation</vt:lpstr>
      <vt:lpstr>ABC1s want to see the latest blockbusters first</vt:lpstr>
      <vt:lpstr>ABC1’s feel more positive watching films </vt:lpstr>
      <vt:lpstr>Your advertising can ALSO have instant impact </vt:lpstr>
      <vt:lpstr>KEY LAUNCH OPPORTUNITIES FOR ABC1 ADULTS</vt:lpstr>
      <vt:lpstr>KEY LAUNCH OPPORTUNITIES FOR ABC1 ADULTS</vt:lpstr>
      <vt:lpstr>What can Cinema add to your ABC1 ADS media plan?</vt:lpstr>
      <vt:lpstr>Cinema DELIVERS POSITIVE OUTCOMES FOR BRANDS</vt:lpstr>
      <vt:lpstr>ABC1 ADULT HEAVY CINEMAGOERS: 2022 SNAPSHOT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2019-08-09T14:09:43Z</dcterms:created>
  <dcterms:modified xsi:type="dcterms:W3CDTF">2022-09-02T10:46:44Z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