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ags/tag75.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tags/tag76.xml" ContentType="application/vnd.openxmlformats-officedocument.presentationml.tags+xml"/>
  <Override PartName="/ppt/slideLayouts/slideLayout104.xml" ContentType="application/vnd.openxmlformats-officedocument.presentationml.slideLayout+xml"/>
  <Override PartName="/ppt/theme/theme11.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51.xml" ContentType="application/vnd.openxmlformats-officedocument.presentationml.slideLayout+xml"/>
  <Override PartName="/ppt/theme/theme15.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8.xml" ContentType="application/vnd.openxmlformats-officedocument.them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9.xml" ContentType="application/vnd.openxmlformats-officedocument.them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 id="2147483758" r:id="rId5"/>
    <p:sldMasterId id="2147483782" r:id="rId6"/>
    <p:sldMasterId id="2147483954" r:id="rId7"/>
    <p:sldMasterId id="2147483824" r:id="rId8"/>
    <p:sldMasterId id="2147483891" r:id="rId9"/>
    <p:sldMasterId id="2147483894" r:id="rId10"/>
    <p:sldMasterId id="2147483895" r:id="rId11"/>
    <p:sldMasterId id="2147483899" r:id="rId12"/>
    <p:sldMasterId id="2147483996" r:id="rId13"/>
    <p:sldMasterId id="2147484010" r:id="rId14"/>
    <p:sldMasterId id="2147484055" r:id="rId15"/>
    <p:sldMasterId id="2147484090" r:id="rId16"/>
    <p:sldMasterId id="2147484144" r:id="rId17"/>
    <p:sldMasterId id="2147484162" r:id="rId18"/>
    <p:sldMasterId id="2147484277" r:id="rId19"/>
    <p:sldMasterId id="2147484304" r:id="rId20"/>
    <p:sldMasterId id="2147484328" r:id="rId21"/>
    <p:sldMasterId id="2147484370" r:id="rId22"/>
  </p:sldMasterIdLst>
  <p:notesMasterIdLst>
    <p:notesMasterId r:id="rId41"/>
  </p:notesMasterIdLst>
  <p:handoutMasterIdLst>
    <p:handoutMasterId r:id="rId42"/>
  </p:handoutMasterIdLst>
  <p:sldIdLst>
    <p:sldId id="2147473521" r:id="rId23"/>
    <p:sldId id="2147473537" r:id="rId24"/>
    <p:sldId id="436" r:id="rId25"/>
    <p:sldId id="2145704638" r:id="rId26"/>
    <p:sldId id="484" r:id="rId27"/>
    <p:sldId id="614" r:id="rId28"/>
    <p:sldId id="2147473627" r:id="rId29"/>
    <p:sldId id="2147473657" r:id="rId30"/>
    <p:sldId id="492" r:id="rId31"/>
    <p:sldId id="2145704414" r:id="rId32"/>
    <p:sldId id="2147473541" r:id="rId33"/>
    <p:sldId id="2147473656" r:id="rId34"/>
    <p:sldId id="2147473546" r:id="rId35"/>
    <p:sldId id="2147473659" r:id="rId36"/>
    <p:sldId id="2147473616" r:id="rId37"/>
    <p:sldId id="448" r:id="rId38"/>
    <p:sldId id="2147473655" r:id="rId39"/>
    <p:sldId id="2144" r:id="rId40"/>
  </p:sldIdLst>
  <p:sldSz cx="13442950" cy="7561263"/>
  <p:notesSz cx="6797675" cy="9926638"/>
  <p:custDataLst>
    <p:tags r:id="rId43"/>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B1C4"/>
    <a:srgbClr val="5DECFF"/>
    <a:srgbClr val="00CCE2"/>
    <a:srgbClr val="FB3449"/>
    <a:srgbClr val="000000"/>
    <a:srgbClr val="CAC8C8"/>
    <a:srgbClr val="8547AD"/>
    <a:srgbClr val="33006F"/>
    <a:srgbClr val="009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280" autoAdjust="0"/>
  </p:normalViewPr>
  <p:slideViewPr>
    <p:cSldViewPr snapToGrid="0">
      <p:cViewPr varScale="1">
        <p:scale>
          <a:sx n="100" d="100"/>
          <a:sy n="100" d="100"/>
        </p:scale>
        <p:origin x="648" y="96"/>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9.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056556299935826E-2"/>
          <c:y val="2.900279063913434E-2"/>
          <c:w val="0.93613149385009098"/>
          <c:h val="0.87586102034709934"/>
        </c:manualLayout>
      </c:layout>
      <c:lineChart>
        <c:grouping val="standard"/>
        <c:varyColors val="0"/>
        <c:ser>
          <c:idx val="0"/>
          <c:order val="0"/>
          <c:tx>
            <c:strRef>
              <c:f>Sheet1!$B$1</c:f>
              <c:strCache>
                <c:ptCount val="1"/>
                <c:pt idx="0">
                  <c:v>All adults 15+</c:v>
                </c:pt>
              </c:strCache>
            </c:strRef>
          </c:tx>
          <c:spPr>
            <a:ln w="38100" cap="rnd">
              <a:solidFill>
                <a:schemeClr val="bg2"/>
              </a:solidFill>
              <a:round/>
            </a:ln>
            <a:effectLst/>
          </c:spPr>
          <c:marker>
            <c:symbol val="none"/>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Sheet1!$B$2:$B$11</c:f>
              <c:numCache>
                <c:formatCode>General</c:formatCode>
                <c:ptCount val="10"/>
                <c:pt idx="0">
                  <c:v>5.31</c:v>
                </c:pt>
                <c:pt idx="1">
                  <c:v>5.58</c:v>
                </c:pt>
                <c:pt idx="2">
                  <c:v>5.53</c:v>
                </c:pt>
                <c:pt idx="3">
                  <c:v>5.81</c:v>
                </c:pt>
                <c:pt idx="4">
                  <c:v>5.82</c:v>
                </c:pt>
                <c:pt idx="5">
                  <c:v>6.01</c:v>
                </c:pt>
                <c:pt idx="6">
                  <c:v>5.98</c:v>
                </c:pt>
                <c:pt idx="7">
                  <c:v>6.42</c:v>
                </c:pt>
                <c:pt idx="8">
                  <c:v>6.62</c:v>
                </c:pt>
                <c:pt idx="9">
                  <c:v>6.64</c:v>
                </c:pt>
              </c:numCache>
            </c:numRef>
          </c:val>
          <c:smooth val="0"/>
          <c:extLst>
            <c:ext xmlns:c16="http://schemas.microsoft.com/office/drawing/2014/chart" uri="{C3380CC4-5D6E-409C-BE32-E72D297353CC}">
              <c16:uniqueId val="{00000000-BAE9-484C-8150-0B3D7F567B28}"/>
            </c:ext>
          </c:extLst>
        </c:ser>
        <c:ser>
          <c:idx val="1"/>
          <c:order val="1"/>
          <c:tx>
            <c:strRef>
              <c:f>Sheet1!$C$1</c:f>
              <c:strCache>
                <c:ptCount val="1"/>
                <c:pt idx="0">
                  <c:v>16-34</c:v>
                </c:pt>
              </c:strCache>
            </c:strRef>
          </c:tx>
          <c:spPr>
            <a:ln w="38100" cap="rnd">
              <a:solidFill>
                <a:schemeClr val="accent4"/>
              </a:solidFill>
              <a:round/>
            </a:ln>
            <a:effectLst/>
          </c:spPr>
          <c:marker>
            <c:symbol val="none"/>
          </c:marker>
          <c:cat>
            <c:numRef>
              <c:f>Sheet1!$A$2:$A$11</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Sheet1!$C$2:$C$11</c:f>
              <c:numCache>
                <c:formatCode>General</c:formatCode>
                <c:ptCount val="10"/>
                <c:pt idx="0">
                  <c:v>4.55</c:v>
                </c:pt>
                <c:pt idx="1">
                  <c:v>5.14</c:v>
                </c:pt>
                <c:pt idx="2">
                  <c:v>5.12</c:v>
                </c:pt>
                <c:pt idx="3">
                  <c:v>5.31</c:v>
                </c:pt>
                <c:pt idx="4">
                  <c:v>5.42</c:v>
                </c:pt>
                <c:pt idx="5">
                  <c:v>5.58</c:v>
                </c:pt>
                <c:pt idx="6">
                  <c:v>5.79</c:v>
                </c:pt>
                <c:pt idx="7">
                  <c:v>6.53</c:v>
                </c:pt>
                <c:pt idx="8">
                  <c:v>6.66</c:v>
                </c:pt>
                <c:pt idx="9">
                  <c:v>6.67</c:v>
                </c:pt>
              </c:numCache>
            </c:numRef>
          </c:val>
          <c:smooth val="0"/>
          <c:extLst>
            <c:ext xmlns:c16="http://schemas.microsoft.com/office/drawing/2014/chart" uri="{C3380CC4-5D6E-409C-BE32-E72D297353CC}">
              <c16:uniqueId val="{00000001-BAE9-484C-8150-0B3D7F567B28}"/>
            </c:ext>
          </c:extLst>
        </c:ser>
        <c:dLbls>
          <c:showLegendKey val="0"/>
          <c:showVal val="0"/>
          <c:showCatName val="0"/>
          <c:showSerName val="0"/>
          <c:showPercent val="0"/>
          <c:showBubbleSize val="0"/>
        </c:dLbls>
        <c:smooth val="0"/>
        <c:axId val="778399488"/>
        <c:axId val="778382688"/>
      </c:lineChart>
      <c:catAx>
        <c:axId val="778399488"/>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78382688"/>
        <c:crosses val="autoZero"/>
        <c:auto val="1"/>
        <c:lblAlgn val="ctr"/>
        <c:lblOffset val="100"/>
        <c:noMultiLvlLbl val="0"/>
      </c:catAx>
      <c:valAx>
        <c:axId val="778382688"/>
        <c:scaling>
          <c:orientation val="minMax"/>
          <c:max val="7"/>
          <c:min val="3"/>
        </c:scaling>
        <c:delete val="0"/>
        <c:axPos val="l"/>
        <c:numFmt formatCode="General" sourceLinked="1"/>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778399488"/>
        <c:crosses val="autoZero"/>
        <c:crossBetween val="between"/>
      </c:valAx>
      <c:spPr>
        <a:noFill/>
        <a:ln>
          <a:noFill/>
        </a:ln>
        <a:effectLst/>
      </c:spPr>
    </c:plotArea>
    <c:legend>
      <c:legendPos val="b"/>
      <c:layout>
        <c:manualLayout>
          <c:xMode val="edge"/>
          <c:yMode val="edge"/>
          <c:x val="7.2020573276564942E-2"/>
          <c:y val="5.7509172327976227E-3"/>
          <c:w val="0.31307570055687389"/>
          <c:h val="7.89940689582749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505953742231297E-2"/>
          <c:y val="3.070323877683891E-2"/>
          <c:w val="0.93140420383881328"/>
          <c:h val="0.84800085971022465"/>
        </c:manualLayout>
      </c:layout>
      <c:barChart>
        <c:barDir val="col"/>
        <c:grouping val="clustered"/>
        <c:varyColors val="0"/>
        <c:ser>
          <c:idx val="1"/>
          <c:order val="0"/>
          <c:tx>
            <c:strRef>
              <c:f>Sheet1!$C$25</c:f>
              <c:strCache>
                <c:ptCount val="1"/>
                <c:pt idx="0">
                  <c:v>16-34</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Sheet1!$B$26:$B$31</c:f>
              <c:strCache>
                <c:ptCount val="6"/>
                <c:pt idx="0">
                  <c:v>Watch a film on its opening night/preview</c:v>
                </c:pt>
                <c:pt idx="1">
                  <c:v>Watch a film on its opening weekend </c:v>
                </c:pt>
                <c:pt idx="2">
                  <c:v>Watch a film in its opening week</c:v>
                </c:pt>
                <c:pt idx="3">
                  <c:v>Watch a film in its opening two weeks</c:v>
                </c:pt>
                <c:pt idx="4">
                  <c:v>Watch a film in it's opening month</c:v>
                </c:pt>
                <c:pt idx="5">
                  <c:v>Watch a film within and longer than a month after it's release</c:v>
                </c:pt>
              </c:strCache>
            </c:strRef>
          </c:cat>
          <c:val>
            <c:numRef>
              <c:f>Sheet1!$C$26:$C$31</c:f>
              <c:numCache>
                <c:formatCode>0%</c:formatCode>
                <c:ptCount val="6"/>
                <c:pt idx="0">
                  <c:v>0.5</c:v>
                </c:pt>
                <c:pt idx="1">
                  <c:v>0.47</c:v>
                </c:pt>
                <c:pt idx="2">
                  <c:v>0.42</c:v>
                </c:pt>
                <c:pt idx="3">
                  <c:v>0.39</c:v>
                </c:pt>
                <c:pt idx="4">
                  <c:v>0.37</c:v>
                </c:pt>
                <c:pt idx="5">
                  <c:v>0.36</c:v>
                </c:pt>
              </c:numCache>
            </c:numRef>
          </c:val>
          <c:extLst>
            <c:ext xmlns:c16="http://schemas.microsoft.com/office/drawing/2014/chart" uri="{C3380CC4-5D6E-409C-BE32-E72D297353CC}">
              <c16:uniqueId val="{00000000-DC1A-4A1B-9C7C-705A97C39B45}"/>
            </c:ext>
          </c:extLst>
        </c:ser>
        <c:dLbls>
          <c:showLegendKey val="0"/>
          <c:showVal val="0"/>
          <c:showCatName val="0"/>
          <c:showSerName val="0"/>
          <c:showPercent val="0"/>
          <c:showBubbleSize val="0"/>
        </c:dLbls>
        <c:gapWidth val="50"/>
        <c:axId val="434463984"/>
        <c:axId val="434464640"/>
      </c:barChart>
      <c:catAx>
        <c:axId val="434463984"/>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lt"/>
                <a:ea typeface="+mn-ea"/>
                <a:cs typeface="+mn-cs"/>
              </a:defRPr>
            </a:pPr>
            <a:endParaRPr lang="en-US"/>
          </a:p>
        </c:txPr>
        <c:crossAx val="434464640"/>
        <c:crosses val="autoZero"/>
        <c:auto val="1"/>
        <c:lblAlgn val="ctr"/>
        <c:lblOffset val="100"/>
        <c:noMultiLvlLbl val="0"/>
      </c:catAx>
      <c:valAx>
        <c:axId val="434464640"/>
        <c:scaling>
          <c:orientation val="minMax"/>
          <c:max val="1"/>
        </c:scaling>
        <c:delete val="0"/>
        <c:axPos val="l"/>
        <c:title>
          <c:tx>
            <c:rich>
              <a:bodyPr rot="-5400000" spcFirstLastPara="1" vertOverflow="ellipsis" vert="horz" wrap="square" anchor="ctr" anchorCtr="1"/>
              <a:lstStyle/>
              <a:p>
                <a:pPr>
                  <a:defRPr sz="800" b="1" i="0" u="none" strike="noStrike" kern="1200" baseline="0">
                    <a:solidFill>
                      <a:schemeClr val="accent6">
                        <a:lumMod val="75000"/>
                      </a:schemeClr>
                    </a:solidFill>
                    <a:latin typeface="+mn-lt"/>
                    <a:ea typeface="+mn-ea"/>
                    <a:cs typeface="+mn-cs"/>
                  </a:defRPr>
                </a:pPr>
                <a:r>
                  <a:rPr lang="en-GB" sz="800" b="1" dirty="0">
                    <a:solidFill>
                      <a:schemeClr val="accent6">
                        <a:lumMod val="75000"/>
                      </a:schemeClr>
                    </a:solidFill>
                  </a:rPr>
                  <a:t>%</a:t>
                </a:r>
                <a:r>
                  <a:rPr lang="en-GB" sz="800" b="1" baseline="0" dirty="0">
                    <a:solidFill>
                      <a:schemeClr val="accent6">
                        <a:lumMod val="75000"/>
                      </a:schemeClr>
                    </a:solidFill>
                  </a:rPr>
                  <a:t> of audience that are aged 16-34</a:t>
                </a:r>
                <a:endParaRPr lang="en-US" sz="800" b="1" dirty="0">
                  <a:solidFill>
                    <a:schemeClr val="accent6">
                      <a:lumMod val="75000"/>
                    </a:schemeClr>
                  </a:solidFill>
                </a:endParaRPr>
              </a:p>
            </c:rich>
          </c:tx>
          <c:layout>
            <c:manualLayout>
              <c:xMode val="edge"/>
              <c:yMode val="edge"/>
              <c:x val="6.2225376128553804E-3"/>
              <c:y val="0.2757602322559283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accent6">
                      <a:lumMod val="75000"/>
                    </a:schemeClr>
                  </a:solidFill>
                  <a:latin typeface="+mn-lt"/>
                  <a:ea typeface="+mn-ea"/>
                  <a:cs typeface="+mn-cs"/>
                </a:defRPr>
              </a:pPr>
              <a:endParaRPr lang="en-US"/>
            </a:p>
          </c:txPr>
        </c:title>
        <c:numFmt formatCode="0%" sourceLinked="1"/>
        <c:majorTickMark val="out"/>
        <c:minorTickMark val="none"/>
        <c:tickLblPos val="nextTo"/>
        <c:spPr>
          <a:noFill/>
          <a:ln>
            <a:solidFill>
              <a:schemeClr val="accent6">
                <a:lumMod val="60000"/>
                <a:lumOff val="40000"/>
              </a:schemeClr>
            </a:solidFill>
          </a:ln>
          <a:effectLst/>
        </c:spPr>
        <c:txPr>
          <a:bodyPr rot="-60000000" spcFirstLastPara="1" vertOverflow="ellipsis" vert="horz" wrap="square" anchor="ctr" anchorCtr="1"/>
          <a:lstStyle/>
          <a:p>
            <a:pPr>
              <a:defRPr sz="900" b="1" i="0" u="none" strike="noStrike" kern="1200" baseline="0">
                <a:solidFill>
                  <a:schemeClr val="accent6"/>
                </a:solidFill>
                <a:latin typeface="+mn-lt"/>
                <a:ea typeface="+mn-ea"/>
                <a:cs typeface="+mn-cs"/>
              </a:defRPr>
            </a:pPr>
            <a:endParaRPr lang="en-US"/>
          </a:p>
        </c:txPr>
        <c:crossAx val="434463984"/>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GB" sz="1600" b="1" baseline="0" dirty="0">
                <a:effectLst/>
              </a:rPr>
              <a:t>Media Signalling Strength by Channel</a:t>
            </a:r>
            <a:endParaRPr lang="en-GB" sz="1800"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4.1052597262033821E-2"/>
          <c:y val="0.1187493795314401"/>
          <c:w val="0.94786621251501846"/>
          <c:h val="0.76021037676556402"/>
        </c:manualLayout>
      </c:layout>
      <c:barChart>
        <c:barDir val="col"/>
        <c:grouping val="clustered"/>
        <c:varyColors val="0"/>
        <c:ser>
          <c:idx val="0"/>
          <c:order val="0"/>
          <c:tx>
            <c:strRef>
              <c:f>Sheet1!$B$1</c:f>
              <c:strCache>
                <c:ptCount val="1"/>
                <c:pt idx="0">
                  <c:v>All Adults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TV</c:v>
                </c:pt>
                <c:pt idx="1">
                  <c:v>Cinema</c:v>
                </c:pt>
                <c:pt idx="2">
                  <c:v>Newspapers</c:v>
                </c:pt>
                <c:pt idx="3">
                  <c:v>Radio</c:v>
                </c:pt>
                <c:pt idx="4">
                  <c:v>Content Creators</c:v>
                </c:pt>
                <c:pt idx="5">
                  <c:v>OOH</c:v>
                </c:pt>
                <c:pt idx="6">
                  <c:v>Video Sharing Sites</c:v>
                </c:pt>
                <c:pt idx="7">
                  <c:v>Social Media</c:v>
                </c:pt>
                <c:pt idx="8">
                  <c:v>Podcasts</c:v>
                </c:pt>
              </c:strCache>
            </c:strRef>
          </c:cat>
          <c:val>
            <c:numRef>
              <c:f>Sheet1!$B$2:$B$10</c:f>
              <c:numCache>
                <c:formatCode>0%</c:formatCode>
                <c:ptCount val="9"/>
                <c:pt idx="0">
                  <c:v>0.46</c:v>
                </c:pt>
                <c:pt idx="1">
                  <c:v>0.41</c:v>
                </c:pt>
                <c:pt idx="2">
                  <c:v>0.36</c:v>
                </c:pt>
                <c:pt idx="3">
                  <c:v>0.34</c:v>
                </c:pt>
                <c:pt idx="4">
                  <c:v>0.32</c:v>
                </c:pt>
                <c:pt idx="5">
                  <c:v>0.3</c:v>
                </c:pt>
                <c:pt idx="6">
                  <c:v>0.3</c:v>
                </c:pt>
                <c:pt idx="7">
                  <c:v>0.28999999999999998</c:v>
                </c:pt>
                <c:pt idx="8">
                  <c:v>0.27</c:v>
                </c:pt>
              </c:numCache>
            </c:numRef>
          </c:val>
          <c:extLst>
            <c:ext xmlns:c16="http://schemas.microsoft.com/office/drawing/2014/chart" uri="{C3380CC4-5D6E-409C-BE32-E72D297353CC}">
              <c16:uniqueId val="{00000000-B125-42EB-B7BC-C585FC881C23}"/>
            </c:ext>
          </c:extLst>
        </c:ser>
        <c:ser>
          <c:idx val="1"/>
          <c:order val="1"/>
          <c:tx>
            <c:strRef>
              <c:f>Sheet1!$C$1</c:f>
              <c:strCache>
                <c:ptCount val="1"/>
                <c:pt idx="0">
                  <c:v>16-34s</c:v>
                </c:pt>
              </c:strCache>
            </c:strRef>
          </c:tx>
          <c:spPr>
            <a:solidFill>
              <a:schemeClr val="accent2">
                <a:lumMod val="75000"/>
              </a:schemeClr>
            </a:solidFill>
            <a:ln>
              <a:noFill/>
            </a:ln>
            <a:effectLst/>
          </c:spPr>
          <c:invertIfNegative val="0"/>
          <c:cat>
            <c:strRef>
              <c:f>Sheet1!$A$2:$A$10</c:f>
              <c:strCache>
                <c:ptCount val="9"/>
                <c:pt idx="0">
                  <c:v>TV</c:v>
                </c:pt>
                <c:pt idx="1">
                  <c:v>Cinema</c:v>
                </c:pt>
                <c:pt idx="2">
                  <c:v>Newspapers</c:v>
                </c:pt>
                <c:pt idx="3">
                  <c:v>Radio</c:v>
                </c:pt>
                <c:pt idx="4">
                  <c:v>Content Creators</c:v>
                </c:pt>
                <c:pt idx="5">
                  <c:v>OOH</c:v>
                </c:pt>
                <c:pt idx="6">
                  <c:v>Video Sharing Sites</c:v>
                </c:pt>
                <c:pt idx="7">
                  <c:v>Social Media</c:v>
                </c:pt>
                <c:pt idx="8">
                  <c:v>Podcasts</c:v>
                </c:pt>
              </c:strCache>
            </c:strRef>
          </c:cat>
          <c:val>
            <c:numRef>
              <c:f>Sheet1!$C$2:$C$10</c:f>
              <c:numCache>
                <c:formatCode>0%</c:formatCode>
                <c:ptCount val="9"/>
                <c:pt idx="0">
                  <c:v>0.44</c:v>
                </c:pt>
                <c:pt idx="1">
                  <c:v>0.44</c:v>
                </c:pt>
                <c:pt idx="2">
                  <c:v>0.36</c:v>
                </c:pt>
                <c:pt idx="3">
                  <c:v>0.33</c:v>
                </c:pt>
                <c:pt idx="4">
                  <c:v>0.3</c:v>
                </c:pt>
                <c:pt idx="5">
                  <c:v>0.36</c:v>
                </c:pt>
                <c:pt idx="6">
                  <c:v>0.32</c:v>
                </c:pt>
                <c:pt idx="7">
                  <c:v>0.35</c:v>
                </c:pt>
                <c:pt idx="8">
                  <c:v>0.31</c:v>
                </c:pt>
              </c:numCache>
            </c:numRef>
          </c:val>
          <c:extLst>
            <c:ext xmlns:c16="http://schemas.microsoft.com/office/drawing/2014/chart" uri="{C3380CC4-5D6E-409C-BE32-E72D297353CC}">
              <c16:uniqueId val="{00000001-B125-42EB-B7BC-C585FC881C23}"/>
            </c:ext>
          </c:extLst>
        </c:ser>
        <c:dLbls>
          <c:showLegendKey val="0"/>
          <c:showVal val="0"/>
          <c:showCatName val="0"/>
          <c:showSerName val="0"/>
          <c:showPercent val="0"/>
          <c:showBubbleSize val="0"/>
        </c:dLbls>
        <c:gapWidth val="219"/>
        <c:overlap val="-27"/>
        <c:axId val="580416863"/>
        <c:axId val="580421023"/>
      </c:barChart>
      <c:catAx>
        <c:axId val="580416863"/>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80421023"/>
        <c:crosses val="autoZero"/>
        <c:auto val="1"/>
        <c:lblAlgn val="ctr"/>
        <c:lblOffset val="100"/>
        <c:noMultiLvlLbl val="0"/>
      </c:catAx>
      <c:valAx>
        <c:axId val="580421023"/>
        <c:scaling>
          <c:orientation val="minMax"/>
        </c:scaling>
        <c:delete val="0"/>
        <c:axPos val="l"/>
        <c:numFmt formatCode="0%" sourceLinked="1"/>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580416863"/>
        <c:crosses val="autoZero"/>
        <c:crossBetween val="between"/>
      </c:valAx>
      <c:spPr>
        <a:noFill/>
        <a:ln>
          <a:noFill/>
        </a:ln>
        <a:effectLst/>
      </c:spPr>
    </c:plotArea>
    <c:legend>
      <c:legendPos val="b"/>
      <c:layout>
        <c:manualLayout>
          <c:xMode val="edge"/>
          <c:yMode val="edge"/>
          <c:x val="0.41052191102838259"/>
          <c:y val="9.2055542999077061E-2"/>
          <c:w val="0.13140938869695201"/>
          <c:h val="4.385727598459496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EA18645-DB65-E848-9EE2-8548BEAEB573}" type="datetimeFigureOut">
              <a:rPr lang="en-US" smtClean="0"/>
              <a:t>12/30/2024</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BD0E036-A0EF-40EA-AC2B-818A5F8CFC1C}" type="datetimeFigureOut">
              <a:rPr lang="en-US" smtClean="0"/>
              <a:pPr/>
              <a:t>12/30/2024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Statements</a:t>
            </a:r>
            <a:r>
              <a:rPr lang="en-US" baseline="0" dirty="0"/>
              <a:t> or numbers on this slide should be short and concise</a:t>
            </a:r>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3</a:t>
            </a:fld>
            <a:endParaRPr lang="en-US"/>
          </a:p>
        </p:txBody>
      </p:sp>
    </p:spTree>
    <p:extLst>
      <p:ext uri="{BB962C8B-B14F-4D97-AF65-F5344CB8AC3E}">
        <p14:creationId xmlns:p14="http://schemas.microsoft.com/office/powerpoint/2010/main" val="182746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618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whilst being the most sociable, cinema also provides the most culturally relevant content, where 16-34s come out early and make up the majority of the audience in a blockbuster's opening week</a:t>
            </a:r>
          </a:p>
          <a:p>
            <a:pPr marL="285750" marR="0" lvl="0" indent="-285750" algn="l" defTabSz="9618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just looking at the overall sample, if we cut the data by those who pay for 5 or more streaming services, they are 21% more likely than the avg. adult to watch a film on its opening weekend and those who went with 5+ other people, likely a big group of friends or a large family, they are 52% more likely than the avg. GB adult to watch a film on its opening weekend. </a:t>
            </a:r>
          </a:p>
          <a:p>
            <a:pPr marL="285750" marR="0" lvl="0" indent="-285750" algn="l" defTabSz="96184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 why do young adults, those with more streaming services and those that go in large groups, tend to watch a film on its opening weekend?</a:t>
            </a:r>
          </a:p>
          <a:p>
            <a:pPr marL="0" marR="0" lvl="0" indent="0" algn="l" defTabSz="961844"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7775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20017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B1556-B057-C7D4-8287-7A241B34A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4E70C-A389-7AAB-12E9-8377739B18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6E843-CA66-7614-D87C-A96CA046F812}"/>
              </a:ext>
            </a:extLst>
          </p:cNvPr>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US" dirty="0"/>
              <a:t>Statements</a:t>
            </a:r>
            <a:r>
              <a:rPr lang="en-US" baseline="0" dirty="0"/>
              <a:t> or numbers on this slide should be short and concise</a:t>
            </a:r>
            <a:endParaRPr lang="en-US" dirty="0"/>
          </a:p>
        </p:txBody>
      </p:sp>
      <p:sp>
        <p:nvSpPr>
          <p:cNvPr id="4" name="Slide Number Placeholder 3">
            <a:extLst>
              <a:ext uri="{FF2B5EF4-FFF2-40B4-BE49-F238E27FC236}">
                <a16:creationId xmlns:a16="http://schemas.microsoft.com/office/drawing/2014/main" id="{23B6C675-85D4-4452-570E-D06491489C62}"/>
              </a:ext>
            </a:extLst>
          </p:cNvPr>
          <p:cNvSpPr>
            <a:spLocks noGrp="1"/>
          </p:cNvSpPr>
          <p:nvPr>
            <p:ph type="sldNum" sz="quarter" idx="10"/>
          </p:nvPr>
        </p:nvSpPr>
        <p:spPr/>
        <p:txBody>
          <a:bodyPr/>
          <a:lstStyle/>
          <a:p>
            <a:fld id="{9C936D52-512B-47DE-BC94-6C88A56CE986}" type="slidenum">
              <a:rPr lang="en-US" smtClean="0"/>
              <a:pPr/>
              <a:t>8</a:t>
            </a:fld>
            <a:endParaRPr lang="en-US"/>
          </a:p>
        </p:txBody>
      </p:sp>
    </p:spTree>
    <p:extLst>
      <p:ext uri="{BB962C8B-B14F-4D97-AF65-F5344CB8AC3E}">
        <p14:creationId xmlns:p14="http://schemas.microsoft.com/office/powerpoint/2010/main" val="3625099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99304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9804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92463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78.xml"/><Relationship Id="rId4" Type="http://schemas.openxmlformats.org/officeDocument/2006/relationships/image" Target="../media/image1.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2.xml"/><Relationship Id="rId1" Type="http://schemas.openxmlformats.org/officeDocument/2006/relationships/tags" Target="../tags/tag80.xml"/><Relationship Id="rId4" Type="http://schemas.openxmlformats.org/officeDocument/2006/relationships/image" Target="../media/image1.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2.xml"/><Relationship Id="rId1" Type="http://schemas.openxmlformats.org/officeDocument/2006/relationships/tags" Target="../tags/tag81.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2.xml"/><Relationship Id="rId1" Type="http://schemas.openxmlformats.org/officeDocument/2006/relationships/tags" Target="../tags/tag82.xml"/><Relationship Id="rId4" Type="http://schemas.openxmlformats.org/officeDocument/2006/relationships/image" Target="../media/image1.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2.xml"/><Relationship Id="rId1" Type="http://schemas.openxmlformats.org/officeDocument/2006/relationships/tags" Target="../tags/tag83.xml"/><Relationship Id="rId4" Type="http://schemas.openxmlformats.org/officeDocument/2006/relationships/image" Target="../media/image1.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2.xml"/><Relationship Id="rId1" Type="http://schemas.openxmlformats.org/officeDocument/2006/relationships/tags" Target="../tags/tag84.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2.xml"/><Relationship Id="rId1" Type="http://schemas.openxmlformats.org/officeDocument/2006/relationships/tags" Target="../tags/tag85.xml"/><Relationship Id="rId4" Type="http://schemas.openxmlformats.org/officeDocument/2006/relationships/image" Target="../media/image1.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2.xml"/><Relationship Id="rId1" Type="http://schemas.openxmlformats.org/officeDocument/2006/relationships/tags" Target="../tags/tag86.xml"/><Relationship Id="rId4" Type="http://schemas.openxmlformats.org/officeDocument/2006/relationships/image" Target="../media/image1.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2.xml"/><Relationship Id="rId1" Type="http://schemas.openxmlformats.org/officeDocument/2006/relationships/tags" Target="../tags/tag87.xml"/><Relationship Id="rId4" Type="http://schemas.openxmlformats.org/officeDocument/2006/relationships/image" Target="../media/image1.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2.xml"/><Relationship Id="rId1" Type="http://schemas.openxmlformats.org/officeDocument/2006/relationships/tags" Target="../tags/tag88.xml"/><Relationship Id="rId4" Type="http://schemas.openxmlformats.org/officeDocument/2006/relationships/image" Target="../media/image1.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2.xml"/><Relationship Id="rId1" Type="http://schemas.openxmlformats.org/officeDocument/2006/relationships/tags" Target="../tags/tag89.xml"/><Relationship Id="rId4" Type="http://schemas.openxmlformats.org/officeDocument/2006/relationships/image" Target="../media/image1.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3.xml"/><Relationship Id="rId1" Type="http://schemas.openxmlformats.org/officeDocument/2006/relationships/tags" Target="../tags/tag91.xml"/><Relationship Id="rId5" Type="http://schemas.openxmlformats.org/officeDocument/2006/relationships/image" Target="../media/image4.emf"/><Relationship Id="rId4" Type="http://schemas.openxmlformats.org/officeDocument/2006/relationships/image" Target="../media/image1.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3.xml"/><Relationship Id="rId1" Type="http://schemas.openxmlformats.org/officeDocument/2006/relationships/tags" Target="../tags/tag92.xml"/><Relationship Id="rId5" Type="http://schemas.openxmlformats.org/officeDocument/2006/relationships/image" Target="../media/image5.emf"/><Relationship Id="rId4" Type="http://schemas.openxmlformats.org/officeDocument/2006/relationships/image" Target="../media/image1.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13.xml"/><Relationship Id="rId1" Type="http://schemas.openxmlformats.org/officeDocument/2006/relationships/tags" Target="../tags/tag93.xml"/><Relationship Id="rId4" Type="http://schemas.openxmlformats.org/officeDocument/2006/relationships/image" Target="../media/image1.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3.xml"/><Relationship Id="rId1" Type="http://schemas.openxmlformats.org/officeDocument/2006/relationships/tags" Target="../tags/tag94.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3.xml"/><Relationship Id="rId1" Type="http://schemas.openxmlformats.org/officeDocument/2006/relationships/tags" Target="../tags/tag95.xml"/><Relationship Id="rId4" Type="http://schemas.openxmlformats.org/officeDocument/2006/relationships/image" Target="../media/image1.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3.xml"/><Relationship Id="rId1" Type="http://schemas.openxmlformats.org/officeDocument/2006/relationships/tags" Target="../tags/tag96.xml"/><Relationship Id="rId4" Type="http://schemas.openxmlformats.org/officeDocument/2006/relationships/image" Target="../media/image1.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3.xml"/><Relationship Id="rId1" Type="http://schemas.openxmlformats.org/officeDocument/2006/relationships/tags" Target="../tags/tag97.xml"/><Relationship Id="rId4" Type="http://schemas.openxmlformats.org/officeDocument/2006/relationships/image" Target="../media/image1.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3.xml"/><Relationship Id="rId1" Type="http://schemas.openxmlformats.org/officeDocument/2006/relationships/tags" Target="../tags/tag98.xml"/><Relationship Id="rId4" Type="http://schemas.openxmlformats.org/officeDocument/2006/relationships/image" Target="../media/image1.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3.xml"/><Relationship Id="rId1" Type="http://schemas.openxmlformats.org/officeDocument/2006/relationships/tags" Target="../tags/tag99.xml"/><Relationship Id="rId4" Type="http://schemas.openxmlformats.org/officeDocument/2006/relationships/image" Target="../media/image1.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3.xml"/><Relationship Id="rId1" Type="http://schemas.openxmlformats.org/officeDocument/2006/relationships/tags" Target="../tags/tag100.xml"/><Relationship Id="rId4" Type="http://schemas.openxmlformats.org/officeDocument/2006/relationships/image" Target="../media/image1.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3.xml"/><Relationship Id="rId1" Type="http://schemas.openxmlformats.org/officeDocument/2006/relationships/tags" Target="../tags/tag101.xml"/><Relationship Id="rId4" Type="http://schemas.openxmlformats.org/officeDocument/2006/relationships/image" Target="../media/image1.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3.xml"/><Relationship Id="rId1" Type="http://schemas.openxmlformats.org/officeDocument/2006/relationships/tags" Target="../tags/tag102.xml"/><Relationship Id="rId4" Type="http://schemas.openxmlformats.org/officeDocument/2006/relationships/image" Target="../media/image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3.xml"/><Relationship Id="rId1" Type="http://schemas.openxmlformats.org/officeDocument/2006/relationships/tags" Target="../tags/tag103.xml"/><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3.xml"/><Relationship Id="rId1" Type="http://schemas.openxmlformats.org/officeDocument/2006/relationships/tags" Target="../tags/tag10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3.xml"/><Relationship Id="rId1" Type="http://schemas.openxmlformats.org/officeDocument/2006/relationships/tags" Target="../tags/tag105.xml"/><Relationship Id="rId4" Type="http://schemas.openxmlformats.org/officeDocument/2006/relationships/image" Target="../media/image1.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3.xml"/><Relationship Id="rId1" Type="http://schemas.openxmlformats.org/officeDocument/2006/relationships/tags" Target="../tags/tag106.xml"/><Relationship Id="rId4" Type="http://schemas.openxmlformats.org/officeDocument/2006/relationships/image" Target="../media/image1.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3.xml"/><Relationship Id="rId1" Type="http://schemas.openxmlformats.org/officeDocument/2006/relationships/tags" Target="../tags/tag107.xml"/><Relationship Id="rId4" Type="http://schemas.openxmlformats.org/officeDocument/2006/relationships/image" Target="../media/image1.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3.xml"/><Relationship Id="rId1" Type="http://schemas.openxmlformats.org/officeDocument/2006/relationships/tags" Target="../tags/tag108.xml"/><Relationship Id="rId4" Type="http://schemas.openxmlformats.org/officeDocument/2006/relationships/image" Target="../media/image1.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4.xml"/><Relationship Id="rId1" Type="http://schemas.openxmlformats.org/officeDocument/2006/relationships/tags" Target="../tags/tag110.xml"/><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14.xml"/><Relationship Id="rId1" Type="http://schemas.openxmlformats.org/officeDocument/2006/relationships/tags" Target="../tags/tag111.xml"/><Relationship Id="rId4" Type="http://schemas.openxmlformats.org/officeDocument/2006/relationships/image" Target="../media/image1.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4.xml"/><Relationship Id="rId1" Type="http://schemas.openxmlformats.org/officeDocument/2006/relationships/tags" Target="../tags/tag112.xml"/><Relationship Id="rId4" Type="http://schemas.openxmlformats.org/officeDocument/2006/relationships/image" Target="../media/image1.emf"/></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4.xml"/><Relationship Id="rId1" Type="http://schemas.openxmlformats.org/officeDocument/2006/relationships/tags" Target="../tags/tag113.xml"/><Relationship Id="rId4" Type="http://schemas.openxmlformats.org/officeDocument/2006/relationships/image" Target="../media/image1.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4.xml"/><Relationship Id="rId1" Type="http://schemas.openxmlformats.org/officeDocument/2006/relationships/tags" Target="../tags/tag114.xml"/><Relationship Id="rId4" Type="http://schemas.openxmlformats.org/officeDocument/2006/relationships/image" Target="../media/image1.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4.xml"/><Relationship Id="rId1" Type="http://schemas.openxmlformats.org/officeDocument/2006/relationships/tags" Target="../tags/tag1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4.xml"/><Relationship Id="rId1" Type="http://schemas.openxmlformats.org/officeDocument/2006/relationships/tags" Target="../tags/tag116.xml"/><Relationship Id="rId4" Type="http://schemas.openxmlformats.org/officeDocument/2006/relationships/image" Target="../media/image1.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4.xml"/><Relationship Id="rId1" Type="http://schemas.openxmlformats.org/officeDocument/2006/relationships/tags" Target="../tags/tag117.xml"/><Relationship Id="rId4" Type="http://schemas.openxmlformats.org/officeDocument/2006/relationships/image" Target="../media/image1.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4.xml"/><Relationship Id="rId1" Type="http://schemas.openxmlformats.org/officeDocument/2006/relationships/tags" Target="../tags/tag118.xml"/><Relationship Id="rId4" Type="http://schemas.openxmlformats.org/officeDocument/2006/relationships/image" Target="../media/image1.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4.xml"/><Relationship Id="rId1" Type="http://schemas.openxmlformats.org/officeDocument/2006/relationships/tags" Target="../tags/tag119.xml"/><Relationship Id="rId4" Type="http://schemas.openxmlformats.org/officeDocument/2006/relationships/image" Target="../media/image1.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4.xml"/><Relationship Id="rId1" Type="http://schemas.openxmlformats.org/officeDocument/2006/relationships/tags" Target="../tags/tag120.xml"/><Relationship Id="rId4" Type="http://schemas.openxmlformats.org/officeDocument/2006/relationships/image" Target="../media/image1.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4.xml"/><Relationship Id="rId1" Type="http://schemas.openxmlformats.org/officeDocument/2006/relationships/tags" Target="../tags/tag121.xml"/><Relationship Id="rId4" Type="http://schemas.openxmlformats.org/officeDocument/2006/relationships/image" Target="../media/image1.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4.xml"/><Relationship Id="rId1" Type="http://schemas.openxmlformats.org/officeDocument/2006/relationships/tags" Target="../tags/tag122.xml"/><Relationship Id="rId4" Type="http://schemas.openxmlformats.org/officeDocument/2006/relationships/image" Target="../media/image1.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4.xml"/><Relationship Id="rId1" Type="http://schemas.openxmlformats.org/officeDocument/2006/relationships/tags" Target="../tags/tag123.xml"/><Relationship Id="rId4" Type="http://schemas.openxmlformats.org/officeDocument/2006/relationships/image" Target="../media/image1.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4.xml"/><Relationship Id="rId1" Type="http://schemas.openxmlformats.org/officeDocument/2006/relationships/tags" Target="../tags/tag124.xml"/><Relationship Id="rId4" Type="http://schemas.openxmlformats.org/officeDocument/2006/relationships/image" Target="../media/image1.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4.xml"/><Relationship Id="rId1" Type="http://schemas.openxmlformats.org/officeDocument/2006/relationships/tags" Target="../tags/tag125.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4.xml"/><Relationship Id="rId1" Type="http://schemas.openxmlformats.org/officeDocument/2006/relationships/tags" Target="../tags/tag126.xml"/><Relationship Id="rId4" Type="http://schemas.openxmlformats.org/officeDocument/2006/relationships/image" Target="../media/image1.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5.xml"/><Relationship Id="rId1" Type="http://schemas.openxmlformats.org/officeDocument/2006/relationships/tags" Target="../tags/tag128.xml"/><Relationship Id="rId4" Type="http://schemas.openxmlformats.org/officeDocument/2006/relationships/image" Target="../media/image1.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6.xml"/><Relationship Id="rId1" Type="http://schemas.openxmlformats.org/officeDocument/2006/relationships/tags" Target="../tags/tag1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6.xml"/><Relationship Id="rId1" Type="http://schemas.openxmlformats.org/officeDocument/2006/relationships/tags" Target="../tags/tag1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16.xml"/><Relationship Id="rId1" Type="http://schemas.openxmlformats.org/officeDocument/2006/relationships/tags" Target="../tags/tag13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16.xml"/><Relationship Id="rId1" Type="http://schemas.openxmlformats.org/officeDocument/2006/relationships/tags" Target="../tags/tag1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6.xml"/><Relationship Id="rId1" Type="http://schemas.openxmlformats.org/officeDocument/2006/relationships/tags" Target="../tags/tag134.xml"/><Relationship Id="rId4" Type="http://schemas.openxmlformats.org/officeDocument/2006/relationships/image" Target="../media/image1.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16.xml"/><Relationship Id="rId1" Type="http://schemas.openxmlformats.org/officeDocument/2006/relationships/tags" Target="../tags/tag135.xml"/><Relationship Id="rId4" Type="http://schemas.openxmlformats.org/officeDocument/2006/relationships/image" Target="../media/image1.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16.xml"/><Relationship Id="rId1" Type="http://schemas.openxmlformats.org/officeDocument/2006/relationships/tags" Target="../tags/tag136.xml"/><Relationship Id="rId4" Type="http://schemas.openxmlformats.org/officeDocument/2006/relationships/image" Target="../media/image1.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16.xml"/><Relationship Id="rId1" Type="http://schemas.openxmlformats.org/officeDocument/2006/relationships/tags" Target="../tags/tag13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16.xml"/><Relationship Id="rId1" Type="http://schemas.openxmlformats.org/officeDocument/2006/relationships/tags" Target="../tags/tag138.xml"/><Relationship Id="rId4" Type="http://schemas.openxmlformats.org/officeDocument/2006/relationships/image" Target="../media/image1.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16.xml"/><Relationship Id="rId1" Type="http://schemas.openxmlformats.org/officeDocument/2006/relationships/tags" Target="../tags/tag139.xml"/><Relationship Id="rId4" Type="http://schemas.openxmlformats.org/officeDocument/2006/relationships/image" Target="../media/image1.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16.xml"/><Relationship Id="rId1" Type="http://schemas.openxmlformats.org/officeDocument/2006/relationships/tags" Target="../tags/tag140.xml"/><Relationship Id="rId4" Type="http://schemas.openxmlformats.org/officeDocument/2006/relationships/image" Target="../media/image1.emf"/></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16.xml"/><Relationship Id="rId1" Type="http://schemas.openxmlformats.org/officeDocument/2006/relationships/tags" Target="../tags/tag141.xml"/><Relationship Id="rId4" Type="http://schemas.openxmlformats.org/officeDocument/2006/relationships/image" Target="../media/image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16.xml"/><Relationship Id="rId1" Type="http://schemas.openxmlformats.org/officeDocument/2006/relationships/tags" Target="../tags/tag142.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16.xml"/><Relationship Id="rId1" Type="http://schemas.openxmlformats.org/officeDocument/2006/relationships/tags" Target="../tags/tag143.xml"/><Relationship Id="rId5" Type="http://schemas.openxmlformats.org/officeDocument/2006/relationships/image" Target="../media/image8.emf"/><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6.xml"/><Relationship Id="rId1" Type="http://schemas.openxmlformats.org/officeDocument/2006/relationships/tags" Target="../tags/tag144.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6.xml"/><Relationship Id="rId1" Type="http://schemas.openxmlformats.org/officeDocument/2006/relationships/tags" Target="../tags/tag145.xml"/><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6.xml"/><Relationship Id="rId1" Type="http://schemas.openxmlformats.org/officeDocument/2006/relationships/tags" Target="../tags/tag146.xml"/><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7.xml"/><Relationship Id="rId1" Type="http://schemas.openxmlformats.org/officeDocument/2006/relationships/tags" Target="../tags/tag148.xml"/><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7.xml"/><Relationship Id="rId1" Type="http://schemas.openxmlformats.org/officeDocument/2006/relationships/tags" Target="../tags/tag149.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7.xml"/><Relationship Id="rId1" Type="http://schemas.openxmlformats.org/officeDocument/2006/relationships/tags" Target="../tags/tag150.xml"/><Relationship Id="rId4" Type="http://schemas.openxmlformats.org/officeDocument/2006/relationships/image" Target="../media/image1.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7.xml"/><Relationship Id="rId1" Type="http://schemas.openxmlformats.org/officeDocument/2006/relationships/tags" Target="../tags/tag151.xml"/><Relationship Id="rId4" Type="http://schemas.openxmlformats.org/officeDocument/2006/relationships/image" Target="../media/image1.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7.xml"/><Relationship Id="rId1" Type="http://schemas.openxmlformats.org/officeDocument/2006/relationships/tags" Target="../tags/tag152.xml"/><Relationship Id="rId4" Type="http://schemas.openxmlformats.org/officeDocument/2006/relationships/image" Target="../media/image1.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7.xml"/><Relationship Id="rId1" Type="http://schemas.openxmlformats.org/officeDocument/2006/relationships/tags" Target="../tags/tag153.xml"/><Relationship Id="rId4" Type="http://schemas.openxmlformats.org/officeDocument/2006/relationships/image" Target="../media/image1.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7.xml"/><Relationship Id="rId1" Type="http://schemas.openxmlformats.org/officeDocument/2006/relationships/tags" Target="../tags/tag154.xml"/><Relationship Id="rId4" Type="http://schemas.openxmlformats.org/officeDocument/2006/relationships/image" Target="../media/image1.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7.xml"/><Relationship Id="rId1" Type="http://schemas.openxmlformats.org/officeDocument/2006/relationships/tags" Target="../tags/tag155.xml"/><Relationship Id="rId4" Type="http://schemas.openxmlformats.org/officeDocument/2006/relationships/image" Target="../media/image1.emf"/></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7.xml"/><Relationship Id="rId1" Type="http://schemas.openxmlformats.org/officeDocument/2006/relationships/tags" Target="../tags/tag156.xml"/><Relationship Id="rId4" Type="http://schemas.openxmlformats.org/officeDocument/2006/relationships/image" Target="../media/image1.emf"/></Relationships>
</file>

<file path=ppt/slideLayouts/_rels/slideLayout18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7.xml"/><Relationship Id="rId1" Type="http://schemas.openxmlformats.org/officeDocument/2006/relationships/tags" Target="../tags/tag157.xml"/><Relationship Id="rId4" Type="http://schemas.openxmlformats.org/officeDocument/2006/relationships/image" Target="../media/image1.emf"/></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7.xml"/><Relationship Id="rId1" Type="http://schemas.openxmlformats.org/officeDocument/2006/relationships/tags" Target="../tags/tag158.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9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7.xml"/><Relationship Id="rId1" Type="http://schemas.openxmlformats.org/officeDocument/2006/relationships/tags" Target="../tags/tag159.xml"/><Relationship Id="rId4" Type="http://schemas.openxmlformats.org/officeDocument/2006/relationships/image" Target="../media/image1.emf"/></Relationships>
</file>

<file path=ppt/slideLayouts/_rels/slideLayout19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7.xml"/><Relationship Id="rId1" Type="http://schemas.openxmlformats.org/officeDocument/2006/relationships/tags" Target="../tags/tag160.xml"/><Relationship Id="rId4" Type="http://schemas.openxmlformats.org/officeDocument/2006/relationships/image" Target="../media/image1.emf"/></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7.xml"/><Relationship Id="rId1" Type="http://schemas.openxmlformats.org/officeDocument/2006/relationships/tags" Target="../tags/tag161.xml"/><Relationship Id="rId4" Type="http://schemas.openxmlformats.org/officeDocument/2006/relationships/image" Target="../media/image1.emf"/></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7.xml"/><Relationship Id="rId1" Type="http://schemas.openxmlformats.org/officeDocument/2006/relationships/tags" Target="../tags/tag162.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8.xml"/><Relationship Id="rId1" Type="http://schemas.openxmlformats.org/officeDocument/2006/relationships/tags" Target="../tags/tag164.xml"/><Relationship Id="rId4" Type="http://schemas.openxmlformats.org/officeDocument/2006/relationships/image" Target="../media/image1.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8.xml"/><Relationship Id="rId1" Type="http://schemas.openxmlformats.org/officeDocument/2006/relationships/tags" Target="../tags/tag165.xml"/><Relationship Id="rId4"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8.xml"/><Relationship Id="rId1" Type="http://schemas.openxmlformats.org/officeDocument/2006/relationships/tags" Target="../tags/tag166.xml"/><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8.xml"/><Relationship Id="rId1" Type="http://schemas.openxmlformats.org/officeDocument/2006/relationships/tags" Target="../tags/tag167.xml"/><Relationship Id="rId4" Type="http://schemas.openxmlformats.org/officeDocument/2006/relationships/image" Target="../media/image1.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8.xml"/><Relationship Id="rId1" Type="http://schemas.openxmlformats.org/officeDocument/2006/relationships/tags" Target="../tags/tag168.xml"/><Relationship Id="rId4" Type="http://schemas.openxmlformats.org/officeDocument/2006/relationships/image" Target="../media/image1.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8.xml"/><Relationship Id="rId1" Type="http://schemas.openxmlformats.org/officeDocument/2006/relationships/tags" Target="../tags/tag169.xml"/><Relationship Id="rId4" Type="http://schemas.openxmlformats.org/officeDocument/2006/relationships/image" Target="../media/image1.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8.xml"/><Relationship Id="rId1" Type="http://schemas.openxmlformats.org/officeDocument/2006/relationships/tags" Target="../tags/tag170.xml"/><Relationship Id="rId4" Type="http://schemas.openxmlformats.org/officeDocument/2006/relationships/image" Target="../media/image1.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8.xml"/><Relationship Id="rId1" Type="http://schemas.openxmlformats.org/officeDocument/2006/relationships/tags" Target="../tags/tag17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8.xml"/><Relationship Id="rId1" Type="http://schemas.openxmlformats.org/officeDocument/2006/relationships/tags" Target="../tags/tag172.xml"/><Relationship Id="rId4" Type="http://schemas.openxmlformats.org/officeDocument/2006/relationships/image" Target="../media/image1.emf"/></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8.xml"/><Relationship Id="rId1" Type="http://schemas.openxmlformats.org/officeDocument/2006/relationships/tags" Target="../tags/tag173.xml"/><Relationship Id="rId4" Type="http://schemas.openxmlformats.org/officeDocument/2006/relationships/image" Target="../media/image1.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8.xml"/><Relationship Id="rId1" Type="http://schemas.openxmlformats.org/officeDocument/2006/relationships/tags" Target="../tags/tag174.xml"/><Relationship Id="rId4" Type="http://schemas.openxmlformats.org/officeDocument/2006/relationships/image" Target="../media/image1.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8.xml"/><Relationship Id="rId1" Type="http://schemas.openxmlformats.org/officeDocument/2006/relationships/tags" Target="../tags/tag175.xml"/><Relationship Id="rId4" Type="http://schemas.openxmlformats.org/officeDocument/2006/relationships/image" Target="../media/image1.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8.xml"/><Relationship Id="rId1" Type="http://schemas.openxmlformats.org/officeDocument/2006/relationships/tags" Target="../tags/tag176.xml"/><Relationship Id="rId4" Type="http://schemas.openxmlformats.org/officeDocument/2006/relationships/image" Target="../media/image1.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8.xml"/><Relationship Id="rId1" Type="http://schemas.openxmlformats.org/officeDocument/2006/relationships/tags" Target="../tags/tag177.xml"/><Relationship Id="rId4" Type="http://schemas.openxmlformats.org/officeDocument/2006/relationships/image" Target="../media/image1.emf"/></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9.xml"/><Relationship Id="rId1" Type="http://schemas.openxmlformats.org/officeDocument/2006/relationships/tags" Target="../tags/tag179.xml"/><Relationship Id="rId4" Type="http://schemas.openxmlformats.org/officeDocument/2006/relationships/image" Target="../media/image1.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9.xml"/><Relationship Id="rId1" Type="http://schemas.openxmlformats.org/officeDocument/2006/relationships/tags" Target="../tags/tag180.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3.xml"/><Relationship Id="rId1" Type="http://schemas.openxmlformats.org/officeDocument/2006/relationships/tags" Target="../tags/tag36.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7.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9.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40.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4.xml"/><Relationship Id="rId1" Type="http://schemas.openxmlformats.org/officeDocument/2006/relationships/tags" Target="../tags/tag42.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49.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50.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51.xml"/><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52.xml"/><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3.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4.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5.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5.xml"/><Relationship Id="rId1" Type="http://schemas.openxmlformats.org/officeDocument/2006/relationships/tags" Target="../tags/tag56.xml"/><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5.xml"/><Relationship Id="rId1" Type="http://schemas.openxmlformats.org/officeDocument/2006/relationships/tags" Target="../tags/tag57.xml"/><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58.xml"/><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59.xml"/><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6.xml"/><Relationship Id="rId1" Type="http://schemas.openxmlformats.org/officeDocument/2006/relationships/tags" Target="../tags/tag6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6.xml"/><Relationship Id="rId1" Type="http://schemas.openxmlformats.org/officeDocument/2006/relationships/tags" Target="../tags/tag62.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7.xml"/><Relationship Id="rId1" Type="http://schemas.openxmlformats.org/officeDocument/2006/relationships/tags" Target="../tags/tag64.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5.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7.xml"/><Relationship Id="rId1" Type="http://schemas.openxmlformats.org/officeDocument/2006/relationships/tags" Target="../tags/tag6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7.xml"/><Relationship Id="rId1" Type="http://schemas.openxmlformats.org/officeDocument/2006/relationships/tags" Target="../tags/tag67.xml"/><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7.xml"/><Relationship Id="rId1" Type="http://schemas.openxmlformats.org/officeDocument/2006/relationships/tags" Target="../tags/tag68.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8.xml"/><Relationship Id="rId1" Type="http://schemas.openxmlformats.org/officeDocument/2006/relationships/tags" Target="../tags/tag70.xml"/><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8.xml"/><Relationship Id="rId1" Type="http://schemas.openxmlformats.org/officeDocument/2006/relationships/tags" Target="../tags/tag71.xml"/><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8.xml"/><Relationship Id="rId1" Type="http://schemas.openxmlformats.org/officeDocument/2006/relationships/tags" Target="../tags/tag72.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8.xml"/><Relationship Id="rId1" Type="http://schemas.openxmlformats.org/officeDocument/2006/relationships/tags" Target="../tags/tag73.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8.xml"/><Relationship Id="rId1" Type="http://schemas.openxmlformats.org/officeDocument/2006/relationships/tags" Target="../tags/tag74.xml"/><Relationship Id="rId4" Type="http://schemas.openxmlformats.org/officeDocument/2006/relationships/image" Target="../media/image1.em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964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3539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15012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3262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16627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1558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81594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2207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29438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2599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5107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l="2459" t="3595" r="68462" b="84596"/>
          <a:stretch/>
        </p:blipFill>
        <p:spPr>
          <a:xfrm>
            <a:off x="0" y="195941"/>
            <a:ext cx="3545263" cy="809897"/>
          </a:xfrm>
          <a:prstGeom prst="rect">
            <a:avLst/>
          </a:prstGeom>
        </p:spPr>
      </p:pic>
    </p:spTree>
    <p:extLst>
      <p:ext uri="{BB962C8B-B14F-4D97-AF65-F5344CB8AC3E}">
        <p14:creationId xmlns:p14="http://schemas.microsoft.com/office/powerpoint/2010/main" val="26881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 name="Picture 12"/>
          <p:cNvPicPr>
            <a:picLocks noChangeAspect="1"/>
          </p:cNvPicPr>
          <p:nvPr userDrawn="1"/>
        </p:nvPicPr>
        <p:blipFill rotWithShape="1">
          <a:blip r:embed="rId5" cstate="screen">
            <a:alphaModFix/>
            <a:extLst>
              <a:ext uri="{28A0092B-C50C-407E-A947-70E740481C1C}">
                <a14:useLocalDpi xmlns:a14="http://schemas.microsoft.com/office/drawing/2010/main"/>
              </a:ext>
            </a:extLst>
          </a:blip>
          <a:srcRect l="2459" t="6436" r="69250" b="88379"/>
          <a:stretch/>
        </p:blipFill>
        <p:spPr>
          <a:xfrm>
            <a:off x="0" y="390524"/>
            <a:ext cx="3449240" cy="355601"/>
          </a:xfrm>
          <a:prstGeom prst="rect">
            <a:avLst/>
          </a:prstGeom>
        </p:spPr>
      </p:pic>
    </p:spTree>
    <p:extLst>
      <p:ext uri="{BB962C8B-B14F-4D97-AF65-F5344CB8AC3E}">
        <p14:creationId xmlns:p14="http://schemas.microsoft.com/office/powerpoint/2010/main" val="372123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75145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449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1472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763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6665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9056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266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8187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673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6626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7412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91500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1" name="Object 1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64284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40" name="Object 3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86192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324" name="Object 32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2856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19742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044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7020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4085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56022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9597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814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8199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2889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8160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163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37164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78161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68049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5806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40" name="Object 3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1608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324" name="Object 32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219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446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6"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0652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34706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6485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1313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4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721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70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35565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239965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0" name="Object 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406914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98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63302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849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25673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16751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7656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588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202457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83776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8042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7395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3140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457775"/>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4" name="Straight Connector 3"/>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5" name="Picture 4" descr="DCM LEFT LOGO ALL-05.eps"/>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6724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653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11188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 y="1591"/>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7" y="7209636"/>
            <a:ext cx="3116263" cy="206082"/>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2"/>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44" lvl="0" indent="-96844" algn="l" defTabSz="961569" rtl="0" eaLnBrk="1" latinLnBrk="0" hangingPunct="1">
              <a:lnSpc>
                <a:spcPts val="1498"/>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4859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4023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7929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084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856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687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9361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1043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966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1092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8684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2293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4272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6494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987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1746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7797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82463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71455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6059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906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8974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1953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26684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8830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674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871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32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4539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442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67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814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9435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9253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1713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831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5126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253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8662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902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8233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7737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2124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8556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3" name="Object 1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4774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6437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00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199819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314899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94928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156423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127480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0932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4142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9690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5" name="Object 1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8" name="Object 1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2" name="Object 2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21" name="Object 20"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40" name="Object 39"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324" name="Object 32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6014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64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a:solidFill>
                <a:schemeClr val="bg1"/>
              </a:solidFill>
            </a:endParaRPr>
          </a:p>
        </p:txBody>
      </p:sp>
      <p:sp>
        <p:nvSpPr>
          <p:cNvPr id="4" name="Text Placeholder 3"/>
          <p:cNvSpPr>
            <a:spLocks noGrp="1"/>
          </p:cNvSpPr>
          <p:nvPr>
            <p:ph type="body" sz="quarter" idx="10" hasCustomPrompt="1"/>
          </p:nvPr>
        </p:nvSpPr>
        <p:spPr bwMode="gray">
          <a:xfrm>
            <a:off x="2181590" y="1578329"/>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a:t>QUOTE OR STATEMENT QUOTE OR STATEMENT QUOTE OR STATEMENT QUOTE OR STATEMENT </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
        <p:nvSpPr>
          <p:cNvPr id="7" name="Text Placeholder 3"/>
          <p:cNvSpPr>
            <a:spLocks noGrp="1"/>
          </p:cNvSpPr>
          <p:nvPr>
            <p:ph type="body" sz="quarter" idx="11" hasCustomPrompt="1"/>
          </p:nvPr>
        </p:nvSpPr>
        <p:spPr>
          <a:xfrm>
            <a:off x="10182225" y="7209082"/>
            <a:ext cx="3116264" cy="207185"/>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a:t>Source: Arial, 8pt</a:t>
            </a:r>
          </a:p>
        </p:txBody>
      </p:sp>
    </p:spTree>
    <p:extLst>
      <p:ext uri="{BB962C8B-B14F-4D97-AF65-F5344CB8AC3E}">
        <p14:creationId xmlns:p14="http://schemas.microsoft.com/office/powerpoint/2010/main" val="329588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2" name="Object 1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1"/>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17" name="Object 16"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name="think-cell Slide" r:id="rId3" imgW="6350000" imgH="6350000" progId="">
                  <p:embed/>
                </p:oleObj>
              </mc:Choice>
              <mc:Fallback>
                <p:oleObj name="think-cell Slide" r:id="rId3" imgW="6350000" imgH="6350000" progId="">
                  <p:embed/>
                  <p:pic>
                    <p:nvPicPr>
                      <p:cNvPr id="8"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ags" Target="../tags/tag76.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6" Type="http://schemas.openxmlformats.org/officeDocument/2006/relationships/image" Target="../media/image2.png"/><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1.emf"/><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oleObject" Target="../embeddings/oleObject1.bin"/></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heme" Target="../theme/theme11.xml"/><Relationship Id="rId1" Type="http://schemas.openxmlformats.org/officeDocument/2006/relationships/slideLayout" Target="../slideLayouts/slideLayout10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ags" Target="../tags/tag7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6" Type="http://schemas.openxmlformats.org/officeDocument/2006/relationships/image" Target="../media/image2.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emf"/><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oleObject" Target="../embeddings/oleObject1.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oleObject" Target="../embeddings/oleObject22.bin"/><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tags" Target="../tags/tag90.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image" Target="../media/image2.png"/><Relationship Id="rId10" Type="http://schemas.openxmlformats.org/officeDocument/2006/relationships/slideLayout" Target="../slideLayouts/slideLayout125.xml"/><Relationship Id="rId19" Type="http://schemas.openxmlformats.org/officeDocument/2006/relationships/theme" Target="../theme/theme13.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image" Target="../media/image1.emf"/></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theme" Target="../theme/theme14.xml"/><Relationship Id="rId3" Type="http://schemas.openxmlformats.org/officeDocument/2006/relationships/slideLayout" Target="../slideLayouts/slideLayout136.xml"/><Relationship Id="rId21" Type="http://schemas.openxmlformats.org/officeDocument/2006/relationships/image" Target="../media/image1.emf"/><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oleObject" Target="../embeddings/oleObject22.bin"/><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image" Target="../media/image7.png"/><Relationship Id="rId10" Type="http://schemas.openxmlformats.org/officeDocument/2006/relationships/slideLayout" Target="../slideLayouts/slideLayout143.xml"/><Relationship Id="rId19" Type="http://schemas.openxmlformats.org/officeDocument/2006/relationships/tags" Target="../tags/tag109.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image" Target="../media/image6.emf"/></Relationships>
</file>

<file path=ppt/slideMasters/_rels/slideMaster15.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heme" Target="../theme/theme15.xml"/><Relationship Id="rId1" Type="http://schemas.openxmlformats.org/officeDocument/2006/relationships/slideLayout" Target="../slideLayouts/slideLayout15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bin"/></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theme" Target="../theme/theme16.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image" Target="../media/image1.emf"/><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oleObject" Target="../embeddings/oleObject40.bin"/><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tags" Target="../tags/tag129.xml"/><Relationship Id="rId30"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oleObject" Target="../embeddings/oleObject22.bin"/><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tags" Target="../tags/tag147.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theme" Target="../theme/theme1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image" Target="../media/image2.png"/><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oleObject" Target="../embeddings/oleObject22.bin"/><Relationship Id="rId3" Type="http://schemas.openxmlformats.org/officeDocument/2006/relationships/slideLayout" Target="../slideLayouts/slideLayout202.xml"/><Relationship Id="rId21" Type="http://schemas.openxmlformats.org/officeDocument/2006/relationships/slideLayout" Target="../slideLayouts/slideLayout220.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tags" Target="../tags/tag163.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slideLayout" Target="../slideLayouts/slideLayout219.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theme" Target="../theme/theme18.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slideLayout" Target="../slideLayouts/slideLayout222.xml"/><Relationship Id="rId28" Type="http://schemas.openxmlformats.org/officeDocument/2006/relationships/image" Target="../media/image2.png"/><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slideLayout" Target="../slideLayouts/slideLayout221.xml"/><Relationship Id="rId27" Type="http://schemas.openxmlformats.org/officeDocument/2006/relationships/image" Target="../media/image1.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9.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image" Target="../media/image1.emf"/><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oleObject" Target="../embeddings/oleObject68.bin"/><Relationship Id="rId5" Type="http://schemas.openxmlformats.org/officeDocument/2006/relationships/slideLayout" Target="../slideLayouts/slideLayout227.xml"/><Relationship Id="rId10" Type="http://schemas.openxmlformats.org/officeDocument/2006/relationships/tags" Target="../tags/tag178.xml"/><Relationship Id="rId4" Type="http://schemas.openxmlformats.org/officeDocument/2006/relationships/slideLayout" Target="../slideLayouts/slideLayout226.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1.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oleObject" Target="../embeddings/oleObject12.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1.emf"/><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oleObject" Target="../embeddings/oleObject22.bin"/><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ags" Target="../tags/tag2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48.xml"/><Relationship Id="rId7" Type="http://schemas.openxmlformats.org/officeDocument/2006/relationships/tags" Target="../tags/tag3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10" Type="http://schemas.openxmlformats.org/officeDocument/2006/relationships/image" Target="../media/image2.png"/><Relationship Id="rId4" Type="http://schemas.openxmlformats.org/officeDocument/2006/relationships/slideLayout" Target="../slideLayouts/slideLayout49.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ags" Target="../tags/tag44.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image" Target="../media/image1.emf"/><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oleObject" Target="../embeddings/oleObject40.bin"/></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7.xml"/><Relationship Id="rId7" Type="http://schemas.openxmlformats.org/officeDocument/2006/relationships/image" Target="../media/image1.emf"/><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oleObject" Target="../embeddings/oleObject54.bin"/><Relationship Id="rId5" Type="http://schemas.openxmlformats.org/officeDocument/2006/relationships/tags" Target="../tags/tag6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slideLayout" Target="../slideLayouts/slideLayout80.xml"/><Relationship Id="rId7"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image" Target="../media/image2.png"/><Relationship Id="rId5" Type="http://schemas.openxmlformats.org/officeDocument/2006/relationships/slideLayout" Target="../slideLayouts/slideLayout82.xml"/><Relationship Id="rId10" Type="http://schemas.openxmlformats.org/officeDocument/2006/relationships/image" Target="../media/image1.emf"/><Relationship Id="rId4" Type="http://schemas.openxmlformats.org/officeDocument/2006/relationships/slideLayout" Target="../slideLayouts/slideLayout81.xml"/><Relationship Id="rId9" Type="http://schemas.openxmlformats.org/officeDocument/2006/relationships/oleObject" Target="../embeddings/oleObject57.bin"/></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slideLayout" Target="../slideLayouts/slideLayout86.xml"/><Relationship Id="rId7" Type="http://schemas.openxmlformats.org/officeDocument/2006/relationships/tags" Target="../tags/tag6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8.xml"/><Relationship Id="rId5" Type="http://schemas.openxmlformats.org/officeDocument/2006/relationships/slideLayout" Target="../slideLayouts/slideLayout88.xml"/><Relationship Id="rId10" Type="http://schemas.openxmlformats.org/officeDocument/2006/relationships/image" Target="../media/image2.png"/><Relationship Id="rId4" Type="http://schemas.openxmlformats.org/officeDocument/2006/relationships/slideLayout" Target="../slideLayouts/slideLayout87.xml"/><Relationship Id="rId9"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91.xml"/><Relationship Id="rId7" Type="http://schemas.openxmlformats.org/officeDocument/2006/relationships/oleObject" Target="../embeddings/oleObject68.bin"/><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tags" Target="../tags/tag75.xml"/><Relationship Id="rId5"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4" imgW="6350000" imgH="6350000" progId="">
                  <p:embed/>
                </p:oleObj>
              </mc:Choice>
              <mc:Fallback>
                <p:oleObj name="think-cell Slide" r:id="rId14" imgW="6350000" imgH="6350000" progId="">
                  <p:embed/>
                  <p:pic>
                    <p:nvPicPr>
                      <p:cNvPr id="8" name="Object 7" hidden="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19160560"/>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1" imgW="6350000" imgH="6350000" progId="">
                  <p:embed/>
                </p:oleObj>
              </mc:Choice>
              <mc:Fallback>
                <p:oleObj name="think-cell Slide" r:id="rId21" imgW="6350000" imgH="6350000" progId="">
                  <p:embed/>
                  <p:pic>
                    <p:nvPicPr>
                      <p:cNvPr id="8" name="Object 7" hidden="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4EC456-35A8-744E-B007-55313A310340}"/>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357580830"/>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0" imgW="6350000" imgH="6350000" progId="">
                  <p:embed/>
                </p:oleObj>
              </mc:Choice>
              <mc:Fallback>
                <p:oleObj name="think-cell Slide" r:id="rId20" imgW="6350000" imgH="6350000" progId="">
                  <p:embed/>
                  <p:pic>
                    <p:nvPicPr>
                      <p:cNvPr id="8" name="Object 7" hidden="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5" name="Picture 14"/>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6" name="Straight Connector 15"/>
          <p:cNvCxnSpPr/>
          <p:nvPr userDrawn="1"/>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862453"/>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 id="2147484157" r:id="rId13"/>
    <p:sldLayoutId id="2147484158" r:id="rId14"/>
    <p:sldLayoutId id="2147484159" r:id="rId15"/>
    <p:sldLayoutId id="2147484160" r:id="rId16"/>
    <p:sldLayoutId id="2147484161" r:id="rId1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316387782"/>
      </p:ext>
    </p:extLst>
  </p:cSld>
  <p:clrMap bg1="lt1" tx1="dk1" bg2="lt2" tx2="dk2" accent1="accent1" accent2="accent2" accent3="accent3" accent4="accent4" accent5="accent5" accent6="accent6" hlink="hlink" folHlink="folHlink"/>
  <p:sldLayoutIdLst>
    <p:sldLayoutId id="2147484163"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2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2340770"/>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301" r:id="rId22"/>
    <p:sldLayoutId id="2147484303" r:id="rId23"/>
    <p:sldLayoutId id="2147484360" r:id="rId24"/>
    <p:sldLayoutId id="2147484364" r:id="rId2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383885323"/>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 id="2147484325" r:id="rId21"/>
    <p:sldLayoutId id="2147484326" r:id="rId22"/>
    <p:sldLayoutId id="2147484327"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059735914"/>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 id="2147484343" r:id="rId15"/>
    <p:sldLayoutId id="2147484344" r:id="rId16"/>
    <p:sldLayoutId id="2147484345" r:id="rId17"/>
    <p:sldLayoutId id="2147484346" r:id="rId18"/>
    <p:sldLayoutId id="2147484347" r:id="rId19"/>
    <p:sldLayoutId id="2147484348" r:id="rId20"/>
    <p:sldLayoutId id="2147484349" r:id="rId21"/>
    <p:sldLayoutId id="2147484350" r:id="rId22"/>
    <p:sldLayoutId id="2147484351"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1" imgW="6350000" imgH="6350000" progId="">
                  <p:embed/>
                </p:oleObj>
              </mc:Choice>
              <mc:Fallback>
                <p:oleObj name="think-cell Slide" r:id="rId11" imgW="6350000" imgH="6350000" progId="">
                  <p:embed/>
                  <p:pic>
                    <p:nvPicPr>
                      <p:cNvPr id="8" name="Object 7"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668290367"/>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5" imgW="6350000" imgH="6350000" progId="">
                  <p:embed/>
                </p:oleObj>
              </mc:Choice>
              <mc:Fallback>
                <p:oleObj name="think-cell Slide" r:id="rId25" imgW="6350000" imgH="6350000" progId="">
                  <p:embed/>
                  <p:pic>
                    <p:nvPicPr>
                      <p:cNvPr id="8" name="Object 7" hidden="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 id="2147484365" r:id="rId22"/>
    <p:sldLayoutId id="2147484367" r:id="rId23"/>
    <p:sldLayoutId id="2147484369" r:id="rId2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6" imgW="6350000" imgH="6350000" progId="">
                  <p:embed/>
                </p:oleObj>
              </mc:Choice>
              <mc:Fallback>
                <p:oleObj name="think-cell Slide" r:id="rId6" imgW="6350000" imgH="6350000" progId="">
                  <p:embed/>
                  <p:pic>
                    <p:nvPicPr>
                      <p:cNvPr id="8" name="Object 7"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9" imgW="6350000" imgH="6350000" progId="">
                  <p:embed/>
                </p:oleObj>
              </mc:Choice>
              <mc:Fallback>
                <p:oleObj name="think-cell Slide" r:id="rId9" imgW="6350000" imgH="6350000" progId="">
                  <p:embed/>
                  <p:pic>
                    <p:nvPicPr>
                      <p:cNvPr id="8" name="Object 7"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8" imgW="6350000" imgH="6350000" progId="">
                  <p:embed/>
                </p:oleObj>
              </mc:Choice>
              <mc:Fallback>
                <p:oleObj name="think-cell Slide" r:id="rId8" imgW="6350000" imgH="6350000" progId="">
                  <p:embed/>
                  <p:pic>
                    <p:nvPicPr>
                      <p:cNvPr id="8" name="Object 7" hidden="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name="think-cell Slide" r:id="rId7" imgW="6350000" imgH="6350000" progId="">
                  <p:embed/>
                </p:oleObj>
              </mc:Choice>
              <mc:Fallback>
                <p:oleObj name="think-cell Slide" r:id="rId7" imgW="6350000" imgH="6350000" progId="">
                  <p:embed/>
                  <p:pic>
                    <p:nvPicPr>
                      <p:cNvPr id="8" name="Object 7"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8.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jpeg"/><Relationship Id="rId26" Type="http://schemas.openxmlformats.org/officeDocument/2006/relationships/image" Target="../media/image60.jpeg"/><Relationship Id="rId3" Type="http://schemas.openxmlformats.org/officeDocument/2006/relationships/image" Target="../media/image37.png"/><Relationship Id="rId21" Type="http://schemas.openxmlformats.org/officeDocument/2006/relationships/image" Target="../media/image55.jpeg"/><Relationship Id="rId34" Type="http://schemas.openxmlformats.org/officeDocument/2006/relationships/image" Target="../media/image68.sv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jpe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jpeg"/><Relationship Id="rId16" Type="http://schemas.openxmlformats.org/officeDocument/2006/relationships/image" Target="../media/image50.png"/><Relationship Id="rId20" Type="http://schemas.openxmlformats.org/officeDocument/2006/relationships/image" Target="../media/image54.jpeg"/><Relationship Id="rId29" Type="http://schemas.openxmlformats.org/officeDocument/2006/relationships/image" Target="../media/image63.jpeg"/><Relationship Id="rId1" Type="http://schemas.openxmlformats.org/officeDocument/2006/relationships/slideLayout" Target="../slideLayouts/slideLayout74.xml"/><Relationship Id="rId6" Type="http://schemas.openxmlformats.org/officeDocument/2006/relationships/image" Target="../media/image40.png"/><Relationship Id="rId11" Type="http://schemas.openxmlformats.org/officeDocument/2006/relationships/image" Target="../media/image45.jpe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jpe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png"/><Relationship Id="rId22" Type="http://schemas.openxmlformats.org/officeDocument/2006/relationships/image" Target="../media/image56.jpeg"/><Relationship Id="rId27" Type="http://schemas.openxmlformats.org/officeDocument/2006/relationships/image" Target="../media/image61.png"/><Relationship Id="rId30" Type="http://schemas.openxmlformats.org/officeDocument/2006/relationships/image" Target="../media/image64.jpeg"/><Relationship Id="rId35" Type="http://schemas.openxmlformats.org/officeDocument/2006/relationships/image" Target="../media/image69.png"/><Relationship Id="rId8"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5.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75.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7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41078" y="5782738"/>
            <a:ext cx="12305338" cy="455176"/>
          </a:xfrm>
        </p:spPr>
        <p:txBody>
          <a:bodyPr/>
          <a:lstStyle/>
          <a:p>
            <a:r>
              <a:rPr lang="en-US" dirty="0"/>
              <a:t>How brands can reach a young adult audience through cinema</a:t>
            </a:r>
          </a:p>
        </p:txBody>
      </p:sp>
      <p:sp>
        <p:nvSpPr>
          <p:cNvPr id="3" name="Title 2"/>
          <p:cNvSpPr>
            <a:spLocks noGrp="1"/>
          </p:cNvSpPr>
          <p:nvPr>
            <p:ph type="ctrTitle"/>
          </p:nvPr>
        </p:nvSpPr>
        <p:spPr>
          <a:xfrm>
            <a:off x="327899" y="4961821"/>
            <a:ext cx="12331696" cy="709383"/>
          </a:xfrm>
        </p:spPr>
        <p:txBody>
          <a:bodyPr/>
          <a:lstStyle/>
          <a:p>
            <a:r>
              <a:rPr lang="en-US" sz="6000" dirty="0"/>
              <a:t>The 16-34 audience	</a:t>
            </a:r>
          </a:p>
        </p:txBody>
      </p:sp>
      <p:pic>
        <p:nvPicPr>
          <p:cNvPr id="6" name="Picture Placeholder 5">
            <a:extLst>
              <a:ext uri="{FF2B5EF4-FFF2-40B4-BE49-F238E27FC236}">
                <a16:creationId xmlns:a16="http://schemas.microsoft.com/office/drawing/2014/main" id="{3BF96595-DEFF-90F5-EA28-05EC7FEA4B0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0" y="0"/>
            <a:ext cx="13442950" cy="4560888"/>
          </a:xfrm>
          <a:prstGeom prst="rect">
            <a:avLst/>
          </a:prstGeom>
        </p:spPr>
      </p:pic>
    </p:spTree>
    <p:extLst>
      <p:ext uri="{BB962C8B-B14F-4D97-AF65-F5344CB8AC3E}">
        <p14:creationId xmlns:p14="http://schemas.microsoft.com/office/powerpoint/2010/main" val="131924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50950" y="1739962"/>
            <a:ext cx="7626014" cy="3750176"/>
          </a:xfrm>
        </p:spPr>
        <p:txBody>
          <a:bodyPr/>
          <a:lstStyle/>
          <a:p>
            <a:pPr>
              <a:lnSpc>
                <a:spcPts val="1800"/>
              </a:lnSpc>
            </a:pPr>
            <a:r>
              <a:rPr lang="en-GB" altLang="en-US" sz="1100" dirty="0">
                <a:solidFill>
                  <a:schemeClr val="accent4"/>
                </a:solidFill>
                <a:latin typeface="Arial" pitchFamily="34" charset="0"/>
                <a:cs typeface="Arial" pitchFamily="34" charset="0"/>
              </a:rPr>
              <a:t>SYNOPSIS</a:t>
            </a:r>
          </a:p>
          <a:p>
            <a:pPr>
              <a:lnSpc>
                <a:spcPts val="1800"/>
              </a:lnSpc>
            </a:pPr>
            <a:r>
              <a:rPr lang="en-GB" sz="1100" b="0" i="1" dirty="0">
                <a:solidFill>
                  <a:schemeClr val="bg1"/>
                </a:solidFill>
                <a:effectLst/>
              </a:rPr>
              <a:t>Bridget Jones: Mad About the Boy </a:t>
            </a:r>
            <a:r>
              <a:rPr lang="en-GB" sz="1100" b="0" i="0" dirty="0">
                <a:solidFill>
                  <a:schemeClr val="bg1"/>
                </a:solidFill>
                <a:effectLst/>
              </a:rPr>
              <a:t>is an upcoming romantic comedy film that returns us to the life of one of the most iconic British comi</a:t>
            </a:r>
            <a:r>
              <a:rPr lang="en-GB" sz="1100" b="0" dirty="0">
                <a:solidFill>
                  <a:schemeClr val="bg1"/>
                </a:solidFill>
              </a:rPr>
              <a:t>c creations</a:t>
            </a:r>
            <a:endParaRPr lang="en-GB" sz="1100" b="0" i="0" dirty="0">
              <a:solidFill>
                <a:schemeClr val="bg1"/>
              </a:solidFill>
              <a:effectLst/>
            </a:endParaRPr>
          </a:p>
          <a:p>
            <a:pPr>
              <a:lnSpc>
                <a:spcPts val="1800"/>
              </a:lnSpc>
            </a:pPr>
            <a:endParaRPr lang="en-GB" sz="1100" b="0" i="0" dirty="0">
              <a:solidFill>
                <a:schemeClr val="bg1"/>
              </a:solidFill>
              <a:effectLst/>
              <a:latin typeface="Roboto" panose="02000000000000000000" pitchFamily="2" charset="0"/>
            </a:endParaRPr>
          </a:p>
          <a:p>
            <a:pPr>
              <a:lnSpc>
                <a:spcPts val="1800"/>
              </a:lnSpc>
            </a:pPr>
            <a:r>
              <a:rPr lang="en-GB" altLang="en-US" sz="1100" dirty="0">
                <a:solidFill>
                  <a:schemeClr val="accent4"/>
                </a:solidFill>
                <a:latin typeface="Arial" pitchFamily="34" charset="0"/>
                <a:cs typeface="Arial" pitchFamily="34" charset="0"/>
              </a:rPr>
              <a:t>CAST</a:t>
            </a:r>
          </a:p>
          <a:p>
            <a:pPr>
              <a:lnSpc>
                <a:spcPts val="1800"/>
              </a:lnSpc>
            </a:pPr>
            <a:r>
              <a:rPr lang="en-GB" sz="1100" b="0" dirty="0">
                <a:solidFill>
                  <a:schemeClr val="bg1"/>
                </a:solidFill>
                <a:latin typeface="Arial" pitchFamily="34" charset="0"/>
                <a:cs typeface="Arial" pitchFamily="34" charset="0"/>
              </a:rPr>
              <a:t>Renée Zellweger, Emma Thompson, Hugh Grant, Leo Woodall</a:t>
            </a:r>
          </a:p>
          <a:p>
            <a:pPr>
              <a:lnSpc>
                <a:spcPts val="1800"/>
              </a:lnSpc>
            </a:pPr>
            <a:endParaRPr lang="en-GB" sz="1100" b="0" dirty="0">
              <a:solidFill>
                <a:schemeClr val="bg1"/>
              </a:solidFill>
              <a:latin typeface="Arial" pitchFamily="34" charset="0"/>
              <a:cs typeface="Arial" pitchFamily="34" charset="0"/>
            </a:endParaRPr>
          </a:p>
          <a:p>
            <a:pPr>
              <a:lnSpc>
                <a:spcPts val="1800"/>
              </a:lnSpc>
            </a:pPr>
            <a:r>
              <a:rPr lang="en-GB" altLang="en-US" sz="1100" dirty="0">
                <a:solidFill>
                  <a:schemeClr val="accent4"/>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Nearly a decade has passed since we last encountered our endearingly chaotic heroine, Bridget Jones, in all her dishevelled charm. Bridget Jones is poised to return to the screen in </a:t>
            </a:r>
            <a:r>
              <a:rPr lang="en-GB" altLang="en-US" sz="1100" b="0" i="1" dirty="0">
                <a:solidFill>
                  <a:schemeClr val="bg1"/>
                </a:solidFill>
                <a:latin typeface="Arial" pitchFamily="34" charset="0"/>
                <a:cs typeface="Arial" pitchFamily="34" charset="0"/>
              </a:rPr>
              <a:t>Mad About The Boy</a:t>
            </a:r>
            <a:r>
              <a:rPr lang="en-GB" altLang="en-US" sz="1100" b="0" dirty="0">
                <a:solidFill>
                  <a:schemeClr val="bg1"/>
                </a:solidFill>
                <a:latin typeface="Arial" pitchFamily="34" charset="0"/>
                <a:cs typeface="Arial" pitchFamily="34" charset="0"/>
              </a:rPr>
              <a:t>, which is the fourth instalment in the </a:t>
            </a:r>
            <a:r>
              <a:rPr lang="en-GB" altLang="en-US" sz="1100" b="0" i="1" dirty="0">
                <a:solidFill>
                  <a:schemeClr val="bg1"/>
                </a:solidFill>
                <a:latin typeface="Arial" pitchFamily="34" charset="0"/>
                <a:cs typeface="Arial" pitchFamily="34" charset="0"/>
              </a:rPr>
              <a:t>Bridget Jones' Diary </a:t>
            </a:r>
            <a:r>
              <a:rPr lang="en-GB" altLang="en-US" sz="1100" b="0" dirty="0">
                <a:solidFill>
                  <a:schemeClr val="bg1"/>
                </a:solidFill>
                <a:latin typeface="Arial" pitchFamily="34" charset="0"/>
                <a:cs typeface="Arial" pitchFamily="34" charset="0"/>
              </a:rPr>
              <a:t>franchise. This film is expected to draw from Helen Fielding's 2013 novel and it’s believed that the film will focus on Jones' pivot to online dating and her dalliance with a suitor 28 years her junior, who will be played by Leo Woodall (</a:t>
            </a:r>
            <a:r>
              <a:rPr lang="en-GB" altLang="en-US" sz="1100" b="0" i="1" dirty="0">
                <a:solidFill>
                  <a:schemeClr val="bg1"/>
                </a:solidFill>
                <a:latin typeface="Arial" pitchFamily="34" charset="0"/>
                <a:cs typeface="Arial" pitchFamily="34" charset="0"/>
              </a:rPr>
              <a:t>The White Lotus, One Day</a:t>
            </a:r>
            <a:r>
              <a:rPr lang="en-GB" altLang="en-US" sz="1100" b="0" dirty="0">
                <a:solidFill>
                  <a:schemeClr val="bg1"/>
                </a:solidFill>
                <a:latin typeface="Arial" pitchFamily="34" charset="0"/>
                <a:cs typeface="Arial" pitchFamily="34" charset="0"/>
              </a:rPr>
              <a:t>).</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Scheduled to release on Valentine's Day 2025, this film presents an excellent opportunity for travel, food, and retail brands, strategically timed to maximise reach towards ABC1 Women.</a:t>
            </a: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Bridget jones: MAD ABOUT THE BOY</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270000" y="664058"/>
            <a:ext cx="7626014" cy="167482"/>
          </a:xfrm>
        </p:spPr>
        <p:txBody>
          <a:bodyPr/>
          <a:lstStyle/>
          <a:p>
            <a:r>
              <a:rPr lang="en-GB" dirty="0"/>
              <a:t>The fourth in the series of one of the greatest British romantic comedies</a:t>
            </a:r>
            <a:endParaRPr lang="en-US" dirty="0"/>
          </a:p>
        </p:txBody>
      </p:sp>
      <p:sp>
        <p:nvSpPr>
          <p:cNvPr id="16" name="Rectangle 15">
            <a:extLst>
              <a:ext uri="{FF2B5EF4-FFF2-40B4-BE49-F238E27FC236}">
                <a16:creationId xmlns:a16="http://schemas.microsoft.com/office/drawing/2014/main" id="{55822937-1369-4930-8648-0951018680F8}"/>
              </a:ext>
            </a:extLst>
          </p:cNvPr>
          <p:cNvSpPr/>
          <p:nvPr/>
        </p:nvSpPr>
        <p:spPr>
          <a:xfrm>
            <a:off x="9068312" y="7231611"/>
            <a:ext cx="4346063" cy="195503"/>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50950" y="971845"/>
          <a:ext cx="7555556" cy="792480"/>
        </p:xfrm>
        <a:graphic>
          <a:graphicData uri="http://schemas.openxmlformats.org/drawingml/2006/table">
            <a:tbl>
              <a:tblPr firstRow="1" bandRow="1">
                <a:tableStyleId>{5C22544A-7EE6-4342-B048-85BDC9FD1C3A}</a:tableStyleId>
              </a:tblPr>
              <a:tblGrid>
                <a:gridCol w="1258649">
                  <a:extLst>
                    <a:ext uri="{9D8B030D-6E8A-4147-A177-3AD203B41FA5}">
                      <a16:colId xmlns:a16="http://schemas.microsoft.com/office/drawing/2014/main" val="1043653864"/>
                    </a:ext>
                  </a:extLst>
                </a:gridCol>
                <a:gridCol w="1973294">
                  <a:extLst>
                    <a:ext uri="{9D8B030D-6E8A-4147-A177-3AD203B41FA5}">
                      <a16:colId xmlns:a16="http://schemas.microsoft.com/office/drawing/2014/main" val="1430915649"/>
                    </a:ext>
                  </a:extLst>
                </a:gridCol>
                <a:gridCol w="1069895">
                  <a:extLst>
                    <a:ext uri="{9D8B030D-6E8A-4147-A177-3AD203B41FA5}">
                      <a16:colId xmlns:a16="http://schemas.microsoft.com/office/drawing/2014/main" val="1969532920"/>
                    </a:ext>
                  </a:extLst>
                </a:gridCol>
                <a:gridCol w="1227505">
                  <a:extLst>
                    <a:ext uri="{9D8B030D-6E8A-4147-A177-3AD203B41FA5}">
                      <a16:colId xmlns:a16="http://schemas.microsoft.com/office/drawing/2014/main" val="696929619"/>
                    </a:ext>
                  </a:extLst>
                </a:gridCol>
                <a:gridCol w="2026213">
                  <a:extLst>
                    <a:ext uri="{9D8B030D-6E8A-4147-A177-3AD203B41FA5}">
                      <a16:colId xmlns:a16="http://schemas.microsoft.com/office/drawing/2014/main" val="214587584"/>
                    </a:ext>
                  </a:extLst>
                </a:gridCol>
              </a:tblGrid>
              <a:tr h="275711">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00" b="1" kern="1200" dirty="0">
                          <a:solidFill>
                            <a:schemeClr val="accent4"/>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16550">
                <a:tc>
                  <a:txBody>
                    <a:bodyPr/>
                    <a:lstStyle/>
                    <a:p>
                      <a:pPr algn="ctr"/>
                      <a:r>
                        <a:rPr lang="en-GB" sz="1000" b="0" kern="1200" dirty="0">
                          <a:solidFill>
                            <a:schemeClr val="bg1"/>
                          </a:solidFill>
                          <a:latin typeface="+mn-lt"/>
                          <a:ea typeface="+mn-ea"/>
                          <a:cs typeface="+mn-cs"/>
                        </a:rPr>
                        <a:t>14 Feb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4.3m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Romantic comedy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graphicFrame>
        <p:nvGraphicFramePr>
          <p:cNvPr id="14" name="Table 2">
            <a:extLst>
              <a:ext uri="{FF2B5EF4-FFF2-40B4-BE49-F238E27FC236}">
                <a16:creationId xmlns:a16="http://schemas.microsoft.com/office/drawing/2014/main" id="{3609DACE-B832-4C9A-912A-8045E3FAE3C5}"/>
              </a:ext>
            </a:extLst>
          </p:cNvPr>
          <p:cNvGraphicFramePr>
            <a:graphicFrameLocks noGrp="1"/>
          </p:cNvGraphicFramePr>
          <p:nvPr/>
        </p:nvGraphicFramePr>
        <p:xfrm>
          <a:off x="319197" y="5490138"/>
          <a:ext cx="7481778" cy="1407224"/>
        </p:xfrm>
        <a:graphic>
          <a:graphicData uri="http://schemas.openxmlformats.org/drawingml/2006/table">
            <a:tbl>
              <a:tblPr firstRow="1" bandRow="1">
                <a:tableStyleId>{5C22544A-7EE6-4342-B048-85BDC9FD1C3A}</a:tableStyleId>
              </a:tblPr>
              <a:tblGrid>
                <a:gridCol w="1246963">
                  <a:extLst>
                    <a:ext uri="{9D8B030D-6E8A-4147-A177-3AD203B41FA5}">
                      <a16:colId xmlns:a16="http://schemas.microsoft.com/office/drawing/2014/main" val="1395259455"/>
                    </a:ext>
                  </a:extLst>
                </a:gridCol>
                <a:gridCol w="1246963">
                  <a:extLst>
                    <a:ext uri="{9D8B030D-6E8A-4147-A177-3AD203B41FA5}">
                      <a16:colId xmlns:a16="http://schemas.microsoft.com/office/drawing/2014/main" val="683455642"/>
                    </a:ext>
                  </a:extLst>
                </a:gridCol>
                <a:gridCol w="1246963">
                  <a:extLst>
                    <a:ext uri="{9D8B030D-6E8A-4147-A177-3AD203B41FA5}">
                      <a16:colId xmlns:a16="http://schemas.microsoft.com/office/drawing/2014/main" val="2016657501"/>
                    </a:ext>
                  </a:extLst>
                </a:gridCol>
                <a:gridCol w="1246963">
                  <a:extLst>
                    <a:ext uri="{9D8B030D-6E8A-4147-A177-3AD203B41FA5}">
                      <a16:colId xmlns:a16="http://schemas.microsoft.com/office/drawing/2014/main" val="2752111294"/>
                    </a:ext>
                  </a:extLst>
                </a:gridCol>
                <a:gridCol w="1246963">
                  <a:extLst>
                    <a:ext uri="{9D8B030D-6E8A-4147-A177-3AD203B41FA5}">
                      <a16:colId xmlns:a16="http://schemas.microsoft.com/office/drawing/2014/main" val="1099605818"/>
                    </a:ext>
                  </a:extLst>
                </a:gridCol>
                <a:gridCol w="1246963">
                  <a:extLst>
                    <a:ext uri="{9D8B030D-6E8A-4147-A177-3AD203B41FA5}">
                      <a16:colId xmlns:a16="http://schemas.microsoft.com/office/drawing/2014/main" val="19339951"/>
                    </a:ext>
                  </a:extLst>
                </a:gridCol>
              </a:tblGrid>
              <a:tr h="361903">
                <a:tc>
                  <a:txBody>
                    <a:bodyPr/>
                    <a:lstStyle/>
                    <a:p>
                      <a:pPr algn="ctr"/>
                      <a:endParaRPr lang="en-GB" sz="1100" dirty="0">
                        <a:solidFill>
                          <a:schemeClr val="bg2"/>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Adults (16+)</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16-34 Ads</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Female Houseperson with Children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16-34 Women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4"/>
                          </a:solidFill>
                          <a:effectLst/>
                          <a:uLnTx/>
                          <a:uFillTx/>
                          <a:latin typeface="Arial" pitchFamily="34" charset="0"/>
                          <a:ea typeface="+mn-ea"/>
                          <a:cs typeface="Arial" pitchFamily="34" charset="0"/>
                        </a:rPr>
                        <a:t>ABC1 Women</a:t>
                      </a:r>
                      <a:endParaRPr lang="en-GB" sz="1100" dirty="0">
                        <a:solidFill>
                          <a:schemeClr val="accent4"/>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97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17.1%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9727">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1.6m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2.5m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9940">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pic>
        <p:nvPicPr>
          <p:cNvPr id="4" name="Picture 3">
            <a:extLst>
              <a:ext uri="{FF2B5EF4-FFF2-40B4-BE49-F238E27FC236}">
                <a16:creationId xmlns:a16="http://schemas.microsoft.com/office/drawing/2014/main" id="{8D2D8495-E5D3-809D-05F7-7667C7A7B4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8259" y="376712"/>
            <a:ext cx="4888489" cy="6514660"/>
          </a:xfrm>
          <a:prstGeom prst="rect">
            <a:avLst/>
          </a:prstGeom>
        </p:spPr>
      </p:pic>
    </p:spTree>
    <p:extLst>
      <p:ext uri="{BB962C8B-B14F-4D97-AF65-F5344CB8AC3E}">
        <p14:creationId xmlns:p14="http://schemas.microsoft.com/office/powerpoint/2010/main" val="1782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33585" y="1767914"/>
            <a:ext cx="8890750" cy="377056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4"/>
                </a:solidFill>
                <a:latin typeface="Arial" pitchFamily="34" charset="0"/>
                <a:cs typeface="Arial" pitchFamily="34" charset="0"/>
              </a:rPr>
              <a:t>SYNOPSIS</a:t>
            </a:r>
          </a:p>
          <a:p>
            <a:pPr>
              <a:lnSpc>
                <a:spcPts val="1800"/>
              </a:lnSpc>
            </a:pPr>
            <a:r>
              <a:rPr lang="en-GB" altLang="en-US" sz="1150" b="0" dirty="0">
                <a:solidFill>
                  <a:schemeClr val="bg1"/>
                </a:solidFill>
                <a:latin typeface="Arial" pitchFamily="34" charset="0"/>
                <a:cs typeface="Arial" pitchFamily="34" charset="0"/>
              </a:rPr>
              <a:t>Live-action adaptation of the 1937 Disney animated film </a:t>
            </a:r>
            <a:r>
              <a:rPr lang="en-GB" altLang="en-US" sz="1150" b="0" i="1" dirty="0">
                <a:solidFill>
                  <a:schemeClr val="bg1"/>
                </a:solidFill>
                <a:latin typeface="Arial" pitchFamily="34" charset="0"/>
                <a:cs typeface="Arial" pitchFamily="34" charset="0"/>
              </a:rPr>
              <a:t>Snow White and the Seven Dwarfs</a:t>
            </a:r>
            <a:r>
              <a:rPr lang="en-GB" altLang="en-US" sz="1150" b="0" dirty="0">
                <a:solidFill>
                  <a:schemeClr val="bg1"/>
                </a:solidFill>
                <a:latin typeface="Arial" pitchFamily="34" charset="0"/>
                <a:cs typeface="Arial" pitchFamily="34" charset="0"/>
              </a:rPr>
              <a:t> which will be made much more in line with modern sensibilities. Snow White will no longer be a helpless damsel in distress needing to be saved by a handsome prince's kiss. In fact, she will go to battle alongside Jonathan, her love interest in the movie. </a:t>
            </a:r>
          </a:p>
          <a:p>
            <a:pPr>
              <a:lnSpc>
                <a:spcPct val="150000"/>
              </a:lnSpc>
            </a:pPr>
            <a:endParaRPr lang="en-GB" altLang="en-US" sz="800" dirty="0">
              <a:solidFill>
                <a:schemeClr val="bg2">
                  <a:lumMod val="50000"/>
                </a:schemeClr>
              </a:solidFill>
              <a:latin typeface="Arial" pitchFamily="34" charset="0"/>
              <a:cs typeface="Arial" pitchFamily="34" charset="0"/>
            </a:endParaRPr>
          </a:p>
          <a:p>
            <a:pPr>
              <a:lnSpc>
                <a:spcPct val="150000"/>
              </a:lnSpc>
            </a:pPr>
            <a:r>
              <a:rPr lang="en-GB" altLang="en-US" sz="1150" dirty="0">
                <a:solidFill>
                  <a:schemeClr val="accent4"/>
                </a:solidFill>
                <a:latin typeface="Arial" pitchFamily="34" charset="0"/>
                <a:cs typeface="Arial" pitchFamily="34" charset="0"/>
              </a:rPr>
              <a:t>CAST</a:t>
            </a:r>
          </a:p>
          <a:p>
            <a:pPr>
              <a:lnSpc>
                <a:spcPts val="1800"/>
              </a:lnSpc>
            </a:pPr>
            <a:r>
              <a:rPr lang="en-GB" altLang="en-US" sz="1150" b="0" dirty="0">
                <a:solidFill>
                  <a:schemeClr val="bg1"/>
                </a:solidFill>
                <a:latin typeface="Arial" pitchFamily="34" charset="0"/>
                <a:cs typeface="Arial" pitchFamily="34" charset="0"/>
              </a:rPr>
              <a:t>Rachel Zegler, Gal Gadot, Andrew </a:t>
            </a:r>
            <a:r>
              <a:rPr lang="en-GB" altLang="en-US" sz="1150" b="0" dirty="0" err="1">
                <a:solidFill>
                  <a:schemeClr val="bg1"/>
                </a:solidFill>
                <a:latin typeface="Arial" pitchFamily="34" charset="0"/>
                <a:cs typeface="Arial" pitchFamily="34" charset="0"/>
              </a:rPr>
              <a:t>Burnap</a:t>
            </a:r>
            <a:r>
              <a:rPr lang="en-GB" altLang="en-US" sz="1150" b="0" dirty="0">
                <a:solidFill>
                  <a:schemeClr val="bg1"/>
                </a:solidFill>
                <a:latin typeface="Arial" pitchFamily="34" charset="0"/>
                <a:cs typeface="Arial" pitchFamily="34" charset="0"/>
              </a:rPr>
              <a:t>, Ansu </a:t>
            </a:r>
            <a:r>
              <a:rPr lang="en-GB" altLang="en-US" sz="1150" b="0" dirty="0" err="1">
                <a:solidFill>
                  <a:schemeClr val="bg1"/>
                </a:solidFill>
                <a:latin typeface="Arial" pitchFamily="34" charset="0"/>
                <a:cs typeface="Arial" pitchFamily="34" charset="0"/>
              </a:rPr>
              <a:t>Kabia</a:t>
            </a:r>
            <a:r>
              <a:rPr lang="en-GB" altLang="en-US" sz="1150" b="0" dirty="0">
                <a:solidFill>
                  <a:schemeClr val="bg1"/>
                </a:solidFill>
                <a:latin typeface="Arial" pitchFamily="34" charset="0"/>
                <a:cs typeface="Arial" pitchFamily="34" charset="0"/>
              </a:rPr>
              <a:t> </a:t>
            </a:r>
          </a:p>
          <a:p>
            <a:pPr>
              <a:lnSpc>
                <a:spcPct val="1500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4"/>
                </a:solidFill>
                <a:latin typeface="Arial" pitchFamily="34" charset="0"/>
                <a:cs typeface="Arial" pitchFamily="34" charset="0"/>
              </a:rPr>
              <a:t>THE DCM TAKE</a:t>
            </a:r>
          </a:p>
          <a:p>
            <a:pPr>
              <a:lnSpc>
                <a:spcPts val="1800"/>
              </a:lnSpc>
            </a:pPr>
            <a:r>
              <a:rPr lang="en-GB" altLang="en-US" sz="1150" b="0" dirty="0">
                <a:solidFill>
                  <a:schemeClr val="bg1"/>
                </a:solidFill>
                <a:latin typeface="Arial" pitchFamily="34" charset="0"/>
                <a:cs typeface="Arial" pitchFamily="34" charset="0"/>
              </a:rPr>
              <a:t>Disney’s live-action remakes have consistently attracted a young adult audience, driven by nostalgia and creating a buzz that continues to appeal. The latest live-action release from Disney </a:t>
            </a:r>
            <a:r>
              <a:rPr lang="en-GB" altLang="en-US" sz="1150" b="0" i="1" dirty="0">
                <a:solidFill>
                  <a:schemeClr val="bg1"/>
                </a:solidFill>
                <a:latin typeface="Arial" pitchFamily="34" charset="0"/>
                <a:cs typeface="Arial" pitchFamily="34" charset="0"/>
              </a:rPr>
              <a:t>The Little Mermaid </a:t>
            </a:r>
            <a:r>
              <a:rPr lang="en-GB" altLang="en-US" sz="1150" b="0" dirty="0">
                <a:solidFill>
                  <a:schemeClr val="bg1"/>
                </a:solidFill>
                <a:latin typeface="Arial" pitchFamily="34" charset="0"/>
                <a:cs typeface="Arial" pitchFamily="34" charset="0"/>
              </a:rPr>
              <a:t>performed strongly at the UK box office, grossing £27.4m and garnering worldwide acclaim. As the first ever full-length animated film, </a:t>
            </a:r>
            <a:r>
              <a:rPr lang="en-GB" altLang="en-US" sz="1150" b="0" i="1" dirty="0">
                <a:solidFill>
                  <a:schemeClr val="bg1"/>
                </a:solidFill>
                <a:latin typeface="Arial" pitchFamily="34" charset="0"/>
                <a:cs typeface="Arial" pitchFamily="34" charset="0"/>
              </a:rPr>
              <a:t>Snow White and the Seven Dwarfs (1937) </a:t>
            </a:r>
            <a:r>
              <a:rPr lang="en-GB" altLang="en-US" sz="1150" b="0" dirty="0">
                <a:solidFill>
                  <a:schemeClr val="bg1"/>
                </a:solidFill>
                <a:latin typeface="Arial" pitchFamily="34" charset="0"/>
                <a:cs typeface="Arial" pitchFamily="34" charset="0"/>
              </a:rPr>
              <a:t>holds a special place not only in the history of Disney but in the evolution of cinema itself. In this latest adaptation, Snow White will be played by rising star Rachel Zegler, who is best known for her role in the recent remake of </a:t>
            </a:r>
            <a:r>
              <a:rPr lang="en-GB" altLang="en-US" sz="1150" b="0" i="1" dirty="0">
                <a:solidFill>
                  <a:schemeClr val="bg1"/>
                </a:solidFill>
                <a:latin typeface="Arial" pitchFamily="34" charset="0"/>
                <a:cs typeface="Arial" pitchFamily="34" charset="0"/>
              </a:rPr>
              <a:t>West Side Story (2021) </a:t>
            </a:r>
            <a:r>
              <a:rPr lang="en-GB" altLang="en-US" sz="1150" b="0" dirty="0">
                <a:solidFill>
                  <a:schemeClr val="bg1"/>
                </a:solidFill>
                <a:latin typeface="Arial" pitchFamily="34" charset="0"/>
                <a:cs typeface="Arial" pitchFamily="34" charset="0"/>
              </a:rPr>
              <a:t>for which she won the Golden Globe Award for Best Actress</a:t>
            </a:r>
            <a:r>
              <a:rPr lang="en-GB" altLang="en-US" sz="1150" b="0" i="1" dirty="0">
                <a:solidFill>
                  <a:schemeClr val="bg1"/>
                </a:solidFill>
                <a:latin typeface="Arial" pitchFamily="34" charset="0"/>
                <a:cs typeface="Arial" pitchFamily="34" charset="0"/>
              </a:rPr>
              <a:t> and The Hunger Games: Ballad of Songbirds and Snakes (2023).</a:t>
            </a:r>
            <a:r>
              <a:rPr lang="en-GB" altLang="en-US" sz="1150" b="0" dirty="0">
                <a:solidFill>
                  <a:schemeClr val="bg1"/>
                </a:solidFill>
                <a:latin typeface="Arial" pitchFamily="34" charset="0"/>
                <a:cs typeface="Arial" pitchFamily="34" charset="0"/>
              </a:rPr>
              <a:t> Attracting a predominantly young adult audience, this will be the perfect fit for personal care and FMCG brands looking to reach this demo and families across the Easter period. </a:t>
            </a:r>
          </a:p>
          <a:p>
            <a:pPr>
              <a:lnSpc>
                <a:spcPts val="1800"/>
              </a:lnSpc>
            </a:pPr>
            <a:endParaRPr lang="en-GB" altLang="en-US" sz="1150" b="0" dirty="0">
              <a:solidFill>
                <a:schemeClr val="bg1"/>
              </a:solidFill>
              <a:latin typeface="Arial" pitchFamily="34" charset="0"/>
              <a:cs typeface="Arial" pitchFamily="34" charset="0"/>
            </a:endParaRP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SNOW WHITE</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16742"/>
          <a:ext cx="8873385" cy="665745"/>
        </p:xfrm>
        <a:graphic>
          <a:graphicData uri="http://schemas.openxmlformats.org/drawingml/2006/table">
            <a:tbl>
              <a:tblPr firstRow="1" bandRow="1">
                <a:tableStyleId>{5C22544A-7EE6-4342-B048-85BDC9FD1C3A}</a:tableStyleId>
              </a:tblPr>
              <a:tblGrid>
                <a:gridCol w="1522295">
                  <a:extLst>
                    <a:ext uri="{9D8B030D-6E8A-4147-A177-3AD203B41FA5}">
                      <a16:colId xmlns:a16="http://schemas.microsoft.com/office/drawing/2014/main" val="1043653864"/>
                    </a:ext>
                  </a:extLst>
                </a:gridCol>
                <a:gridCol w="1827073">
                  <a:extLst>
                    <a:ext uri="{9D8B030D-6E8A-4147-A177-3AD203B41FA5}">
                      <a16:colId xmlns:a16="http://schemas.microsoft.com/office/drawing/2014/main" val="1430915649"/>
                    </a:ext>
                  </a:extLst>
                </a:gridCol>
                <a:gridCol w="2334330">
                  <a:extLst>
                    <a:ext uri="{9D8B030D-6E8A-4147-A177-3AD203B41FA5}">
                      <a16:colId xmlns:a16="http://schemas.microsoft.com/office/drawing/2014/main" val="1969532920"/>
                    </a:ext>
                  </a:extLst>
                </a:gridCol>
                <a:gridCol w="1148558">
                  <a:extLst>
                    <a:ext uri="{9D8B030D-6E8A-4147-A177-3AD203B41FA5}">
                      <a16:colId xmlns:a16="http://schemas.microsoft.com/office/drawing/2014/main" val="696929619"/>
                    </a:ext>
                  </a:extLst>
                </a:gridCol>
                <a:gridCol w="2041129">
                  <a:extLst>
                    <a:ext uri="{9D8B030D-6E8A-4147-A177-3AD203B41FA5}">
                      <a16:colId xmlns:a16="http://schemas.microsoft.com/office/drawing/2014/main" val="214587584"/>
                    </a:ext>
                  </a:extLst>
                </a:gridCol>
              </a:tblGrid>
              <a:tr h="244551">
                <a:tc>
                  <a:txBody>
                    <a:bodyPr/>
                    <a:lstStyle/>
                    <a:p>
                      <a:pPr marL="0" algn="ctr" defTabSz="961844" rtl="0" eaLnBrk="1" latinLnBrk="0" hangingPunct="1">
                        <a:lnSpc>
                          <a:spcPct val="100000"/>
                        </a:lnSpc>
                      </a:pPr>
                      <a:r>
                        <a:rPr lang="en-GB" sz="1050" b="1" kern="1200" dirty="0">
                          <a:solidFill>
                            <a:schemeClr val="accent4"/>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4"/>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4"/>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4"/>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4"/>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254265">
                <a:tc>
                  <a:txBody>
                    <a:bodyPr/>
                    <a:lstStyle/>
                    <a:p>
                      <a:pPr algn="ctr"/>
                      <a:r>
                        <a:rPr lang="en-GB" sz="1050" b="0" kern="1200" dirty="0">
                          <a:solidFill>
                            <a:schemeClr val="bg1"/>
                          </a:solidFill>
                          <a:latin typeface="+mn-lt"/>
                          <a:ea typeface="+mn-ea"/>
                          <a:cs typeface="+mn-cs"/>
                        </a:rPr>
                        <a:t>21 March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2.6m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Musical, Adventure, Drama</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59633" y="5793349"/>
          <a:ext cx="8864702" cy="1071944"/>
        </p:xfrm>
        <a:graphic>
          <a:graphicData uri="http://schemas.openxmlformats.org/drawingml/2006/table">
            <a:tbl>
              <a:tblPr firstRow="1" bandRow="1">
                <a:tableStyleId>{5C22544A-7EE6-4342-B048-85BDC9FD1C3A}</a:tableStyleId>
              </a:tblPr>
              <a:tblGrid>
                <a:gridCol w="1464418">
                  <a:extLst>
                    <a:ext uri="{9D8B030D-6E8A-4147-A177-3AD203B41FA5}">
                      <a16:colId xmlns:a16="http://schemas.microsoft.com/office/drawing/2014/main" val="1395259455"/>
                    </a:ext>
                  </a:extLst>
                </a:gridCol>
                <a:gridCol w="1464418">
                  <a:extLst>
                    <a:ext uri="{9D8B030D-6E8A-4147-A177-3AD203B41FA5}">
                      <a16:colId xmlns:a16="http://schemas.microsoft.com/office/drawing/2014/main" val="683455642"/>
                    </a:ext>
                  </a:extLst>
                </a:gridCol>
                <a:gridCol w="1575536">
                  <a:extLst>
                    <a:ext uri="{9D8B030D-6E8A-4147-A177-3AD203B41FA5}">
                      <a16:colId xmlns:a16="http://schemas.microsoft.com/office/drawing/2014/main" val="1873108184"/>
                    </a:ext>
                  </a:extLst>
                </a:gridCol>
                <a:gridCol w="1353300">
                  <a:extLst>
                    <a:ext uri="{9D8B030D-6E8A-4147-A177-3AD203B41FA5}">
                      <a16:colId xmlns:a16="http://schemas.microsoft.com/office/drawing/2014/main" val="2296736108"/>
                    </a:ext>
                  </a:extLst>
                </a:gridCol>
                <a:gridCol w="1464418">
                  <a:extLst>
                    <a:ext uri="{9D8B030D-6E8A-4147-A177-3AD203B41FA5}">
                      <a16:colId xmlns:a16="http://schemas.microsoft.com/office/drawing/2014/main" val="2016657501"/>
                    </a:ext>
                  </a:extLst>
                </a:gridCol>
                <a:gridCol w="1542612">
                  <a:extLst>
                    <a:ext uri="{9D8B030D-6E8A-4147-A177-3AD203B41FA5}">
                      <a16:colId xmlns:a16="http://schemas.microsoft.com/office/drawing/2014/main" val="2752111294"/>
                    </a:ext>
                  </a:extLst>
                </a:gridCol>
              </a:tblGrid>
              <a:tr h="169807">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mn-lt"/>
                          <a:ea typeface="+mn-ea"/>
                          <a:cs typeface="Arial" pitchFamily="34" charset="0"/>
                        </a:rPr>
                        <a:t>Adults (16+)</a:t>
                      </a:r>
                      <a:endParaRPr lang="en-GB" sz="1100" dirty="0">
                        <a:solidFill>
                          <a:schemeClr val="accent4"/>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mn-lt"/>
                          <a:ea typeface="+mn-ea"/>
                          <a:cs typeface="Arial" pitchFamily="34" charset="0"/>
                        </a:rPr>
                        <a:t>HP+CH</a:t>
                      </a:r>
                      <a:endParaRPr lang="en-GB" sz="1100" dirty="0">
                        <a:solidFill>
                          <a:schemeClr val="accent4"/>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mn-lt"/>
                          <a:ea typeface="+mn-ea"/>
                          <a:cs typeface="Arial" pitchFamily="34" charset="0"/>
                        </a:rPr>
                        <a:t>16-34 Adults</a:t>
                      </a:r>
                      <a:endParaRPr lang="en-GB" sz="1100" dirty="0">
                        <a:solidFill>
                          <a:schemeClr val="accent4"/>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4"/>
                          </a:solidFill>
                          <a:effectLst/>
                          <a:uLnTx/>
                          <a:uFillTx/>
                          <a:latin typeface="+mn-lt"/>
                          <a:ea typeface="+mn-ea"/>
                          <a:cs typeface="Arial" pitchFamily="34" charset="0"/>
                        </a:rPr>
                        <a:t>16-34 Women</a:t>
                      </a:r>
                      <a:endParaRPr lang="en-GB" sz="1100" dirty="0">
                        <a:solidFill>
                          <a:schemeClr val="accent4"/>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4"/>
                          </a:solidFill>
                          <a:effectLst/>
                          <a:uLnTx/>
                          <a:uFillTx/>
                          <a:latin typeface="+mn-lt"/>
                          <a:ea typeface="+mn-ea"/>
                          <a:cs typeface="Arial" pitchFamily="34" charset="0"/>
                        </a:rPr>
                        <a:t>ABC1 Adults</a:t>
                      </a:r>
                      <a:endParaRPr lang="en-GB" sz="1100" dirty="0">
                        <a:solidFill>
                          <a:schemeClr val="accent4"/>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16980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16980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682k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728k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03194">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03634"/>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Nostalgic live-action remake featuring the beloved Disney princess</a:t>
            </a:r>
          </a:p>
        </p:txBody>
      </p:sp>
      <p:pic>
        <p:nvPicPr>
          <p:cNvPr id="25" name="Picture Placeholder 24">
            <a:extLst>
              <a:ext uri="{FF2B5EF4-FFF2-40B4-BE49-F238E27FC236}">
                <a16:creationId xmlns:a16="http://schemas.microsoft.com/office/drawing/2014/main" id="{F6FB3AFC-8A30-7918-A8D9-BDEAD66F24AB}"/>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9310688" y="0"/>
            <a:ext cx="4132262" cy="7069138"/>
          </a:xfrm>
          <a:prstGeom prst="rect">
            <a:avLst/>
          </a:prstGeom>
        </p:spPr>
      </p:pic>
    </p:spTree>
    <p:extLst>
      <p:ext uri="{BB962C8B-B14F-4D97-AF65-F5344CB8AC3E}">
        <p14:creationId xmlns:p14="http://schemas.microsoft.com/office/powerpoint/2010/main" val="137180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33585" y="1777746"/>
            <a:ext cx="8418802" cy="378731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latin typeface="Arial" pitchFamily="34" charset="0"/>
                <a:cs typeface="Arial" pitchFamily="34" charset="0"/>
              </a:rPr>
              <a:t>SYNOPSIS</a:t>
            </a:r>
          </a:p>
          <a:p>
            <a:pPr>
              <a:lnSpc>
                <a:spcPts val="1800"/>
              </a:lnSpc>
            </a:pPr>
            <a:r>
              <a:rPr lang="en-GB" altLang="en-US" sz="1150" b="0" dirty="0">
                <a:solidFill>
                  <a:schemeClr val="bg1"/>
                </a:solidFill>
                <a:latin typeface="Arial" pitchFamily="34" charset="0"/>
                <a:cs typeface="Arial" pitchFamily="34" charset="0"/>
              </a:rPr>
              <a:t>A mysterious portal pulls four misfits into the Overworld, a bizarre, cubic wonderland that thrives on imagination. To get back home, they'll have to master the terrain while embarking on a magical quest with an unexpected crafter named Steve.</a:t>
            </a:r>
          </a:p>
          <a:p>
            <a:pPr>
              <a:lnSpc>
                <a:spcPts val="1800"/>
              </a:lnSpc>
            </a:pPr>
            <a:endParaRPr lang="en-GB" altLang="en-US" sz="800" dirty="0">
              <a:solidFill>
                <a:schemeClr val="bg2">
                  <a:lumMod val="50000"/>
                </a:schemeClr>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CAST</a:t>
            </a:r>
          </a:p>
          <a:p>
            <a:pPr>
              <a:lnSpc>
                <a:spcPts val="1800"/>
              </a:lnSpc>
            </a:pPr>
            <a:r>
              <a:rPr lang="en-GB" altLang="en-US" sz="1150" b="0" dirty="0">
                <a:solidFill>
                  <a:schemeClr val="bg1"/>
                </a:solidFill>
                <a:latin typeface="Arial" pitchFamily="34" charset="0"/>
                <a:cs typeface="Arial" pitchFamily="34" charset="0"/>
              </a:rPr>
              <a:t>Jason Momoa, Jack Black, Emma Myers, Danielle Brooks, Jennifer Coolidge</a:t>
            </a:r>
          </a:p>
          <a:p>
            <a:pPr>
              <a:lnSpc>
                <a:spcPct val="1500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THE DCM TAKE</a:t>
            </a:r>
          </a:p>
          <a:p>
            <a:pPr>
              <a:lnSpc>
                <a:spcPts val="1800"/>
              </a:lnSpc>
            </a:pPr>
            <a:r>
              <a:rPr lang="en-GB" altLang="en-US" sz="1150" b="0" dirty="0">
                <a:solidFill>
                  <a:schemeClr val="bg1"/>
                </a:solidFill>
                <a:latin typeface="Arial" pitchFamily="34" charset="0"/>
                <a:cs typeface="Arial" pitchFamily="34" charset="0"/>
              </a:rPr>
              <a:t>Since its first teaser trailer release, Minecraft has drawn significant attention from fans on social media, eager to see how the game's blocky visuals and open-world charm will translate to the big screen. With it’s cast including popular actors like Jason Momoa and Jack Black involved, the film is expected to blend humour with the game’s pixelated charm, using CGI to bring its unique visuals to life. As video game adaptations rise in popularity, films like </a:t>
            </a:r>
            <a:r>
              <a:rPr lang="en-GB" altLang="en-US" sz="1150" b="0" i="1" dirty="0">
                <a:solidFill>
                  <a:schemeClr val="bg1"/>
                </a:solidFill>
                <a:latin typeface="Arial" pitchFamily="34" charset="0"/>
                <a:cs typeface="Arial" pitchFamily="34" charset="0"/>
              </a:rPr>
              <a:t>The Super Mario Bros. Movie (2023), Sonic the Hedgehog (2020), </a:t>
            </a:r>
            <a:r>
              <a:rPr lang="en-GB" altLang="en-US" sz="1150" b="0" dirty="0">
                <a:solidFill>
                  <a:schemeClr val="bg1"/>
                </a:solidFill>
                <a:latin typeface="Arial" pitchFamily="34" charset="0"/>
                <a:cs typeface="Arial" pitchFamily="34" charset="0"/>
              </a:rPr>
              <a:t>and </a:t>
            </a:r>
            <a:r>
              <a:rPr lang="en-GB" altLang="en-US" sz="1150" b="0" i="1" dirty="0">
                <a:solidFill>
                  <a:schemeClr val="bg1"/>
                </a:solidFill>
                <a:latin typeface="Arial" pitchFamily="34" charset="0"/>
                <a:cs typeface="Arial" pitchFamily="34" charset="0"/>
              </a:rPr>
              <a:t>Five Nights at Freddy’s (2023) </a:t>
            </a:r>
            <a:r>
              <a:rPr lang="en-GB" altLang="en-US" sz="1150" b="0" dirty="0">
                <a:solidFill>
                  <a:schemeClr val="bg1"/>
                </a:solidFill>
                <a:latin typeface="Arial" pitchFamily="34" charset="0"/>
                <a:cs typeface="Arial" pitchFamily="34" charset="0"/>
              </a:rPr>
              <a:t>have paved the way for </a:t>
            </a:r>
            <a:r>
              <a:rPr lang="en-GB" altLang="en-US" sz="1150" b="0" i="1" dirty="0">
                <a:solidFill>
                  <a:schemeClr val="bg1"/>
                </a:solidFill>
                <a:latin typeface="Arial" pitchFamily="34" charset="0"/>
                <a:cs typeface="Arial" pitchFamily="34" charset="0"/>
              </a:rPr>
              <a:t>Minecraft's </a:t>
            </a:r>
            <a:r>
              <a:rPr lang="en-GB" altLang="en-US" sz="1150" b="0" dirty="0">
                <a:solidFill>
                  <a:schemeClr val="bg1"/>
                </a:solidFill>
                <a:latin typeface="Arial" pitchFamily="34" charset="0"/>
                <a:cs typeface="Arial" pitchFamily="34" charset="0"/>
              </a:rPr>
              <a:t>fresh take on the genre. </a:t>
            </a:r>
          </a:p>
          <a:p>
            <a:pPr>
              <a:lnSpc>
                <a:spcPts val="1800"/>
              </a:lnSpc>
            </a:pPr>
            <a:endParaRPr lang="en-GB" altLang="en-US" sz="1150" b="0" dirty="0">
              <a:solidFill>
                <a:schemeClr val="bg1"/>
              </a:solidFill>
              <a:latin typeface="Arial" pitchFamily="34" charset="0"/>
              <a:cs typeface="Arial" pitchFamily="34" charset="0"/>
            </a:endParaRPr>
          </a:p>
          <a:p>
            <a:pPr>
              <a:lnSpc>
                <a:spcPts val="1800"/>
              </a:lnSpc>
            </a:pPr>
            <a:r>
              <a:rPr lang="en-GB" altLang="en-US" sz="1150" b="0" dirty="0">
                <a:solidFill>
                  <a:schemeClr val="bg1"/>
                </a:solidFill>
                <a:latin typeface="Arial" pitchFamily="34" charset="0"/>
                <a:cs typeface="Arial" pitchFamily="34" charset="0"/>
              </a:rPr>
              <a:t>Strategically timed to release before the Easter school holidays, </a:t>
            </a:r>
            <a:r>
              <a:rPr lang="en-GB" altLang="en-US" sz="1150" b="0" i="1" dirty="0">
                <a:solidFill>
                  <a:schemeClr val="bg1"/>
                </a:solidFill>
                <a:latin typeface="Arial" pitchFamily="34" charset="0"/>
                <a:cs typeface="Arial" pitchFamily="34" charset="0"/>
              </a:rPr>
              <a:t>Minecraft</a:t>
            </a:r>
            <a:r>
              <a:rPr lang="en-GB" altLang="en-US" sz="1150" b="0" dirty="0">
                <a:solidFill>
                  <a:schemeClr val="bg1"/>
                </a:solidFill>
                <a:latin typeface="Arial" pitchFamily="34" charset="0"/>
                <a:cs typeface="Arial" pitchFamily="34" charset="0"/>
              </a:rPr>
              <a:t> will be an efficient way for brands to reach younger audiences and families.</a:t>
            </a: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MINECRAFT</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16743"/>
          <a:ext cx="8401438" cy="662940"/>
        </p:xfrm>
        <a:graphic>
          <a:graphicData uri="http://schemas.openxmlformats.org/drawingml/2006/table">
            <a:tbl>
              <a:tblPr firstRow="1" bandRow="1">
                <a:tableStyleId>{5C22544A-7EE6-4342-B048-85BDC9FD1C3A}</a:tableStyleId>
              </a:tblPr>
              <a:tblGrid>
                <a:gridCol w="1441329">
                  <a:extLst>
                    <a:ext uri="{9D8B030D-6E8A-4147-A177-3AD203B41FA5}">
                      <a16:colId xmlns:a16="http://schemas.microsoft.com/office/drawing/2014/main" val="1043653864"/>
                    </a:ext>
                  </a:extLst>
                </a:gridCol>
                <a:gridCol w="1729897">
                  <a:extLst>
                    <a:ext uri="{9D8B030D-6E8A-4147-A177-3AD203B41FA5}">
                      <a16:colId xmlns:a16="http://schemas.microsoft.com/office/drawing/2014/main" val="1430915649"/>
                    </a:ext>
                  </a:extLst>
                </a:gridCol>
                <a:gridCol w="2210174">
                  <a:extLst>
                    <a:ext uri="{9D8B030D-6E8A-4147-A177-3AD203B41FA5}">
                      <a16:colId xmlns:a16="http://schemas.microsoft.com/office/drawing/2014/main" val="1969532920"/>
                    </a:ext>
                  </a:extLst>
                </a:gridCol>
                <a:gridCol w="1087470">
                  <a:extLst>
                    <a:ext uri="{9D8B030D-6E8A-4147-A177-3AD203B41FA5}">
                      <a16:colId xmlns:a16="http://schemas.microsoft.com/office/drawing/2014/main" val="696929619"/>
                    </a:ext>
                  </a:extLst>
                </a:gridCol>
                <a:gridCol w="1932568">
                  <a:extLst>
                    <a:ext uri="{9D8B030D-6E8A-4147-A177-3AD203B41FA5}">
                      <a16:colId xmlns:a16="http://schemas.microsoft.com/office/drawing/2014/main" val="214587584"/>
                    </a:ext>
                  </a:extLst>
                </a:gridCol>
              </a:tblGrid>
              <a:tr h="228564">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7490">
                <a:tc>
                  <a:txBody>
                    <a:bodyPr/>
                    <a:lstStyle/>
                    <a:p>
                      <a:pPr algn="ctr"/>
                      <a:r>
                        <a:rPr lang="en-GB" sz="1050" b="0" kern="1200" dirty="0">
                          <a:solidFill>
                            <a:schemeClr val="bg1"/>
                          </a:solidFill>
                          <a:latin typeface="+mn-lt"/>
                          <a:ea typeface="+mn-ea"/>
                          <a:cs typeface="+mn-cs"/>
                        </a:rPr>
                        <a:t>4 April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Adventure / Comedy</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59632" y="5760989"/>
          <a:ext cx="8392755" cy="1122193"/>
        </p:xfrm>
        <a:graphic>
          <a:graphicData uri="http://schemas.openxmlformats.org/drawingml/2006/table">
            <a:tbl>
              <a:tblPr firstRow="1" bandRow="1">
                <a:tableStyleId>{5C22544A-7EE6-4342-B048-85BDC9FD1C3A}</a:tableStyleId>
              </a:tblPr>
              <a:tblGrid>
                <a:gridCol w="1386454">
                  <a:extLst>
                    <a:ext uri="{9D8B030D-6E8A-4147-A177-3AD203B41FA5}">
                      <a16:colId xmlns:a16="http://schemas.microsoft.com/office/drawing/2014/main" val="1395259455"/>
                    </a:ext>
                  </a:extLst>
                </a:gridCol>
                <a:gridCol w="1386454">
                  <a:extLst>
                    <a:ext uri="{9D8B030D-6E8A-4147-A177-3AD203B41FA5}">
                      <a16:colId xmlns:a16="http://schemas.microsoft.com/office/drawing/2014/main" val="683455642"/>
                    </a:ext>
                  </a:extLst>
                </a:gridCol>
                <a:gridCol w="1491656">
                  <a:extLst>
                    <a:ext uri="{9D8B030D-6E8A-4147-A177-3AD203B41FA5}">
                      <a16:colId xmlns:a16="http://schemas.microsoft.com/office/drawing/2014/main" val="1873108184"/>
                    </a:ext>
                  </a:extLst>
                </a:gridCol>
                <a:gridCol w="1281252">
                  <a:extLst>
                    <a:ext uri="{9D8B030D-6E8A-4147-A177-3AD203B41FA5}">
                      <a16:colId xmlns:a16="http://schemas.microsoft.com/office/drawing/2014/main" val="2296736108"/>
                    </a:ext>
                  </a:extLst>
                </a:gridCol>
                <a:gridCol w="1386454">
                  <a:extLst>
                    <a:ext uri="{9D8B030D-6E8A-4147-A177-3AD203B41FA5}">
                      <a16:colId xmlns:a16="http://schemas.microsoft.com/office/drawing/2014/main" val="2016657501"/>
                    </a:ext>
                  </a:extLst>
                </a:gridCol>
                <a:gridCol w="1460485">
                  <a:extLst>
                    <a:ext uri="{9D8B030D-6E8A-4147-A177-3AD203B41FA5}">
                      <a16:colId xmlns:a16="http://schemas.microsoft.com/office/drawing/2014/main" val="2752111294"/>
                    </a:ext>
                  </a:extLst>
                </a:gridCol>
              </a:tblGrid>
              <a:tr h="309329">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HP+CH</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Children 7-15</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23349">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766k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54060">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03634"/>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Be there or be square!</a:t>
            </a:r>
          </a:p>
        </p:txBody>
      </p:sp>
      <p:pic>
        <p:nvPicPr>
          <p:cNvPr id="9" name="Picture Placeholder 8">
            <a:extLst>
              <a:ext uri="{FF2B5EF4-FFF2-40B4-BE49-F238E27FC236}">
                <a16:creationId xmlns:a16="http://schemas.microsoft.com/office/drawing/2014/main" id="{F75CB9F9-CC71-8ED2-CA84-CDAF36311FBE}"/>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p:blipFill>
        <p:spPr>
          <a:xfrm>
            <a:off x="8897938" y="0"/>
            <a:ext cx="4545012" cy="7078663"/>
          </a:xfrm>
          <a:prstGeom prst="rect">
            <a:avLst/>
          </a:prstGeom>
        </p:spPr>
      </p:pic>
    </p:spTree>
    <p:extLst>
      <p:ext uri="{BB962C8B-B14F-4D97-AF65-F5344CB8AC3E}">
        <p14:creationId xmlns:p14="http://schemas.microsoft.com/office/powerpoint/2010/main" val="260316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27927" y="1838691"/>
            <a:ext cx="8197005" cy="3730837"/>
          </a:xfrm>
        </p:spPr>
        <p:txBody>
          <a:bodyPr/>
          <a:lstStyle/>
          <a:p>
            <a:pPr>
              <a:lnSpc>
                <a:spcPts val="1800"/>
              </a:lnSpc>
            </a:pPr>
            <a:r>
              <a:rPr lang="en-GB" altLang="en-US" sz="1100" dirty="0">
                <a:solidFill>
                  <a:schemeClr val="bg2"/>
                </a:solidFill>
                <a:latin typeface="Arial" pitchFamily="34" charset="0"/>
                <a:cs typeface="Arial" pitchFamily="34" charset="0"/>
              </a:rPr>
              <a:t>SYNOPSIS</a:t>
            </a:r>
          </a:p>
          <a:p>
            <a:pPr>
              <a:lnSpc>
                <a:spcPts val="1800"/>
              </a:lnSpc>
            </a:pPr>
            <a:r>
              <a:rPr lang="en-GB" altLang="en-US" sz="1100" b="0" dirty="0">
                <a:solidFill>
                  <a:schemeClr val="bg1"/>
                </a:solidFill>
                <a:latin typeface="Arial" pitchFamily="34" charset="0"/>
                <a:cs typeface="Arial" pitchFamily="34" charset="0"/>
              </a:rPr>
              <a:t>A former driver finds himself back in action when he returns to Formula 1 racing to take on the sport's top competition.</a:t>
            </a:r>
          </a:p>
          <a:p>
            <a:pPr>
              <a:lnSpc>
                <a:spcPts val="1800"/>
              </a:lnSpc>
            </a:pPr>
            <a:endParaRPr lang="en-GB" altLang="en-US" sz="1050" dirty="0">
              <a:solidFill>
                <a:schemeClr val="bg1"/>
              </a:solidFill>
              <a:highlight>
                <a:srgbClr val="FFFF00"/>
              </a:highlight>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CAST</a:t>
            </a:r>
          </a:p>
          <a:p>
            <a:pPr>
              <a:lnSpc>
                <a:spcPts val="1800"/>
              </a:lnSpc>
            </a:pPr>
            <a:r>
              <a:rPr lang="en-GB" altLang="en-US" sz="1100" b="0" dirty="0">
                <a:solidFill>
                  <a:schemeClr val="bg1"/>
                </a:solidFill>
                <a:latin typeface="Arial" pitchFamily="34" charset="0"/>
                <a:cs typeface="Arial" pitchFamily="34" charset="0"/>
              </a:rPr>
              <a:t>Brad Pitt, Damson Idris, Kerry Condon, Tobias Menzies, Javier Bardem, Sarah Niles</a:t>
            </a:r>
          </a:p>
          <a:p>
            <a:pPr>
              <a:lnSpc>
                <a:spcPts val="1800"/>
              </a:lnSpc>
            </a:pPr>
            <a:endParaRPr lang="en-GB" altLang="en-US" sz="1050" b="0" dirty="0">
              <a:solidFill>
                <a:schemeClr val="bg1"/>
              </a:solidFill>
              <a:latin typeface="Arial" pitchFamily="34" charset="0"/>
              <a:cs typeface="Arial" pitchFamily="34" charset="0"/>
            </a:endParaRPr>
          </a:p>
          <a:p>
            <a:pPr>
              <a:lnSpc>
                <a:spcPts val="1800"/>
              </a:lnSpc>
            </a:pPr>
            <a:r>
              <a:rPr lang="en-GB" altLang="en-US" sz="1100" dirty="0">
                <a:solidFill>
                  <a:schemeClr val="bg2"/>
                </a:solidFill>
                <a:latin typeface="Arial" pitchFamily="34" charset="0"/>
                <a:cs typeface="Arial" pitchFamily="34" charset="0"/>
              </a:rPr>
              <a:t>THE DCM TAKE</a:t>
            </a:r>
          </a:p>
          <a:p>
            <a:pPr>
              <a:lnSpc>
                <a:spcPts val="1800"/>
              </a:lnSpc>
            </a:pPr>
            <a:r>
              <a:rPr lang="en-GB" altLang="en-US" sz="1100" b="0" dirty="0">
                <a:solidFill>
                  <a:schemeClr val="bg1"/>
                </a:solidFill>
                <a:latin typeface="Arial" pitchFamily="34" charset="0"/>
                <a:cs typeface="Arial" pitchFamily="34" charset="0"/>
              </a:rPr>
              <a:t>Coming from the same director as </a:t>
            </a:r>
            <a:r>
              <a:rPr lang="en-GB" altLang="en-US" sz="1100" b="0" i="1" dirty="0">
                <a:solidFill>
                  <a:schemeClr val="bg1"/>
                </a:solidFill>
                <a:latin typeface="Arial" pitchFamily="34" charset="0"/>
                <a:cs typeface="Arial" pitchFamily="34" charset="0"/>
              </a:rPr>
              <a:t>Top Gun: Maverick, </a:t>
            </a:r>
            <a:r>
              <a:rPr lang="en-GB" altLang="en-US" sz="1100" b="0" dirty="0">
                <a:solidFill>
                  <a:schemeClr val="bg1"/>
                </a:solidFill>
                <a:latin typeface="Arial" pitchFamily="34" charset="0"/>
                <a:cs typeface="Arial" pitchFamily="34" charset="0"/>
              </a:rPr>
              <a:t>the highest-grossing film of 2022 and the 13th most successful film of all time worldwide, F1</a:t>
            </a:r>
            <a:r>
              <a:rPr lang="en-GB" altLang="en-US" sz="1100" b="0" i="1" dirty="0">
                <a:solidFill>
                  <a:schemeClr val="bg1"/>
                </a:solidFill>
                <a:latin typeface="Arial" pitchFamily="34" charset="0"/>
                <a:cs typeface="Arial" pitchFamily="34" charset="0"/>
              </a:rPr>
              <a:t> </a:t>
            </a:r>
            <a:r>
              <a:rPr lang="en-GB" altLang="en-US" sz="1100" b="0" dirty="0">
                <a:solidFill>
                  <a:schemeClr val="bg1"/>
                </a:solidFill>
                <a:latin typeface="Arial" pitchFamily="34" charset="0"/>
                <a:cs typeface="Arial" pitchFamily="34" charset="0"/>
              </a:rPr>
              <a:t>is anticipated to have a similar feel both in its thrilling action sequences and overall cinematic impact, attracting cinephiles and F1 fans alike. Recognising the value of a cinematic event to fully capture the film's scale and appeal, Warner Bros. acquired the theatrical distribution rights from Apple, ensuring the film receives the high-profile, big-screen release it deserves before it eventually becomes available on Apple TV+, mirroring what we have seen in the past with successful films like </a:t>
            </a:r>
            <a:r>
              <a:rPr lang="en-GB" altLang="en-US" sz="1100" b="0" i="1" dirty="0">
                <a:solidFill>
                  <a:schemeClr val="bg1"/>
                </a:solidFill>
                <a:latin typeface="Arial" pitchFamily="34" charset="0"/>
                <a:cs typeface="Arial" pitchFamily="34" charset="0"/>
              </a:rPr>
              <a:t>Killers of the Flower Moon (2023). </a:t>
            </a:r>
            <a:r>
              <a:rPr lang="en-GB" altLang="en-US" sz="1100" b="0" dirty="0">
                <a:solidFill>
                  <a:schemeClr val="bg1"/>
                </a:solidFill>
                <a:latin typeface="Arial" pitchFamily="34" charset="0"/>
                <a:cs typeface="Arial" pitchFamily="34" charset="0"/>
              </a:rPr>
              <a:t>Made in collaboration with Formula 1 and the F1 community, the film is expected to be exhilarating, immersive and true to the sport, making it likely to resonate strongly with a young male audience - an ideal fit for sports, active &amp; leisure brands. </a:t>
            </a:r>
          </a:p>
          <a:p>
            <a:pPr>
              <a:lnSpc>
                <a:spcPts val="1800"/>
              </a:lnSpc>
            </a:pPr>
            <a:endParaRPr lang="en-GB" altLang="en-US" sz="1100" b="0" dirty="0">
              <a:solidFill>
                <a:schemeClr val="bg1"/>
              </a:solidFill>
              <a:latin typeface="Arial" pitchFamily="34" charset="0"/>
              <a:cs typeface="Arial" pitchFamily="34" charset="0"/>
            </a:endParaRPr>
          </a:p>
          <a:p>
            <a:pPr>
              <a:lnSpc>
                <a:spcPts val="1800"/>
              </a:lnSpc>
            </a:pPr>
            <a:r>
              <a:rPr lang="en-GB" altLang="en-US" sz="1100" b="0" dirty="0">
                <a:solidFill>
                  <a:schemeClr val="bg1"/>
                </a:solidFill>
                <a:latin typeface="Arial" pitchFamily="34" charset="0"/>
                <a:cs typeface="Arial" pitchFamily="34" charset="0"/>
              </a:rPr>
              <a:t>We've already seen significant interest, with the Gold Spot already secured…</a:t>
            </a:r>
          </a:p>
          <a:p>
            <a:pPr>
              <a:lnSpc>
                <a:spcPts val="1800"/>
              </a:lnSpc>
            </a:pPr>
            <a:endParaRPr lang="en-GB" altLang="en-US" sz="1100" dirty="0">
              <a:solidFill>
                <a:schemeClr val="bg2"/>
              </a:solidFill>
              <a:latin typeface="Arial" pitchFamily="34" charset="0"/>
              <a:cs typeface="Arial" pitchFamily="34" charset="0"/>
            </a:endParaRPr>
          </a:p>
        </p:txBody>
      </p:sp>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a:xfrm>
            <a:off x="168399" y="270000"/>
            <a:ext cx="7835775" cy="297159"/>
          </a:xfrm>
        </p:spPr>
        <p:txBody>
          <a:bodyPr/>
          <a:lstStyle/>
          <a:p>
            <a:r>
              <a:rPr lang="en-US" dirty="0"/>
              <a:t>F1</a:t>
            </a:r>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a:xfrm>
            <a:off x="168399" y="622629"/>
            <a:ext cx="12423740" cy="436608"/>
          </a:xfrm>
        </p:spPr>
        <p:txBody>
          <a:body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lang="en-GB" dirty="0">
                <a:solidFill>
                  <a:srgbClr val="8A8A8D"/>
                </a:solidFill>
                <a:latin typeface="Arial"/>
              </a:rPr>
              <a:t>It’s lights out, and away we go!</a:t>
            </a:r>
          </a:p>
        </p:txBody>
      </p:sp>
      <p:sp>
        <p:nvSpPr>
          <p:cNvPr id="16" name="Rectangle 15">
            <a:extLst>
              <a:ext uri="{FF2B5EF4-FFF2-40B4-BE49-F238E27FC236}">
                <a16:creationId xmlns:a16="http://schemas.microsoft.com/office/drawing/2014/main" id="{55822937-1369-4930-8648-0951018680F8}"/>
              </a:ext>
            </a:extLst>
          </p:cNvPr>
          <p:cNvSpPr/>
          <p:nvPr/>
        </p:nvSpPr>
        <p:spPr>
          <a:xfrm>
            <a:off x="9444985" y="7245082"/>
            <a:ext cx="3903633"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DCM, based on forecast industry admissions and comparative film profile</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1" name="Table 5">
            <a:extLst>
              <a:ext uri="{FF2B5EF4-FFF2-40B4-BE49-F238E27FC236}">
                <a16:creationId xmlns:a16="http://schemas.microsoft.com/office/drawing/2014/main" id="{9D918563-3EC7-448A-A450-1695179FC611}"/>
              </a:ext>
            </a:extLst>
          </p:cNvPr>
          <p:cNvGraphicFramePr>
            <a:graphicFrameLocks noGrp="1"/>
          </p:cNvGraphicFramePr>
          <p:nvPr/>
        </p:nvGraphicFramePr>
        <p:xfrm>
          <a:off x="208085" y="966875"/>
          <a:ext cx="8236691" cy="746119"/>
        </p:xfrm>
        <a:graphic>
          <a:graphicData uri="http://schemas.openxmlformats.org/drawingml/2006/table">
            <a:tbl>
              <a:tblPr firstRow="1" bandRow="1">
                <a:tableStyleId>{5C22544A-7EE6-4342-B048-85BDC9FD1C3A}</a:tableStyleId>
              </a:tblPr>
              <a:tblGrid>
                <a:gridCol w="1329860">
                  <a:extLst>
                    <a:ext uri="{9D8B030D-6E8A-4147-A177-3AD203B41FA5}">
                      <a16:colId xmlns:a16="http://schemas.microsoft.com/office/drawing/2014/main" val="1043653864"/>
                    </a:ext>
                  </a:extLst>
                </a:gridCol>
                <a:gridCol w="2163159">
                  <a:extLst>
                    <a:ext uri="{9D8B030D-6E8A-4147-A177-3AD203B41FA5}">
                      <a16:colId xmlns:a16="http://schemas.microsoft.com/office/drawing/2014/main" val="1430915649"/>
                    </a:ext>
                  </a:extLst>
                </a:gridCol>
                <a:gridCol w="1166850">
                  <a:extLst>
                    <a:ext uri="{9D8B030D-6E8A-4147-A177-3AD203B41FA5}">
                      <a16:colId xmlns:a16="http://schemas.microsoft.com/office/drawing/2014/main" val="1969532920"/>
                    </a:ext>
                  </a:extLst>
                </a:gridCol>
                <a:gridCol w="1388384">
                  <a:extLst>
                    <a:ext uri="{9D8B030D-6E8A-4147-A177-3AD203B41FA5}">
                      <a16:colId xmlns:a16="http://schemas.microsoft.com/office/drawing/2014/main" val="696929619"/>
                    </a:ext>
                  </a:extLst>
                </a:gridCol>
                <a:gridCol w="2188438">
                  <a:extLst>
                    <a:ext uri="{9D8B030D-6E8A-4147-A177-3AD203B41FA5}">
                      <a16:colId xmlns:a16="http://schemas.microsoft.com/office/drawing/2014/main" val="214587584"/>
                    </a:ext>
                  </a:extLst>
                </a:gridCol>
              </a:tblGrid>
              <a:tr h="440407">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bg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305712">
                <a:tc>
                  <a:txBody>
                    <a:bodyPr/>
                    <a:lstStyle/>
                    <a:p>
                      <a:pPr algn="ctr"/>
                      <a:r>
                        <a:rPr lang="en-GB" sz="1100" b="0" kern="1200" dirty="0">
                          <a:solidFill>
                            <a:schemeClr val="bg1"/>
                          </a:solidFill>
                          <a:latin typeface="+mn-lt"/>
                          <a:ea typeface="+mn-ea"/>
                          <a:cs typeface="+mn-cs"/>
                        </a:rPr>
                        <a:t>27 June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3m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Sport/Action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pic>
        <p:nvPicPr>
          <p:cNvPr id="6" name="Picture 5">
            <a:extLst>
              <a:ext uri="{FF2B5EF4-FFF2-40B4-BE49-F238E27FC236}">
                <a16:creationId xmlns:a16="http://schemas.microsoft.com/office/drawing/2014/main" id="{753D79C6-3AFE-932F-62D8-44B8A5C99791}"/>
              </a:ext>
            </a:extLst>
          </p:cNvPr>
          <p:cNvPicPr>
            <a:picLocks noChangeAspect="1"/>
          </p:cNvPicPr>
          <p:nvPr/>
        </p:nvPicPr>
        <p:blipFill>
          <a:blip r:embed="rId3"/>
          <a:stretch>
            <a:fillRect/>
          </a:stretch>
        </p:blipFill>
        <p:spPr>
          <a:xfrm>
            <a:off x="8698522" y="189347"/>
            <a:ext cx="4496655" cy="6663639"/>
          </a:xfrm>
          <a:prstGeom prst="rect">
            <a:avLst/>
          </a:prstGeom>
        </p:spPr>
      </p:pic>
      <p:graphicFrame>
        <p:nvGraphicFramePr>
          <p:cNvPr id="9" name="Table 2">
            <a:extLst>
              <a:ext uri="{FF2B5EF4-FFF2-40B4-BE49-F238E27FC236}">
                <a16:creationId xmlns:a16="http://schemas.microsoft.com/office/drawing/2014/main" id="{6FACECA3-84A3-4EEF-8C65-87A80F86ACA4}"/>
              </a:ext>
            </a:extLst>
          </p:cNvPr>
          <p:cNvGraphicFramePr>
            <a:graphicFrameLocks noGrp="1"/>
          </p:cNvGraphicFramePr>
          <p:nvPr/>
        </p:nvGraphicFramePr>
        <p:xfrm>
          <a:off x="168399" y="5722572"/>
          <a:ext cx="8236692" cy="1084489"/>
        </p:xfrm>
        <a:graphic>
          <a:graphicData uri="http://schemas.openxmlformats.org/drawingml/2006/table">
            <a:tbl>
              <a:tblPr firstRow="1" bandRow="1">
                <a:tableStyleId>{5C22544A-7EE6-4342-B048-85BDC9FD1C3A}</a:tableStyleId>
              </a:tblPr>
              <a:tblGrid>
                <a:gridCol w="1372782">
                  <a:extLst>
                    <a:ext uri="{9D8B030D-6E8A-4147-A177-3AD203B41FA5}">
                      <a16:colId xmlns:a16="http://schemas.microsoft.com/office/drawing/2014/main" val="1395259455"/>
                    </a:ext>
                  </a:extLst>
                </a:gridCol>
                <a:gridCol w="1372782">
                  <a:extLst>
                    <a:ext uri="{9D8B030D-6E8A-4147-A177-3AD203B41FA5}">
                      <a16:colId xmlns:a16="http://schemas.microsoft.com/office/drawing/2014/main" val="2016657501"/>
                    </a:ext>
                  </a:extLst>
                </a:gridCol>
                <a:gridCol w="1372782">
                  <a:extLst>
                    <a:ext uri="{9D8B030D-6E8A-4147-A177-3AD203B41FA5}">
                      <a16:colId xmlns:a16="http://schemas.microsoft.com/office/drawing/2014/main" val="2752111294"/>
                    </a:ext>
                  </a:extLst>
                </a:gridCol>
                <a:gridCol w="1532165">
                  <a:extLst>
                    <a:ext uri="{9D8B030D-6E8A-4147-A177-3AD203B41FA5}">
                      <a16:colId xmlns:a16="http://schemas.microsoft.com/office/drawing/2014/main" val="1099605818"/>
                    </a:ext>
                  </a:extLst>
                </a:gridCol>
                <a:gridCol w="1213399">
                  <a:extLst>
                    <a:ext uri="{9D8B030D-6E8A-4147-A177-3AD203B41FA5}">
                      <a16:colId xmlns:a16="http://schemas.microsoft.com/office/drawing/2014/main" val="2827254152"/>
                    </a:ext>
                  </a:extLst>
                </a:gridCol>
                <a:gridCol w="1372782">
                  <a:extLst>
                    <a:ext uri="{9D8B030D-6E8A-4147-A177-3AD203B41FA5}">
                      <a16:colId xmlns:a16="http://schemas.microsoft.com/office/drawing/2014/main" val="19339951"/>
                    </a:ext>
                  </a:extLst>
                </a:gridCol>
              </a:tblGrid>
              <a:tr h="262112">
                <a:tc>
                  <a:txBody>
                    <a:bodyPr/>
                    <a:lstStyle/>
                    <a:p>
                      <a:pPr algn="ctr"/>
                      <a:endParaRPr lang="en-GB" sz="1100" dirty="0">
                        <a:solidFill>
                          <a:schemeClr val="bg1"/>
                        </a:solidFill>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Adults 16+</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Adults</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16-34 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bg2"/>
                          </a:solidFill>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sz="1100" b="1" i="0" u="none" strike="noStrike" kern="1200" cap="none" spc="0" normalizeH="0" baseline="0" noProof="0" dirty="0">
                          <a:ln>
                            <a:noFill/>
                          </a:ln>
                          <a:solidFill>
                            <a:schemeClr val="bg2"/>
                          </a:solidFill>
                          <a:effectLst/>
                          <a:uLnTx/>
                          <a:uFillTx/>
                          <a:latin typeface="Arial" pitchFamily="34" charset="0"/>
                          <a:ea typeface="+mn-ea"/>
                          <a:cs typeface="Arial" pitchFamily="34" charset="0"/>
                        </a:rPr>
                        <a:t>ABC1 Men</a:t>
                      </a:r>
                      <a:endParaRPr lang="en-GB" sz="1100" dirty="0">
                        <a:solidFill>
                          <a:schemeClr val="bg2"/>
                        </a:solidFill>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6211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REACH</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62112">
                <a:tc>
                  <a:txBody>
                    <a:bodyPr/>
                    <a:lstStyle/>
                    <a:p>
                      <a:pPr algn="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IMPACTS</a:t>
                      </a:r>
                      <a:endParaRPr lang="en-GB" sz="11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2.7m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997k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695k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1.9m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98153">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Arial" pitchFamily="34" charset="0"/>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5.6</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6.5</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8.9</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7.2</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mn-lt"/>
                        </a:rPr>
                        <a:t>9.3</a:t>
                      </a:r>
                      <a:endParaRPr lang="en-GB" sz="1100" b="0" i="0" u="none" strike="noStrike" dirty="0">
                        <a:solidFill>
                          <a:srgbClr val="000000"/>
                        </a:solidFill>
                        <a:effectLst/>
                        <a:latin typeface="+mn-lt"/>
                      </a:endParaRP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Tree>
    <p:extLst>
      <p:ext uri="{BB962C8B-B14F-4D97-AF65-F5344CB8AC3E}">
        <p14:creationId xmlns:p14="http://schemas.microsoft.com/office/powerpoint/2010/main" val="4218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99DCB0AF-6900-72AA-12EF-30CC3EBC8C9F}"/>
              </a:ext>
            </a:extLst>
          </p:cNvPr>
          <p:cNvSpPr txBox="1">
            <a:spLocks/>
          </p:cNvSpPr>
          <p:nvPr/>
        </p:nvSpPr>
        <p:spPr bwMode="gray">
          <a:xfrm>
            <a:off x="256237" y="1679629"/>
            <a:ext cx="8418802" cy="4080794"/>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1" i="0" u="none" strike="noStrike" kern="1200" cap="none" spc="0" normalizeH="0" baseline="0" noProof="0" dirty="0">
                <a:ln>
                  <a:noFill/>
                </a:ln>
                <a:solidFill>
                  <a:srgbClr val="AC162C"/>
                </a:solidFill>
                <a:effectLst/>
                <a:uLnTx/>
                <a:uFillTx/>
                <a:latin typeface="Arial"/>
                <a:ea typeface="+mn-ea"/>
                <a:cs typeface="Arial" pitchFamily="34" charset="0"/>
              </a:rPr>
              <a:t>SYNOPSIS</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Superman embarks on a journey to reconcile his </a:t>
            </a:r>
            <a:r>
              <a:rPr kumimoji="0" lang="en-GB" altLang="en-US" sz="1150" b="0" i="0" u="none" strike="noStrike" kern="1200" cap="none" spc="0" normalizeH="0" baseline="0" noProof="0" dirty="0" err="1">
                <a:ln>
                  <a:noFill/>
                </a:ln>
                <a:solidFill>
                  <a:srgbClr val="000000"/>
                </a:solidFill>
                <a:effectLst/>
                <a:uLnTx/>
                <a:uFillTx/>
                <a:latin typeface="Arial"/>
                <a:ea typeface="+mn-ea"/>
                <a:cs typeface="Arial" pitchFamily="34" charset="0"/>
              </a:rPr>
              <a:t>Kryptonian</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 heritage with his human upbringing as Clark Kent.</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endParaRPr kumimoji="0" lang="en-GB" altLang="en-US" sz="1150" b="1" i="0" u="none" strike="noStrike" kern="1200" cap="none" spc="0" normalizeH="0" baseline="0" noProof="0" dirty="0">
              <a:ln>
                <a:noFill/>
              </a:ln>
              <a:solidFill>
                <a:srgbClr val="0099A8">
                  <a:lumMod val="50000"/>
                </a:srgbClr>
              </a:solidFill>
              <a:effectLst/>
              <a:uLnTx/>
              <a:uFillTx/>
              <a:latin typeface="Arial"/>
              <a:ea typeface="+mn-ea"/>
              <a:cs typeface="Arial"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1" i="0" u="none" strike="noStrike" kern="1200" cap="none" spc="0" normalizeH="0" baseline="0" noProof="0" dirty="0">
                <a:ln>
                  <a:noFill/>
                </a:ln>
                <a:solidFill>
                  <a:srgbClr val="AC162C"/>
                </a:solidFill>
                <a:effectLst/>
                <a:uLnTx/>
                <a:uFillTx/>
                <a:latin typeface="Arial"/>
                <a:ea typeface="+mn-ea"/>
                <a:cs typeface="Arial" pitchFamily="34" charset="0"/>
              </a:rPr>
              <a:t>CAST</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David </a:t>
            </a:r>
            <a:r>
              <a:rPr kumimoji="0" lang="en-GB" altLang="en-US" sz="1150" b="0" i="0" u="none" strike="noStrike" kern="1200" cap="none" spc="0" normalizeH="0" baseline="0" noProof="0" dirty="0" err="1">
                <a:ln>
                  <a:noFill/>
                </a:ln>
                <a:solidFill>
                  <a:srgbClr val="000000"/>
                </a:solidFill>
                <a:effectLst/>
                <a:uLnTx/>
                <a:uFillTx/>
                <a:latin typeface="Arial"/>
                <a:ea typeface="+mn-ea"/>
                <a:cs typeface="Arial" pitchFamily="34" charset="0"/>
              </a:rPr>
              <a:t>Corenswet</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 Rachel Brosnahan, Nicholas Hoult, Edi </a:t>
            </a:r>
            <a:r>
              <a:rPr kumimoji="0" lang="en-GB" altLang="en-US" sz="1150" b="0" i="0" u="none" strike="noStrike" kern="1200" cap="none" spc="0" normalizeH="0" baseline="0" noProof="0" dirty="0" err="1">
                <a:ln>
                  <a:noFill/>
                </a:ln>
                <a:solidFill>
                  <a:srgbClr val="000000"/>
                </a:solidFill>
                <a:effectLst/>
                <a:uLnTx/>
                <a:uFillTx/>
                <a:latin typeface="Arial"/>
                <a:ea typeface="+mn-ea"/>
                <a:cs typeface="Arial" pitchFamily="34" charset="0"/>
              </a:rPr>
              <a:t>Gathegi</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 Anthony Carrigan, Nathan Fillion</a:t>
            </a:r>
          </a:p>
          <a:p>
            <a:pPr marL="0" marR="0" lvl="0" indent="0" algn="l" defTabSz="961844" rtl="0" eaLnBrk="1" fontAlgn="auto" latinLnBrk="0" hangingPunct="1">
              <a:lnSpc>
                <a:spcPts val="1800"/>
              </a:lnSpc>
              <a:spcBef>
                <a:spcPts val="0"/>
              </a:spcBef>
              <a:spcAft>
                <a:spcPts val="0"/>
              </a:spcAft>
              <a:buClr>
                <a:srgbClr val="FFFFFF"/>
              </a:buClr>
              <a:buSzPct val="100000"/>
              <a:buFont typeface="Arial"/>
              <a:buNone/>
              <a:tabLst/>
              <a:defRPr/>
            </a:pPr>
            <a:endParaRPr kumimoji="0" lang="en-GB" altLang="en-US" sz="1150" b="1" i="0" u="none" strike="noStrike" kern="1200" cap="none" spc="0" normalizeH="0" baseline="0" noProof="0" dirty="0">
              <a:ln>
                <a:noFill/>
              </a:ln>
              <a:solidFill>
                <a:srgbClr val="AC162C"/>
              </a:solidFill>
              <a:effectLst/>
              <a:uLnTx/>
              <a:uFillTx/>
              <a:latin typeface="Arial"/>
              <a:ea typeface="+mn-ea"/>
              <a:cs typeface="Arial" pitchFamily="34" charset="0"/>
            </a:endParaRP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1" i="0" u="none" strike="noStrike" kern="1200" cap="none" spc="0" normalizeH="0" baseline="0" noProof="0" dirty="0">
                <a:ln>
                  <a:noFill/>
                </a:ln>
                <a:solidFill>
                  <a:srgbClr val="AC162C"/>
                </a:solidFill>
                <a:effectLst/>
                <a:uLnTx/>
                <a:uFillTx/>
                <a:latin typeface="Arial"/>
                <a:ea typeface="+mn-ea"/>
                <a:cs typeface="Arial" pitchFamily="34" charset="0"/>
              </a:rPr>
              <a:t>THE DCM TAKE</a:t>
            </a:r>
          </a:p>
          <a:p>
            <a:pPr marL="0" marR="0" lvl="0" indent="0" algn="l" defTabSz="961844" rtl="0" eaLnBrk="1" fontAlgn="auto" latinLnBrk="0" hangingPunct="1">
              <a:lnSpc>
                <a:spcPct val="150000"/>
              </a:lnSpc>
              <a:spcBef>
                <a:spcPts val="0"/>
              </a:spcBef>
              <a:spcAft>
                <a:spcPts val="0"/>
              </a:spcAft>
              <a:buClr>
                <a:srgbClr val="FFFFFF"/>
              </a:buClr>
              <a:buSzPct val="100000"/>
              <a:buFont typeface="Arial"/>
              <a:buNone/>
              <a:tabLst/>
              <a:defRPr/>
            </a:pP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Early last year, the DC Universe (DCU) announced a bold new strategy, describing it as a ‘broad but not blanket reset’ of the previous DC Extended Universe (DCEU). This ambitious direction involves a 10-year plan, structured into multiple chapters of interconnected storytelling with the first chapter, titled </a:t>
            </a:r>
            <a:r>
              <a:rPr kumimoji="0" lang="en-GB" altLang="en-US" sz="1150" b="0" i="1" u="none" strike="noStrike" kern="1200" cap="none" spc="0" normalizeH="0" baseline="0" noProof="0" dirty="0">
                <a:ln>
                  <a:noFill/>
                </a:ln>
                <a:solidFill>
                  <a:srgbClr val="000000"/>
                </a:solidFill>
                <a:effectLst/>
                <a:uLnTx/>
                <a:uFillTx/>
                <a:latin typeface="Arial"/>
                <a:ea typeface="+mn-ea"/>
                <a:cs typeface="Arial" pitchFamily="34" charset="0"/>
              </a:rPr>
              <a:t>Gods and Monsters</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 kicking off with </a:t>
            </a:r>
            <a:r>
              <a:rPr kumimoji="0" lang="en-GB" altLang="en-US" sz="1150" b="0" i="1" u="none" strike="noStrike" kern="1200" cap="none" spc="0" normalizeH="0" baseline="0" noProof="0" dirty="0">
                <a:ln>
                  <a:noFill/>
                </a:ln>
                <a:solidFill>
                  <a:srgbClr val="000000"/>
                </a:solidFill>
                <a:effectLst/>
                <a:uLnTx/>
                <a:uFillTx/>
                <a:latin typeface="Arial"/>
                <a:ea typeface="+mn-ea"/>
                <a:cs typeface="Arial" pitchFamily="34" charset="0"/>
              </a:rPr>
              <a:t>Superman</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 The teaser trailer shattered records, reaching over 250 million views within its first 24 hours, holding the title of the most-viewed trailer in the history of both DC and Warner Bros. The trailer shows the first glimpse of </a:t>
            </a:r>
            <a:r>
              <a:rPr kumimoji="0" lang="en-GB" altLang="en-US" sz="1150" b="0" i="1" u="none" strike="noStrike" kern="1200" cap="none" spc="0" normalizeH="0" baseline="0" noProof="0" dirty="0">
                <a:ln>
                  <a:noFill/>
                </a:ln>
                <a:solidFill>
                  <a:srgbClr val="000000"/>
                </a:solidFill>
                <a:effectLst/>
                <a:uLnTx/>
                <a:uFillTx/>
                <a:latin typeface="Arial"/>
                <a:ea typeface="+mn-ea"/>
                <a:cs typeface="Arial" pitchFamily="34" charset="0"/>
              </a:rPr>
              <a:t>David </a:t>
            </a:r>
            <a:r>
              <a:rPr kumimoji="0" lang="en-GB" altLang="en-US" sz="1150" b="0" i="1" u="none" strike="noStrike" kern="1200" cap="none" spc="0" normalizeH="0" baseline="0" noProof="0" dirty="0" err="1">
                <a:ln>
                  <a:noFill/>
                </a:ln>
                <a:solidFill>
                  <a:srgbClr val="000000"/>
                </a:solidFill>
                <a:effectLst/>
                <a:uLnTx/>
                <a:uFillTx/>
                <a:latin typeface="Arial"/>
                <a:ea typeface="+mn-ea"/>
                <a:cs typeface="Arial" pitchFamily="34" charset="0"/>
              </a:rPr>
              <a:t>Corenswet</a:t>
            </a:r>
            <a:r>
              <a:rPr kumimoji="0" lang="en-GB" altLang="en-US" sz="1150" b="0" i="1" u="none" strike="noStrike" kern="1200" cap="none" spc="0" normalizeH="0" baseline="0" noProof="0" dirty="0">
                <a:ln>
                  <a:noFill/>
                </a:ln>
                <a:solidFill>
                  <a:srgbClr val="000000"/>
                </a:solidFill>
                <a:effectLst/>
                <a:uLnTx/>
                <a:uFillTx/>
                <a:latin typeface="Arial"/>
                <a:ea typeface="+mn-ea"/>
                <a:cs typeface="Arial" pitchFamily="34" charset="0"/>
              </a:rPr>
              <a:t> </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as the new Man of Steel, </a:t>
            </a:r>
            <a:r>
              <a:rPr kumimoji="0" lang="en-GB" altLang="en-US" sz="1150" b="0" i="1" u="none" strike="noStrike" kern="1200" cap="none" spc="0" normalizeH="0" baseline="0" noProof="0" dirty="0">
                <a:ln>
                  <a:noFill/>
                </a:ln>
                <a:solidFill>
                  <a:srgbClr val="000000"/>
                </a:solidFill>
                <a:effectLst/>
                <a:uLnTx/>
                <a:uFillTx/>
                <a:latin typeface="Arial"/>
                <a:ea typeface="+mn-ea"/>
                <a:cs typeface="Arial" pitchFamily="34" charset="0"/>
              </a:rPr>
              <a:t>Nicholas Hoult as </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Lex Luthor and teased appearances of other characters set to populate this reimagined story. Releasing in summer of 2025, </a:t>
            </a:r>
            <a:r>
              <a:rPr kumimoji="0" lang="en-GB" altLang="en-US" sz="1150" b="0" i="1" u="none" strike="noStrike" kern="1200" cap="none" spc="0" normalizeH="0" baseline="0" noProof="0" dirty="0">
                <a:ln>
                  <a:noFill/>
                </a:ln>
                <a:solidFill>
                  <a:srgbClr val="000000"/>
                </a:solidFill>
                <a:effectLst/>
                <a:uLnTx/>
                <a:uFillTx/>
                <a:latin typeface="Arial"/>
                <a:ea typeface="+mn-ea"/>
                <a:cs typeface="Arial" pitchFamily="34" charset="0"/>
              </a:rPr>
              <a:t>Superman </a:t>
            </a:r>
            <a:r>
              <a:rPr kumimoji="0" lang="en-GB" altLang="en-US" sz="1150" b="0" i="0" u="none" strike="noStrike" kern="1200" cap="none" spc="0" normalizeH="0" baseline="0" noProof="0" dirty="0">
                <a:ln>
                  <a:noFill/>
                </a:ln>
                <a:solidFill>
                  <a:srgbClr val="000000"/>
                </a:solidFill>
                <a:effectLst/>
                <a:uLnTx/>
                <a:uFillTx/>
                <a:latin typeface="Arial"/>
                <a:ea typeface="+mn-ea"/>
                <a:cs typeface="Arial" pitchFamily="34" charset="0"/>
              </a:rPr>
              <a:t>will be an efficient way for brands to reach young males during a time there are no major sporting events on.</a:t>
            </a:r>
            <a:endParaRPr kumimoji="0" lang="en-GB" altLang="en-US" sz="1150" b="0" i="1"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4" name="Title 4">
            <a:extLst>
              <a:ext uri="{FF2B5EF4-FFF2-40B4-BE49-F238E27FC236}">
                <a16:creationId xmlns:a16="http://schemas.microsoft.com/office/drawing/2014/main" id="{717C5B39-B54E-E308-1F5C-90E759E98EF7}"/>
              </a:ext>
            </a:extLst>
          </p:cNvPr>
          <p:cNvSpPr>
            <a:spLocks noGrp="1"/>
          </p:cNvSpPr>
          <p:nvPr>
            <p:ph type="title"/>
          </p:nvPr>
        </p:nvSpPr>
        <p:spPr>
          <a:xfrm>
            <a:off x="270000" y="270000"/>
            <a:ext cx="12413343" cy="297159"/>
          </a:xfrm>
        </p:spPr>
        <p:txBody>
          <a:bodyPr/>
          <a:lstStyle/>
          <a:p>
            <a:r>
              <a:rPr lang="en-US" dirty="0"/>
              <a:t>superman</a:t>
            </a:r>
          </a:p>
        </p:txBody>
      </p:sp>
      <p:sp>
        <p:nvSpPr>
          <p:cNvPr id="15" name="Text Placeholder 7">
            <a:extLst>
              <a:ext uri="{FF2B5EF4-FFF2-40B4-BE49-F238E27FC236}">
                <a16:creationId xmlns:a16="http://schemas.microsoft.com/office/drawing/2014/main" id="{3F3A8BC1-C755-DEF2-F9DB-44B6F678804B}"/>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8A8A8D"/>
              </a:solidFill>
              <a:effectLst/>
              <a:uLnTx/>
              <a:uFillTx/>
              <a:latin typeface="Arial"/>
              <a:ea typeface="+mn-ea"/>
              <a:cs typeface="+mn-cs"/>
            </a:endParaRPr>
          </a:p>
        </p:txBody>
      </p:sp>
      <p:graphicFrame>
        <p:nvGraphicFramePr>
          <p:cNvPr id="16" name="Table 5">
            <a:extLst>
              <a:ext uri="{FF2B5EF4-FFF2-40B4-BE49-F238E27FC236}">
                <a16:creationId xmlns:a16="http://schemas.microsoft.com/office/drawing/2014/main" id="{56B2E272-2E14-6A19-4A83-8E765BE5DDD7}"/>
              </a:ext>
            </a:extLst>
          </p:cNvPr>
          <p:cNvGraphicFramePr>
            <a:graphicFrameLocks noGrp="1"/>
          </p:cNvGraphicFramePr>
          <p:nvPr/>
        </p:nvGraphicFramePr>
        <p:xfrm>
          <a:off x="250950" y="1016743"/>
          <a:ext cx="8418802" cy="518160"/>
        </p:xfrm>
        <a:graphic>
          <a:graphicData uri="http://schemas.openxmlformats.org/drawingml/2006/table">
            <a:tbl>
              <a:tblPr firstRow="1" bandRow="1">
                <a:tableStyleId>{5C22544A-7EE6-4342-B048-85BDC9FD1C3A}</a:tableStyleId>
              </a:tblPr>
              <a:tblGrid>
                <a:gridCol w="1444308">
                  <a:extLst>
                    <a:ext uri="{9D8B030D-6E8A-4147-A177-3AD203B41FA5}">
                      <a16:colId xmlns:a16="http://schemas.microsoft.com/office/drawing/2014/main" val="1043653864"/>
                    </a:ext>
                  </a:extLst>
                </a:gridCol>
                <a:gridCol w="1746032">
                  <a:extLst>
                    <a:ext uri="{9D8B030D-6E8A-4147-A177-3AD203B41FA5}">
                      <a16:colId xmlns:a16="http://schemas.microsoft.com/office/drawing/2014/main" val="1430915649"/>
                    </a:ext>
                  </a:extLst>
                </a:gridCol>
                <a:gridCol w="1553497">
                  <a:extLst>
                    <a:ext uri="{9D8B030D-6E8A-4147-A177-3AD203B41FA5}">
                      <a16:colId xmlns:a16="http://schemas.microsoft.com/office/drawing/2014/main" val="1969532920"/>
                    </a:ext>
                  </a:extLst>
                </a:gridCol>
                <a:gridCol w="1209368">
                  <a:extLst>
                    <a:ext uri="{9D8B030D-6E8A-4147-A177-3AD203B41FA5}">
                      <a16:colId xmlns:a16="http://schemas.microsoft.com/office/drawing/2014/main" val="696929619"/>
                    </a:ext>
                  </a:extLst>
                </a:gridCol>
                <a:gridCol w="2465597">
                  <a:extLst>
                    <a:ext uri="{9D8B030D-6E8A-4147-A177-3AD203B41FA5}">
                      <a16:colId xmlns:a16="http://schemas.microsoft.com/office/drawing/2014/main" val="214587584"/>
                    </a:ext>
                  </a:extLst>
                </a:gridCol>
              </a:tblGrid>
              <a:tr h="228564">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EST. INDUSTRY ADMS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10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7490">
                <a:tc>
                  <a:txBody>
                    <a:bodyPr/>
                    <a:lstStyle/>
                    <a:p>
                      <a:pPr algn="ctr"/>
                      <a:r>
                        <a:rPr lang="en-GB" sz="1100" b="0" kern="1200" dirty="0">
                          <a:solidFill>
                            <a:schemeClr val="bg1"/>
                          </a:solidFill>
                          <a:latin typeface="+mn-lt"/>
                          <a:ea typeface="+mn-ea"/>
                          <a:cs typeface="+mn-cs"/>
                        </a:rPr>
                        <a:t>11 July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2.4m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Action / Adventure</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10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B7F543D1-E44F-DB5D-BB04-0D8957007751}"/>
              </a:ext>
            </a:extLst>
          </p:cNvPr>
          <p:cNvSpPr txBox="1"/>
          <p:nvPr/>
        </p:nvSpPr>
        <p:spPr>
          <a:xfrm>
            <a:off x="9684774" y="7223389"/>
            <a:ext cx="3691794" cy="229463"/>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a:ea typeface="+mn-ea"/>
                <a:cs typeface="+mn-cs"/>
              </a:rPr>
              <a:t>Source: Based on industry admissions and comparative film profile</a:t>
            </a:r>
          </a:p>
        </p:txBody>
      </p:sp>
      <p:graphicFrame>
        <p:nvGraphicFramePr>
          <p:cNvPr id="3" name="Table 2">
            <a:extLst>
              <a:ext uri="{FF2B5EF4-FFF2-40B4-BE49-F238E27FC236}">
                <a16:creationId xmlns:a16="http://schemas.microsoft.com/office/drawing/2014/main" id="{FF98CFBE-F8C4-6F08-254B-11BC3EF1F032}"/>
              </a:ext>
            </a:extLst>
          </p:cNvPr>
          <p:cNvGraphicFramePr>
            <a:graphicFrameLocks noGrp="1"/>
          </p:cNvGraphicFramePr>
          <p:nvPr/>
        </p:nvGraphicFramePr>
        <p:xfrm>
          <a:off x="259632" y="5712542"/>
          <a:ext cx="8392755" cy="1203579"/>
        </p:xfrm>
        <a:graphic>
          <a:graphicData uri="http://schemas.openxmlformats.org/drawingml/2006/table">
            <a:tbl>
              <a:tblPr firstRow="1" bandRow="1">
                <a:tableStyleId>{5C22544A-7EE6-4342-B048-85BDC9FD1C3A}</a:tableStyleId>
              </a:tblPr>
              <a:tblGrid>
                <a:gridCol w="1386454">
                  <a:extLst>
                    <a:ext uri="{9D8B030D-6E8A-4147-A177-3AD203B41FA5}">
                      <a16:colId xmlns:a16="http://schemas.microsoft.com/office/drawing/2014/main" val="1395259455"/>
                    </a:ext>
                  </a:extLst>
                </a:gridCol>
                <a:gridCol w="1386454">
                  <a:extLst>
                    <a:ext uri="{9D8B030D-6E8A-4147-A177-3AD203B41FA5}">
                      <a16:colId xmlns:a16="http://schemas.microsoft.com/office/drawing/2014/main" val="683455642"/>
                    </a:ext>
                  </a:extLst>
                </a:gridCol>
                <a:gridCol w="1491656">
                  <a:extLst>
                    <a:ext uri="{9D8B030D-6E8A-4147-A177-3AD203B41FA5}">
                      <a16:colId xmlns:a16="http://schemas.microsoft.com/office/drawing/2014/main" val="1873108184"/>
                    </a:ext>
                  </a:extLst>
                </a:gridCol>
                <a:gridCol w="1281252">
                  <a:extLst>
                    <a:ext uri="{9D8B030D-6E8A-4147-A177-3AD203B41FA5}">
                      <a16:colId xmlns:a16="http://schemas.microsoft.com/office/drawing/2014/main" val="2296736108"/>
                    </a:ext>
                  </a:extLst>
                </a:gridCol>
                <a:gridCol w="1386454">
                  <a:extLst>
                    <a:ext uri="{9D8B030D-6E8A-4147-A177-3AD203B41FA5}">
                      <a16:colId xmlns:a16="http://schemas.microsoft.com/office/drawing/2014/main" val="2016657501"/>
                    </a:ext>
                  </a:extLst>
                </a:gridCol>
                <a:gridCol w="1460485">
                  <a:extLst>
                    <a:ext uri="{9D8B030D-6E8A-4147-A177-3AD203B41FA5}">
                      <a16:colId xmlns:a16="http://schemas.microsoft.com/office/drawing/2014/main" val="2752111294"/>
                    </a:ext>
                  </a:extLst>
                </a:gridCol>
              </a:tblGrid>
              <a:tr h="315515">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accent2"/>
                          </a:solidFill>
                          <a:latin typeface="+mn-lt"/>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100" dirty="0">
                          <a:solidFill>
                            <a:schemeClr val="accent2"/>
                          </a:solidFill>
                          <a:latin typeface="+mn-lt"/>
                        </a:rPr>
                        <a:t>ABC1 Men</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83048">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3.9%</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7.3%</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83048">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910k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610k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968k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321968">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6</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7</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760401F5-DE4E-AB08-73F3-6D47DB6EC116}"/>
              </a:ext>
            </a:extLst>
          </p:cNvPr>
          <p:cNvSpPr txBox="1">
            <a:spLocks/>
          </p:cNvSpPr>
          <p:nvPr/>
        </p:nvSpPr>
        <p:spPr>
          <a:xfrm>
            <a:off x="177636" y="622721"/>
            <a:ext cx="3473176" cy="39402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A reboot of the most iconic superhero </a:t>
            </a:r>
          </a:p>
        </p:txBody>
      </p:sp>
      <p:pic>
        <p:nvPicPr>
          <p:cNvPr id="6" name="Picture Placeholder 5">
            <a:extLst>
              <a:ext uri="{FF2B5EF4-FFF2-40B4-BE49-F238E27FC236}">
                <a16:creationId xmlns:a16="http://schemas.microsoft.com/office/drawing/2014/main" id="{898FFE91-A56D-5CA5-708C-6A049F97FC6E}"/>
              </a:ext>
            </a:extLst>
          </p:cNvPr>
          <p:cNvPicPr>
            <a:picLocks noGrp="1" noChangeAspect="1"/>
          </p:cNvPicPr>
          <p:nvPr>
            <p:ph type="pic" sz="quarter" idx="11"/>
          </p:nvPr>
        </p:nvPicPr>
        <p:blipFill>
          <a:blip r:embed="rId2"/>
          <a:srcRect l="10137" r="10137"/>
          <a:stretch>
            <a:fillRect/>
          </a:stretch>
        </p:blipFill>
        <p:spPr>
          <a:xfrm>
            <a:off x="8928100" y="0"/>
            <a:ext cx="4514850" cy="7078663"/>
          </a:xfrm>
          <a:prstGeom prst="rect">
            <a:avLst/>
          </a:prstGeom>
        </p:spPr>
      </p:pic>
    </p:spTree>
    <p:extLst>
      <p:ext uri="{BB962C8B-B14F-4D97-AF65-F5344CB8AC3E}">
        <p14:creationId xmlns:p14="http://schemas.microsoft.com/office/powerpoint/2010/main" val="248808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223D-847B-0017-9053-C2551E0CD166}"/>
            </a:ext>
          </a:extLst>
        </p:cNvPr>
        <p:cNvGrpSpPr/>
        <p:nvPr/>
      </p:nvGrpSpPr>
      <p:grpSpPr>
        <a:xfrm>
          <a:off x="0" y="0"/>
          <a:ext cx="0" cy="0"/>
          <a:chOff x="0" y="0"/>
          <a:chExt cx="0" cy="0"/>
        </a:xfrm>
      </p:grpSpPr>
      <p:sp>
        <p:nvSpPr>
          <p:cNvPr id="13" name="Content Placeholder 6">
            <a:extLst>
              <a:ext uri="{FF2B5EF4-FFF2-40B4-BE49-F238E27FC236}">
                <a16:creationId xmlns:a16="http://schemas.microsoft.com/office/drawing/2014/main" id="{4D217323-C949-7A4F-F3AB-C1391B4B04CF}"/>
              </a:ext>
            </a:extLst>
          </p:cNvPr>
          <p:cNvSpPr txBox="1">
            <a:spLocks/>
          </p:cNvSpPr>
          <p:nvPr/>
        </p:nvSpPr>
        <p:spPr bwMode="gray">
          <a:xfrm>
            <a:off x="233585" y="1644396"/>
            <a:ext cx="8418802" cy="3787312"/>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pPr>
            <a:r>
              <a:rPr lang="en-GB" altLang="en-US" sz="1150" dirty="0">
                <a:solidFill>
                  <a:schemeClr val="accent2"/>
                </a:solidFill>
                <a:latin typeface="Arial" pitchFamily="34" charset="0"/>
                <a:cs typeface="Arial" pitchFamily="34" charset="0"/>
              </a:rPr>
              <a:t>SYNOPSIS</a:t>
            </a:r>
          </a:p>
          <a:p>
            <a:pPr>
              <a:lnSpc>
                <a:spcPts val="1800"/>
              </a:lnSpc>
            </a:pPr>
            <a:r>
              <a:rPr lang="en-GB" altLang="en-US" sz="1150" b="0" dirty="0">
                <a:solidFill>
                  <a:schemeClr val="bg1"/>
                </a:solidFill>
                <a:latin typeface="Arial" pitchFamily="34" charset="0"/>
                <a:cs typeface="Arial" pitchFamily="34" charset="0"/>
              </a:rPr>
              <a:t>A mysterious portal pulls four misfits into the Overworld, a bizarre, cubic wonderland that thrives on imagination. To get back home, they'll have to master the terrain while embarking on a magical quest with an unexpected crafter named Steve.</a:t>
            </a:r>
          </a:p>
          <a:p>
            <a:pPr>
              <a:lnSpc>
                <a:spcPts val="1800"/>
              </a:lnSpc>
            </a:pPr>
            <a:endParaRPr lang="en-GB" altLang="en-US" sz="800" dirty="0">
              <a:solidFill>
                <a:schemeClr val="bg2">
                  <a:lumMod val="50000"/>
                </a:schemeClr>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CAST</a:t>
            </a:r>
          </a:p>
          <a:p>
            <a:pPr>
              <a:lnSpc>
                <a:spcPts val="1800"/>
              </a:lnSpc>
            </a:pPr>
            <a:r>
              <a:rPr lang="it-IT" altLang="en-US" sz="1150" b="0" dirty="0">
                <a:solidFill>
                  <a:schemeClr val="bg1"/>
                </a:solidFill>
                <a:latin typeface="Arial" pitchFamily="34" charset="0"/>
                <a:cs typeface="Arial" pitchFamily="34" charset="0"/>
              </a:rPr>
              <a:t>Pedro Pascal, Vanessa Kirby, Joseph Quinn, Ebon Moss-Bachrach </a:t>
            </a:r>
          </a:p>
          <a:p>
            <a:pPr>
              <a:lnSpc>
                <a:spcPts val="1800"/>
              </a:lnSpc>
            </a:pPr>
            <a:endParaRPr lang="en-GB" altLang="en-US" sz="700" dirty="0">
              <a:solidFill>
                <a:schemeClr val="bg1"/>
              </a:solidFill>
              <a:latin typeface="Arial" pitchFamily="34" charset="0"/>
              <a:cs typeface="Arial" pitchFamily="34" charset="0"/>
            </a:endParaRPr>
          </a:p>
          <a:p>
            <a:pPr>
              <a:lnSpc>
                <a:spcPct val="150000"/>
              </a:lnSpc>
            </a:pPr>
            <a:r>
              <a:rPr lang="en-GB" altLang="en-US" sz="1150" dirty="0">
                <a:solidFill>
                  <a:schemeClr val="accent2"/>
                </a:solidFill>
                <a:latin typeface="Arial" pitchFamily="34" charset="0"/>
                <a:cs typeface="Arial" pitchFamily="34" charset="0"/>
              </a:rPr>
              <a:t>THE DCM TAKE</a:t>
            </a:r>
          </a:p>
          <a:p>
            <a:pPr>
              <a:lnSpc>
                <a:spcPct val="150000"/>
              </a:lnSpc>
            </a:pPr>
            <a:r>
              <a:rPr lang="en-GB" altLang="en-US" sz="1150" b="0" i="1" dirty="0">
                <a:solidFill>
                  <a:schemeClr val="bg1"/>
                </a:solidFill>
                <a:latin typeface="Arial" pitchFamily="34" charset="0"/>
                <a:cs typeface="Arial" pitchFamily="34" charset="0"/>
              </a:rPr>
              <a:t>The Fantastic Four: First Steps </a:t>
            </a:r>
            <a:r>
              <a:rPr lang="en-GB" altLang="en-US" sz="1150" b="0" dirty="0">
                <a:solidFill>
                  <a:schemeClr val="bg1"/>
                </a:solidFill>
                <a:latin typeface="Arial" pitchFamily="34" charset="0"/>
                <a:cs typeface="Arial" pitchFamily="34" charset="0"/>
              </a:rPr>
              <a:t>kicks off Phase 6 of the MCU, providing a fresh new take on the familiar narrative, with the original film releasing exactly 20 years ago. Featuring a star-studded cast, this film offers a fresher, more upmarket tone compared to many previous MCU films. It was revealed earlier this year that the film would be a period piece set in the 1960s within an alternate universe, giving it more of an authentic and refreshing aesthetic that is likely to attract a wider range of audiences. Despite it differing from other MCU films, it was confirmed at the San Diego Comic-Con in July 2024, that the cast would reprise their roles in </a:t>
            </a:r>
            <a:r>
              <a:rPr lang="en-GB" altLang="en-US" sz="1150" b="0" i="1" dirty="0">
                <a:solidFill>
                  <a:schemeClr val="bg1"/>
                </a:solidFill>
                <a:latin typeface="Arial" pitchFamily="34" charset="0"/>
                <a:cs typeface="Arial" pitchFamily="34" charset="0"/>
              </a:rPr>
              <a:t>Avengers: Doomsday (2026) </a:t>
            </a:r>
            <a:r>
              <a:rPr lang="en-GB" altLang="en-US" sz="1150" b="0" dirty="0">
                <a:solidFill>
                  <a:schemeClr val="bg1"/>
                </a:solidFill>
                <a:latin typeface="Arial" pitchFamily="34" charset="0"/>
                <a:cs typeface="Arial" pitchFamily="34" charset="0"/>
              </a:rPr>
              <a:t>and </a:t>
            </a:r>
            <a:r>
              <a:rPr lang="en-GB" altLang="en-US" sz="1150" b="0" i="1" dirty="0">
                <a:solidFill>
                  <a:schemeClr val="bg1"/>
                </a:solidFill>
                <a:latin typeface="Arial" pitchFamily="34" charset="0"/>
                <a:cs typeface="Arial" pitchFamily="34" charset="0"/>
              </a:rPr>
              <a:t>Avengers: Secret Wars (2027), </a:t>
            </a:r>
            <a:r>
              <a:rPr lang="en-GB" altLang="en-US" sz="1150" b="0" dirty="0">
                <a:solidFill>
                  <a:schemeClr val="bg1"/>
                </a:solidFill>
                <a:latin typeface="Arial" pitchFamily="34" charset="0"/>
                <a:cs typeface="Arial" pitchFamily="34" charset="0"/>
              </a:rPr>
              <a:t>starring alongside Robert Downey Jr. as Dr. Doom, emphasising the significance of </a:t>
            </a:r>
            <a:r>
              <a:rPr lang="en-GB" altLang="en-US" sz="1150" b="0" i="1" dirty="0">
                <a:solidFill>
                  <a:schemeClr val="bg1"/>
                </a:solidFill>
                <a:latin typeface="Arial" pitchFamily="34" charset="0"/>
                <a:cs typeface="Arial" pitchFamily="34" charset="0"/>
              </a:rPr>
              <a:t>The Fantastic Four: First Steps </a:t>
            </a:r>
            <a:r>
              <a:rPr lang="en-GB" altLang="en-US" sz="1150" b="0" dirty="0">
                <a:solidFill>
                  <a:schemeClr val="bg1"/>
                </a:solidFill>
                <a:latin typeface="Arial" pitchFamily="34" charset="0"/>
                <a:cs typeface="Arial" pitchFamily="34" charset="0"/>
              </a:rPr>
              <a:t>within the MCU timeline. </a:t>
            </a:r>
            <a:endParaRPr lang="en-GB" altLang="en-US" sz="1150" b="0" i="1" dirty="0">
              <a:solidFill>
                <a:schemeClr val="bg1"/>
              </a:solidFill>
              <a:latin typeface="Arial" pitchFamily="34" charset="0"/>
              <a:cs typeface="Arial" pitchFamily="34" charset="0"/>
            </a:endParaRPr>
          </a:p>
        </p:txBody>
      </p:sp>
      <p:sp>
        <p:nvSpPr>
          <p:cNvPr id="14" name="Title 4">
            <a:extLst>
              <a:ext uri="{FF2B5EF4-FFF2-40B4-BE49-F238E27FC236}">
                <a16:creationId xmlns:a16="http://schemas.microsoft.com/office/drawing/2014/main" id="{1C4CE2D6-872C-BD1E-806B-A0A479D54A85}"/>
              </a:ext>
            </a:extLst>
          </p:cNvPr>
          <p:cNvSpPr>
            <a:spLocks noGrp="1"/>
          </p:cNvSpPr>
          <p:nvPr>
            <p:ph type="title"/>
          </p:nvPr>
        </p:nvSpPr>
        <p:spPr>
          <a:xfrm>
            <a:off x="270000" y="270000"/>
            <a:ext cx="12413343" cy="297159"/>
          </a:xfrm>
        </p:spPr>
        <p:txBody>
          <a:bodyPr/>
          <a:lstStyle/>
          <a:p>
            <a:r>
              <a:rPr lang="en-GB" dirty="0"/>
              <a:t>The Fantastic Four: First Steps</a:t>
            </a:r>
            <a:endParaRPr lang="en-US" dirty="0"/>
          </a:p>
        </p:txBody>
      </p:sp>
      <p:sp>
        <p:nvSpPr>
          <p:cNvPr id="15" name="Text Placeholder 7">
            <a:extLst>
              <a:ext uri="{FF2B5EF4-FFF2-40B4-BE49-F238E27FC236}">
                <a16:creationId xmlns:a16="http://schemas.microsoft.com/office/drawing/2014/main" id="{A753C59C-06CA-BE1B-BEF3-29E3A61A554D}"/>
              </a:ext>
            </a:extLst>
          </p:cNvPr>
          <p:cNvSpPr txBox="1">
            <a:spLocks/>
          </p:cNvSpPr>
          <p:nvPr/>
        </p:nvSpPr>
        <p:spPr>
          <a:xfrm>
            <a:off x="177636" y="618855"/>
            <a:ext cx="12423740" cy="436608"/>
          </a:xfrm>
          <a:prstGeom prst="rect">
            <a:avLst/>
          </a:prstGeom>
        </p:spPr>
        <p:txBody>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endParaRPr lang="en-GB" sz="1400" dirty="0">
              <a:solidFill>
                <a:schemeClr val="accent6"/>
              </a:solidFill>
            </a:endParaRPr>
          </a:p>
        </p:txBody>
      </p:sp>
      <p:graphicFrame>
        <p:nvGraphicFramePr>
          <p:cNvPr id="16" name="Table 5">
            <a:extLst>
              <a:ext uri="{FF2B5EF4-FFF2-40B4-BE49-F238E27FC236}">
                <a16:creationId xmlns:a16="http://schemas.microsoft.com/office/drawing/2014/main" id="{039CC417-4028-17AB-650D-7B3797E57B63}"/>
              </a:ext>
            </a:extLst>
          </p:cNvPr>
          <p:cNvGraphicFramePr>
            <a:graphicFrameLocks noGrp="1"/>
          </p:cNvGraphicFramePr>
          <p:nvPr/>
        </p:nvGraphicFramePr>
        <p:xfrm>
          <a:off x="250949" y="975216"/>
          <a:ext cx="8401438" cy="662940"/>
        </p:xfrm>
        <a:graphic>
          <a:graphicData uri="http://schemas.openxmlformats.org/drawingml/2006/table">
            <a:tbl>
              <a:tblPr firstRow="1" bandRow="1">
                <a:tableStyleId>{5C22544A-7EE6-4342-B048-85BDC9FD1C3A}</a:tableStyleId>
              </a:tblPr>
              <a:tblGrid>
                <a:gridCol w="1441329">
                  <a:extLst>
                    <a:ext uri="{9D8B030D-6E8A-4147-A177-3AD203B41FA5}">
                      <a16:colId xmlns:a16="http://schemas.microsoft.com/office/drawing/2014/main" val="1043653864"/>
                    </a:ext>
                  </a:extLst>
                </a:gridCol>
                <a:gridCol w="1729897">
                  <a:extLst>
                    <a:ext uri="{9D8B030D-6E8A-4147-A177-3AD203B41FA5}">
                      <a16:colId xmlns:a16="http://schemas.microsoft.com/office/drawing/2014/main" val="1430915649"/>
                    </a:ext>
                  </a:extLst>
                </a:gridCol>
                <a:gridCol w="2210174">
                  <a:extLst>
                    <a:ext uri="{9D8B030D-6E8A-4147-A177-3AD203B41FA5}">
                      <a16:colId xmlns:a16="http://schemas.microsoft.com/office/drawing/2014/main" val="1969532920"/>
                    </a:ext>
                  </a:extLst>
                </a:gridCol>
                <a:gridCol w="1087470">
                  <a:extLst>
                    <a:ext uri="{9D8B030D-6E8A-4147-A177-3AD203B41FA5}">
                      <a16:colId xmlns:a16="http://schemas.microsoft.com/office/drawing/2014/main" val="696929619"/>
                    </a:ext>
                  </a:extLst>
                </a:gridCol>
                <a:gridCol w="1932568">
                  <a:extLst>
                    <a:ext uri="{9D8B030D-6E8A-4147-A177-3AD203B41FA5}">
                      <a16:colId xmlns:a16="http://schemas.microsoft.com/office/drawing/2014/main" val="214587584"/>
                    </a:ext>
                  </a:extLst>
                </a:gridCol>
              </a:tblGrid>
              <a:tr h="326673">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RELEASE DATE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EST. INDUSTRY ADMISSIONS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GENRE</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HFSS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61844" rtl="0" eaLnBrk="1" latinLnBrk="0" hangingPunct="1">
                        <a:lnSpc>
                          <a:spcPct val="100000"/>
                        </a:lnSpc>
                      </a:pPr>
                      <a:r>
                        <a:rPr lang="en-GB" sz="1050" b="1" kern="1200" dirty="0">
                          <a:solidFill>
                            <a:schemeClr val="accent2"/>
                          </a:solidFill>
                          <a:latin typeface="+mn-lt"/>
                          <a:ea typeface="+mn-ea"/>
                          <a:cs typeface="+mn-cs"/>
                        </a:rPr>
                        <a:t>ALCOHOL/GAMBLING BRANDS</a:t>
                      </a:r>
                    </a:p>
                  </a:txBody>
                  <a:tcPr anchor="ctr">
                    <a:lnL w="12700" cmpd="sng">
                      <a:noFill/>
                    </a:lnL>
                    <a:lnR w="12700" cmpd="sng">
                      <a:noFill/>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483068"/>
                  </a:ext>
                </a:extLst>
              </a:tr>
              <a:tr h="199634">
                <a:tc>
                  <a:txBody>
                    <a:bodyPr/>
                    <a:lstStyle/>
                    <a:p>
                      <a:pPr algn="ctr"/>
                      <a:r>
                        <a:rPr lang="en-GB" sz="1050" b="0" kern="1200" dirty="0">
                          <a:solidFill>
                            <a:schemeClr val="bg1"/>
                          </a:solidFill>
                          <a:latin typeface="+mn-lt"/>
                          <a:ea typeface="+mn-ea"/>
                          <a:cs typeface="+mn-cs"/>
                        </a:rPr>
                        <a:t>25 July 2025</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2.4m</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Superhero/Action</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Yes</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0" kern="1200" dirty="0">
                          <a:solidFill>
                            <a:schemeClr val="bg1"/>
                          </a:solidFill>
                          <a:latin typeface="+mn-lt"/>
                          <a:ea typeface="+mn-ea"/>
                          <a:cs typeface="+mn-cs"/>
                        </a:rPr>
                        <a:t>No</a:t>
                      </a:r>
                    </a:p>
                  </a:txBody>
                  <a:tcPr anchor="ctr">
                    <a:lnL w="12700" cmpd="sng">
                      <a:noFill/>
                    </a:lnL>
                    <a:lnR w="12700" cmpd="sng">
                      <a:noFill/>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71331"/>
                  </a:ext>
                </a:extLst>
              </a:tr>
            </a:tbl>
          </a:graphicData>
        </a:graphic>
      </p:graphicFrame>
      <p:sp>
        <p:nvSpPr>
          <p:cNvPr id="2" name="TextBox 1">
            <a:extLst>
              <a:ext uri="{FF2B5EF4-FFF2-40B4-BE49-F238E27FC236}">
                <a16:creationId xmlns:a16="http://schemas.microsoft.com/office/drawing/2014/main" id="{9FA87A3A-6F9D-DA41-1DB2-B78CEDF920E1}"/>
              </a:ext>
            </a:extLst>
          </p:cNvPr>
          <p:cNvSpPr txBox="1"/>
          <p:nvPr/>
        </p:nvSpPr>
        <p:spPr>
          <a:xfrm>
            <a:off x="5509108" y="7223389"/>
            <a:ext cx="7867460" cy="230832"/>
          </a:xfrm>
          <a:prstGeom prst="rect">
            <a:avLst/>
          </a:prstGeom>
          <a:noFill/>
          <a:ln>
            <a:noFill/>
          </a:ln>
        </p:spPr>
        <p:txBody>
          <a:bodyPr wrap="square" rtlCol="0">
            <a:spAutoFit/>
          </a:bodyPr>
          <a:lstStyle/>
          <a:p>
            <a:pPr algn="r">
              <a:defRPr/>
            </a:pPr>
            <a:r>
              <a:rPr lang="en-GB" sz="900" dirty="0">
                <a:solidFill>
                  <a:srgbClr val="000000"/>
                </a:solidFill>
              </a:rPr>
              <a:t>Source: Based on industry admissions and comparative film profile</a:t>
            </a:r>
          </a:p>
        </p:txBody>
      </p:sp>
      <p:graphicFrame>
        <p:nvGraphicFramePr>
          <p:cNvPr id="3" name="Table 2">
            <a:extLst>
              <a:ext uri="{FF2B5EF4-FFF2-40B4-BE49-F238E27FC236}">
                <a16:creationId xmlns:a16="http://schemas.microsoft.com/office/drawing/2014/main" id="{6EA969E7-2AA0-3A03-D76C-D76BFE35CB4F}"/>
              </a:ext>
            </a:extLst>
          </p:cNvPr>
          <p:cNvGraphicFramePr>
            <a:graphicFrameLocks noGrp="1"/>
          </p:cNvGraphicFramePr>
          <p:nvPr/>
        </p:nvGraphicFramePr>
        <p:xfrm>
          <a:off x="250949" y="5799784"/>
          <a:ext cx="8342445" cy="1071944"/>
        </p:xfrm>
        <a:graphic>
          <a:graphicData uri="http://schemas.openxmlformats.org/drawingml/2006/table">
            <a:tbl>
              <a:tblPr firstRow="1" bandRow="1">
                <a:tableStyleId>{5C22544A-7EE6-4342-B048-85BDC9FD1C3A}</a:tableStyleId>
              </a:tblPr>
              <a:tblGrid>
                <a:gridCol w="1643547">
                  <a:extLst>
                    <a:ext uri="{9D8B030D-6E8A-4147-A177-3AD203B41FA5}">
                      <a16:colId xmlns:a16="http://schemas.microsoft.com/office/drawing/2014/main" val="1395259455"/>
                    </a:ext>
                  </a:extLst>
                </a:gridCol>
                <a:gridCol w="1643547">
                  <a:extLst>
                    <a:ext uri="{9D8B030D-6E8A-4147-A177-3AD203B41FA5}">
                      <a16:colId xmlns:a16="http://schemas.microsoft.com/office/drawing/2014/main" val="683455642"/>
                    </a:ext>
                  </a:extLst>
                </a:gridCol>
                <a:gridCol w="1768257">
                  <a:extLst>
                    <a:ext uri="{9D8B030D-6E8A-4147-A177-3AD203B41FA5}">
                      <a16:colId xmlns:a16="http://schemas.microsoft.com/office/drawing/2014/main" val="2240884329"/>
                    </a:ext>
                  </a:extLst>
                </a:gridCol>
                <a:gridCol w="1768257">
                  <a:extLst>
                    <a:ext uri="{9D8B030D-6E8A-4147-A177-3AD203B41FA5}">
                      <a16:colId xmlns:a16="http://schemas.microsoft.com/office/drawing/2014/main" val="1873108184"/>
                    </a:ext>
                  </a:extLst>
                </a:gridCol>
                <a:gridCol w="1518837">
                  <a:extLst>
                    <a:ext uri="{9D8B030D-6E8A-4147-A177-3AD203B41FA5}">
                      <a16:colId xmlns:a16="http://schemas.microsoft.com/office/drawing/2014/main" val="2296736108"/>
                    </a:ext>
                  </a:extLst>
                </a:gridCol>
              </a:tblGrid>
              <a:tr h="237574">
                <a:tc>
                  <a:txBody>
                    <a:bodyPr/>
                    <a:lstStyle/>
                    <a:p>
                      <a:pPr algn="ctr"/>
                      <a:endParaRPr lang="en-GB" sz="1100" dirty="0">
                        <a:solidFill>
                          <a:schemeClr val="bg1"/>
                        </a:solidFill>
                        <a:latin typeface="+mn-lt"/>
                      </a:endParaRPr>
                    </a:p>
                  </a:txBody>
                  <a:tcP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Adults (16+)</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lang="en-GB" sz="1100" dirty="0">
                          <a:solidFill>
                            <a:schemeClr val="accent2"/>
                          </a:solidFill>
                          <a:latin typeface="+mn-lt"/>
                        </a:rPr>
                        <a:t>ABC1 Adults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Adults</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a:r>
                        <a:rPr kumimoji="0" lang="en-GB" altLang="en-US" sz="1100" b="1" i="0" u="none" strike="noStrike" kern="1200" cap="none" spc="0" normalizeH="0" baseline="0" noProof="0" dirty="0">
                          <a:ln>
                            <a:noFill/>
                          </a:ln>
                          <a:solidFill>
                            <a:schemeClr val="accent2"/>
                          </a:solidFill>
                          <a:effectLst/>
                          <a:uLnTx/>
                          <a:uFillTx/>
                          <a:latin typeface="+mn-lt"/>
                          <a:ea typeface="+mn-ea"/>
                          <a:cs typeface="Arial" pitchFamily="34" charset="0"/>
                        </a:rPr>
                        <a:t>16-34 Men</a:t>
                      </a:r>
                      <a:endParaRPr lang="en-GB" sz="1100" dirty="0">
                        <a:solidFill>
                          <a:schemeClr val="accent2"/>
                        </a:solidFill>
                        <a:latin typeface="+mn-lt"/>
                      </a:endParaRP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350658108"/>
                  </a:ext>
                </a:extLst>
              </a:tr>
              <a:tr h="21173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REACH</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10%</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3894699348"/>
                  </a:ext>
                </a:extLst>
              </a:tr>
              <a:tr h="211737">
                <a:tc>
                  <a:txBody>
                    <a:bodyPr/>
                    <a:lstStyle/>
                    <a:p>
                      <a:pPr algn="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IMPACTS</a:t>
                      </a:r>
                      <a:endParaRPr lang="en-GB" sz="1100" dirty="0">
                        <a:solidFill>
                          <a:schemeClr val="bg1"/>
                        </a:solidFill>
                        <a:latin typeface="+mn-lt"/>
                      </a:endParaRP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1.3m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1.2m</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825k</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4123583829"/>
                  </a:ext>
                </a:extLst>
              </a:tr>
              <a:tr h="240851">
                <a:tc>
                  <a:txBody>
                    <a:bodyPr/>
                    <a:lstStyle/>
                    <a:p>
                      <a:pPr marL="0" marR="0" lvl="0" indent="0" algn="r" defTabSz="961844" rtl="0" eaLnBrk="1" fontAlgn="auto" latinLnBrk="0" hangingPunct="1">
                        <a:lnSpc>
                          <a:spcPts val="1800"/>
                        </a:lnSpc>
                        <a:spcBef>
                          <a:spcPts val="0"/>
                        </a:spcBef>
                        <a:spcAft>
                          <a:spcPts val="0"/>
                        </a:spcAft>
                        <a:buClr>
                          <a:srgbClr val="FFFFFF"/>
                        </a:buClr>
                        <a:buSzPct val="100000"/>
                        <a:buFont typeface="Arial"/>
                        <a:buNone/>
                        <a:tabLst/>
                        <a:defRPr/>
                      </a:pPr>
                      <a:r>
                        <a:rPr kumimoji="0" lang="en-GB" altLang="en-US" sz="1100" b="1" i="0" u="none" strike="noStrike" kern="1200" cap="none" spc="0" normalizeH="0" baseline="0" noProof="0" dirty="0">
                          <a:ln>
                            <a:noFill/>
                          </a:ln>
                          <a:solidFill>
                            <a:schemeClr val="bg1"/>
                          </a:solidFill>
                          <a:effectLst/>
                          <a:uLnTx/>
                          <a:uFillTx/>
                          <a:latin typeface="+mn-lt"/>
                          <a:ea typeface="+mn-ea"/>
                          <a:cs typeface="Arial" pitchFamily="34" charset="0"/>
                        </a:rPr>
                        <a:t>TVRS</a:t>
                      </a:r>
                    </a:p>
                  </a:txBody>
                  <a:tcPr anchor="ctr">
                    <a:lnL w="12700" cap="flat" cmpd="sng" algn="ctr">
                      <a:no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4</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5</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8</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tc>
                  <a:txBody>
                    <a:bodyPr/>
                    <a:lstStyle/>
                    <a:p>
                      <a:pPr algn="ctr" fontAlgn="b"/>
                      <a:r>
                        <a:rPr lang="en-GB" sz="1100" b="0" i="0" u="none" strike="noStrike" dirty="0">
                          <a:solidFill>
                            <a:srgbClr val="000000"/>
                          </a:solidFill>
                          <a:effectLst/>
                          <a:latin typeface="+mn-lt"/>
                        </a:rPr>
                        <a:t>11</a:t>
                      </a:r>
                    </a:p>
                  </a:txBody>
                  <a:tcPr marL="6350" marR="6350" marT="6350" marB="0"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619276226"/>
                  </a:ext>
                </a:extLst>
              </a:tr>
            </a:tbl>
          </a:graphicData>
        </a:graphic>
      </p:graphicFrame>
      <p:sp>
        <p:nvSpPr>
          <p:cNvPr id="18" name="Text Placeholder 7">
            <a:extLst>
              <a:ext uri="{FF2B5EF4-FFF2-40B4-BE49-F238E27FC236}">
                <a16:creationId xmlns:a16="http://schemas.microsoft.com/office/drawing/2014/main" id="{8018EA9D-F66C-6190-A587-3EF64DDF45F5}"/>
              </a:ext>
            </a:extLst>
          </p:cNvPr>
          <p:cNvSpPr txBox="1">
            <a:spLocks/>
          </p:cNvSpPr>
          <p:nvPr/>
        </p:nvSpPr>
        <p:spPr>
          <a:xfrm>
            <a:off x="231500" y="602507"/>
            <a:ext cx="7592483"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6"/>
                </a:solidFill>
              </a:rPr>
              <a:t>The first film to kick off MCU Phase 6</a:t>
            </a:r>
          </a:p>
        </p:txBody>
      </p:sp>
      <p:pic>
        <p:nvPicPr>
          <p:cNvPr id="20" name="Picture Placeholder 19">
            <a:extLst>
              <a:ext uri="{FF2B5EF4-FFF2-40B4-BE49-F238E27FC236}">
                <a16:creationId xmlns:a16="http://schemas.microsoft.com/office/drawing/2014/main" id="{7C67DFF9-348C-8133-1A54-1662E9830F9C}"/>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8880475" y="0"/>
            <a:ext cx="4562475" cy="7078663"/>
          </a:xfrm>
          <a:prstGeom prst="rect">
            <a:avLst/>
          </a:prstGeom>
        </p:spPr>
      </p:pic>
    </p:spTree>
    <p:extLst>
      <p:ext uri="{BB962C8B-B14F-4D97-AF65-F5344CB8AC3E}">
        <p14:creationId xmlns:p14="http://schemas.microsoft.com/office/powerpoint/2010/main" val="18163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0D1C84-D343-4651-9ED2-24F6B3CFAEC1}"/>
              </a:ext>
            </a:extLst>
          </p:cNvPr>
          <p:cNvSpPr>
            <a:spLocks noGrp="1"/>
          </p:cNvSpPr>
          <p:nvPr>
            <p:ph type="title"/>
          </p:nvPr>
        </p:nvSpPr>
        <p:spPr/>
        <p:txBody>
          <a:bodyPr/>
          <a:lstStyle/>
          <a:p>
            <a:r>
              <a:rPr lang="en-GB" dirty="0"/>
              <a:t>Tv and cinema are the strongest channels when it comes to strength signalling</a:t>
            </a:r>
          </a:p>
        </p:txBody>
      </p:sp>
      <p:sp>
        <p:nvSpPr>
          <p:cNvPr id="8" name="Text Placeholder 7">
            <a:extLst>
              <a:ext uri="{FF2B5EF4-FFF2-40B4-BE49-F238E27FC236}">
                <a16:creationId xmlns:a16="http://schemas.microsoft.com/office/drawing/2014/main" id="{74346650-22CC-4B94-99E8-173247AA71E6}"/>
              </a:ext>
            </a:extLst>
          </p:cNvPr>
          <p:cNvSpPr>
            <a:spLocks noGrp="1"/>
          </p:cNvSpPr>
          <p:nvPr>
            <p:ph type="body" sz="quarter" idx="14"/>
          </p:nvPr>
        </p:nvSpPr>
        <p:spPr/>
        <p:txBody>
          <a:bodyPr/>
          <a:lstStyle/>
          <a:p>
            <a:r>
              <a:rPr lang="en-GB" dirty="0"/>
              <a:t>High quality, shared experiences, regulated content and perceived higher entry costs to advertising help TV and Cinema deliver ‘strength signals’ for brands advertising in each channel, both for All Ads and 16-34s.  </a:t>
            </a:r>
          </a:p>
        </p:txBody>
      </p:sp>
      <p:sp>
        <p:nvSpPr>
          <p:cNvPr id="7" name="Text Placeholder 6">
            <a:extLst>
              <a:ext uri="{FF2B5EF4-FFF2-40B4-BE49-F238E27FC236}">
                <a16:creationId xmlns:a16="http://schemas.microsoft.com/office/drawing/2014/main" id="{52A77FE8-BAF5-48DB-8321-8E0F71E9A7A5}"/>
              </a:ext>
            </a:extLst>
          </p:cNvPr>
          <p:cNvSpPr>
            <a:spLocks noGrp="1"/>
          </p:cNvSpPr>
          <p:nvPr>
            <p:ph type="body" sz="quarter" idx="11"/>
          </p:nvPr>
        </p:nvSpPr>
        <p:spPr/>
        <p:txBody>
          <a:bodyPr/>
          <a:lstStyle/>
          <a:p>
            <a:r>
              <a:rPr lang="en-GB" dirty="0"/>
              <a:t>Source: EssenceMediacom &amp; Burst Your Bubble</a:t>
            </a:r>
          </a:p>
        </p:txBody>
      </p:sp>
      <p:graphicFrame>
        <p:nvGraphicFramePr>
          <p:cNvPr id="4" name="Chart 3">
            <a:extLst>
              <a:ext uri="{FF2B5EF4-FFF2-40B4-BE49-F238E27FC236}">
                <a16:creationId xmlns:a16="http://schemas.microsoft.com/office/drawing/2014/main" id="{209BC5FB-E002-4C8B-87A0-25997734D27C}"/>
              </a:ext>
            </a:extLst>
          </p:cNvPr>
          <p:cNvGraphicFramePr/>
          <p:nvPr>
            <p:extLst>
              <p:ext uri="{D42A27DB-BD31-4B8C-83A1-F6EECF244321}">
                <p14:modId xmlns:p14="http://schemas.microsoft.com/office/powerpoint/2010/main" val="2049342158"/>
              </p:ext>
            </p:extLst>
          </p:nvPr>
        </p:nvGraphicFramePr>
        <p:xfrm>
          <a:off x="418000" y="1326818"/>
          <a:ext cx="12606949" cy="5570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955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992C9-269F-FA33-134D-CD82117A4EE2}"/>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5D4BB00-1FC8-877E-38CD-2C30452769E2}"/>
              </a:ext>
            </a:extLst>
          </p:cNvPr>
          <p:cNvSpPr txBox="1">
            <a:spLocks/>
          </p:cNvSpPr>
          <p:nvPr/>
        </p:nvSpPr>
        <p:spPr bwMode="gray">
          <a:xfrm>
            <a:off x="8957114" y="4094458"/>
            <a:ext cx="4215835" cy="173897"/>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lvl="0" indent="-171450">
              <a:lnSpc>
                <a:spcPct val="100000"/>
              </a:lnSpc>
              <a:buClr>
                <a:srgbClr val="000000"/>
              </a:buClr>
              <a:buFont typeface="Lucida Grande"/>
              <a:buChar char="-"/>
            </a:pPr>
            <a:r>
              <a:rPr lang="en-GB" sz="1050" kern="1000" dirty="0">
                <a:solidFill>
                  <a:schemeClr val="bg1"/>
                </a:solidFill>
              </a:rPr>
              <a:t>BAFTA and DCM partnered on a cinema campaign designed to promote a new message to </a:t>
            </a:r>
            <a:r>
              <a:rPr lang="en-GB" sz="1050" b="1" kern="1000" dirty="0">
                <a:solidFill>
                  <a:schemeClr val="accent4"/>
                </a:solidFill>
              </a:rPr>
              <a:t>inspire</a:t>
            </a:r>
            <a:r>
              <a:rPr lang="en-GB" sz="1050" b="1" kern="1000" dirty="0">
                <a:solidFill>
                  <a:schemeClr val="accent2"/>
                </a:solidFill>
              </a:rPr>
              <a:t> </a:t>
            </a:r>
            <a:r>
              <a:rPr lang="en-GB" sz="1050" kern="1000" dirty="0">
                <a:solidFill>
                  <a:schemeClr val="bg1"/>
                </a:solidFill>
              </a:rPr>
              <a:t>and</a:t>
            </a:r>
            <a:r>
              <a:rPr lang="en-GB" sz="1050" kern="1000" dirty="0">
                <a:solidFill>
                  <a:schemeClr val="tx2"/>
                </a:solidFill>
              </a:rPr>
              <a:t> </a:t>
            </a:r>
            <a:r>
              <a:rPr lang="en-GB" sz="1050" b="1" kern="1000" dirty="0">
                <a:solidFill>
                  <a:schemeClr val="accent4"/>
                </a:solidFill>
              </a:rPr>
              <a:t>ignite</a:t>
            </a:r>
            <a:r>
              <a:rPr lang="en-GB" sz="1050" b="1" kern="1000" dirty="0">
                <a:solidFill>
                  <a:schemeClr val="accent2"/>
                </a:solidFill>
              </a:rPr>
              <a:t> </a:t>
            </a:r>
            <a:r>
              <a:rPr lang="en-GB" sz="1050" kern="1000" dirty="0">
                <a:solidFill>
                  <a:schemeClr val="bg1"/>
                </a:solidFill>
              </a:rPr>
              <a:t>the next generation of creative talent, targeting 16-34s.</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kern="1000" dirty="0">
                <a:solidFill>
                  <a:schemeClr val="bg1"/>
                </a:solidFill>
              </a:rPr>
              <a:t>The ‘</a:t>
            </a:r>
            <a:r>
              <a:rPr lang="en-GB" sz="1050" b="1" kern="1000" dirty="0">
                <a:solidFill>
                  <a:schemeClr val="accent4"/>
                </a:solidFill>
              </a:rPr>
              <a:t>Behind Every BAFTA</a:t>
            </a:r>
            <a:r>
              <a:rPr lang="en-GB" sz="1050" kern="1000" dirty="0">
                <a:solidFill>
                  <a:schemeClr val="accent4"/>
                </a:solidFill>
              </a:rPr>
              <a:t>’ </a:t>
            </a:r>
            <a:r>
              <a:rPr lang="en-GB" sz="1050" kern="1000" dirty="0">
                <a:solidFill>
                  <a:schemeClr val="bg1"/>
                </a:solidFill>
              </a:rPr>
              <a:t>ad, produced by DCM Studios and narrated by double BAFTA-award winning Big Zuu, showcased the diverse range of skills and knowledge that goes into making award-winning films, games and television.</a:t>
            </a:r>
          </a:p>
          <a:p>
            <a:pPr marL="171450" indent="-171450">
              <a:lnSpc>
                <a:spcPct val="100000"/>
              </a:lnSpc>
              <a:buClr>
                <a:srgbClr val="000000"/>
              </a:buClr>
              <a:buFont typeface="Lucida Grande"/>
              <a:buChar char="-"/>
            </a:pPr>
            <a:endParaRPr lang="en-GB" sz="1050" kern="1000" dirty="0">
              <a:solidFill>
                <a:schemeClr val="bg1"/>
              </a:solidFill>
            </a:endParaRPr>
          </a:p>
          <a:p>
            <a:pPr marL="171450" indent="-171450">
              <a:lnSpc>
                <a:spcPct val="100000"/>
              </a:lnSpc>
              <a:buClr>
                <a:srgbClr val="000000"/>
              </a:buClr>
              <a:buFont typeface="Lucida Grande"/>
              <a:buChar char="-"/>
            </a:pPr>
            <a:r>
              <a:rPr lang="en-GB" sz="1050" dirty="0">
                <a:solidFill>
                  <a:srgbClr val="000000"/>
                </a:solidFill>
                <a:latin typeface="Arial"/>
                <a:ea typeface="Calibri" panose="020F0502020204030204" pitchFamily="34" charset="0"/>
                <a:cs typeface="Times New Roman" panose="02020603050405020304" pitchFamily="18" charset="0"/>
              </a:rPr>
              <a:t>Overall, the results </a:t>
            </a:r>
            <a:r>
              <a:rPr lang="en-GB" sz="1050" b="0" dirty="0">
                <a:solidFill>
                  <a:srgbClr val="000000"/>
                </a:solidFill>
                <a:latin typeface="Arial"/>
                <a:ea typeface="Calibri" panose="020F0502020204030204" pitchFamily="34" charset="0"/>
                <a:cs typeface="Times New Roman" panose="02020603050405020304" pitchFamily="18" charset="0"/>
              </a:rPr>
              <a:t>highlight how promoting a new message in the </a:t>
            </a:r>
            <a:r>
              <a:rPr lang="en-GB" sz="1050" b="1" dirty="0">
                <a:solidFill>
                  <a:schemeClr val="accent4"/>
                </a:solidFill>
                <a:latin typeface="Arial"/>
                <a:ea typeface="Calibri" panose="020F0502020204030204" pitchFamily="34" charset="0"/>
                <a:cs typeface="Times New Roman" panose="02020603050405020304" pitchFamily="18" charset="0"/>
              </a:rPr>
              <a:t>high attention environment </a:t>
            </a:r>
            <a:r>
              <a:rPr lang="en-GB" sz="1050" b="0" dirty="0">
                <a:solidFill>
                  <a:srgbClr val="000000"/>
                </a:solidFill>
                <a:latin typeface="Arial"/>
                <a:ea typeface="Calibri" panose="020F0502020204030204" pitchFamily="34" charset="0"/>
                <a:cs typeface="Times New Roman" panose="02020603050405020304" pitchFamily="18" charset="0"/>
              </a:rPr>
              <a:t>of cinema can deliver key campaign KPIs, with </a:t>
            </a:r>
            <a:r>
              <a:rPr lang="en-GB" sz="1050" b="1" dirty="0">
                <a:solidFill>
                  <a:schemeClr val="accent4"/>
                </a:solidFill>
              </a:rPr>
              <a:t>42%</a:t>
            </a:r>
            <a:r>
              <a:rPr lang="en-GB" sz="1050" dirty="0">
                <a:solidFill>
                  <a:schemeClr val="tx2"/>
                </a:solidFill>
              </a:rPr>
              <a:t> </a:t>
            </a:r>
            <a:r>
              <a:rPr lang="en-GB" sz="1050" dirty="0">
                <a:solidFill>
                  <a:srgbClr val="000000"/>
                </a:solidFill>
              </a:rPr>
              <a:t>considering a career in the screen industries and those who were exposed to the ad in the cinema saw a </a:t>
            </a:r>
            <a:r>
              <a:rPr lang="en-GB" sz="1050" b="1" dirty="0">
                <a:solidFill>
                  <a:schemeClr val="accent4"/>
                </a:solidFill>
              </a:rPr>
              <a:t>+32% </a:t>
            </a:r>
            <a:r>
              <a:rPr lang="en-GB" sz="1050" dirty="0">
                <a:solidFill>
                  <a:srgbClr val="000000"/>
                </a:solidFill>
              </a:rPr>
              <a:t>uplift in having a ‘much </a:t>
            </a:r>
            <a:r>
              <a:rPr lang="en-GB" sz="1050" dirty="0">
                <a:solidFill>
                  <a:schemeClr val="bg1"/>
                </a:solidFill>
              </a:rPr>
              <a:t>better impression </a:t>
            </a:r>
            <a:r>
              <a:rPr lang="en-GB" sz="1050" dirty="0">
                <a:solidFill>
                  <a:srgbClr val="000000"/>
                </a:solidFill>
              </a:rPr>
              <a:t>of BAFTA’.</a:t>
            </a:r>
          </a:p>
          <a:p>
            <a:pPr marL="171450" indent="-171450">
              <a:lnSpc>
                <a:spcPct val="100000"/>
              </a:lnSpc>
              <a:buClr>
                <a:schemeClr val="bg1"/>
              </a:buClr>
              <a:buFont typeface="Lucida Grande"/>
              <a:buChar char="-"/>
            </a:pPr>
            <a:endParaRPr lang="en-GB" sz="1050" b="0" dirty="0">
              <a:solidFill>
                <a:schemeClr val="accent2"/>
              </a:solidFill>
            </a:endParaRPr>
          </a:p>
          <a:p>
            <a:pPr>
              <a:lnSpc>
                <a:spcPct val="100000"/>
              </a:lnSpc>
              <a:buClr>
                <a:schemeClr val="bg1"/>
              </a:buClr>
            </a:pPr>
            <a:endParaRPr lang="en-GB" sz="1100" b="0" dirty="0">
              <a:solidFill>
                <a:schemeClr val="bg1"/>
              </a:solidFill>
            </a:endParaRPr>
          </a:p>
        </p:txBody>
      </p:sp>
      <p:sp>
        <p:nvSpPr>
          <p:cNvPr id="3" name="Text Placeholder 8">
            <a:extLst>
              <a:ext uri="{FF2B5EF4-FFF2-40B4-BE49-F238E27FC236}">
                <a16:creationId xmlns:a16="http://schemas.microsoft.com/office/drawing/2014/main" id="{34C60CA8-9E18-3BA0-FDE6-21AB1D009C6C}"/>
              </a:ext>
            </a:extLst>
          </p:cNvPr>
          <p:cNvSpPr txBox="1">
            <a:spLocks/>
          </p:cNvSpPr>
          <p:nvPr/>
        </p:nvSpPr>
        <p:spPr bwMode="gray">
          <a:xfrm>
            <a:off x="4590949" y="4088426"/>
            <a:ext cx="4280831" cy="179929"/>
          </a:xfrm>
          <a:prstGeom prst="rect">
            <a:avLst/>
          </a:prstGeom>
        </p:spPr>
        <p:txBody>
          <a:bodyPr vert="horz" lIns="0" tIns="0" rIns="0" bIns="0" rtlCol="0" anchor="t" anchorCtr="0">
            <a:noAutofit/>
          </a:bodyPr>
          <a:lstStyle>
            <a:lvl1pPr marL="0" indent="0" algn="l" defTabSz="961844" rtl="0" eaLnBrk="1" latinLnBrk="0" hangingPunct="1">
              <a:lnSpc>
                <a:spcPts val="1100"/>
              </a:lnSpc>
              <a:spcBef>
                <a:spcPts val="0"/>
              </a:spcBef>
              <a:buClr>
                <a:srgbClr val="FFFFFF"/>
              </a:buClr>
              <a:buSzPct val="100000"/>
              <a:buFont typeface="Arial"/>
              <a:buNone/>
              <a:defRPr sz="1000" b="0"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171450" lvl="0" indent="-171450">
              <a:lnSpc>
                <a:spcPct val="100000"/>
              </a:lnSpc>
              <a:buClr>
                <a:srgbClr val="000000"/>
              </a:buClr>
              <a:buFont typeface="Lucida Grande"/>
              <a:buChar char="-"/>
            </a:pPr>
            <a:r>
              <a:rPr lang="en-GB" sz="1050" b="0" dirty="0">
                <a:solidFill>
                  <a:schemeClr val="bg1"/>
                </a:solidFill>
              </a:rPr>
              <a:t>KFC wanted to </a:t>
            </a:r>
            <a:r>
              <a:rPr lang="en-GB" sz="1050" b="1" dirty="0">
                <a:solidFill>
                  <a:schemeClr val="accent2"/>
                </a:solidFill>
              </a:rPr>
              <a:t>stand out </a:t>
            </a:r>
            <a:r>
              <a:rPr lang="en-GB" sz="1050" b="0" dirty="0">
                <a:solidFill>
                  <a:schemeClr val="bg1"/>
                </a:solidFill>
              </a:rPr>
              <a:t>in the industry against their competitors as the number one place to get great tasting chicken amongst their target audience of young adults. </a:t>
            </a:r>
          </a:p>
          <a:p>
            <a:pPr marL="171450" lvl="0" indent="-171450">
              <a:lnSpc>
                <a:spcPct val="100000"/>
              </a:lnSpc>
              <a:buClr>
                <a:srgbClr val="000000"/>
              </a:buClr>
              <a:buFont typeface="Lucida Grande"/>
              <a:buChar char="-"/>
            </a:pPr>
            <a:endParaRPr lang="en-GB" sz="1050" dirty="0">
              <a:solidFill>
                <a:schemeClr val="bg1"/>
              </a:solidFill>
            </a:endParaRPr>
          </a:p>
          <a:p>
            <a:pPr marL="171450" lvl="0" indent="-171450">
              <a:lnSpc>
                <a:spcPct val="100000"/>
              </a:lnSpc>
              <a:buClr>
                <a:srgbClr val="000000"/>
              </a:buClr>
              <a:buFont typeface="Lucida Grande"/>
              <a:buChar char="-"/>
            </a:pPr>
            <a:r>
              <a:rPr lang="en-GB" sz="1050" b="0" dirty="0">
                <a:solidFill>
                  <a:schemeClr val="bg1"/>
                </a:solidFill>
              </a:rPr>
              <a:t>Knowing that cinema would be beneficial to help launch this creative, KFC bought into an HFSS AGP in addition to several film packs from running from </a:t>
            </a:r>
            <a:r>
              <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12th June - 3rd September.</a:t>
            </a:r>
          </a:p>
          <a:p>
            <a:pPr marL="171450" lvl="0" indent="-171450">
              <a:lnSpc>
                <a:spcPct val="100000"/>
              </a:lnSpc>
              <a:buClr>
                <a:srgbClr val="000000"/>
              </a:buClr>
              <a:buFont typeface="Lucida Grande"/>
              <a:buChar char="-"/>
            </a:pPr>
            <a:endParaRPr kumimoji="0" lang="en-GB" sz="105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171450" lvl="0" indent="-171450">
              <a:lnSpc>
                <a:spcPct val="100000"/>
              </a:lnSpc>
              <a:buClr>
                <a:srgbClr val="000000"/>
              </a:buClr>
              <a:buFont typeface="Lucida Grande"/>
              <a:buChar char="-"/>
            </a:pPr>
            <a:r>
              <a:rPr lang="en-GB" sz="1050" b="0" dirty="0">
                <a:solidFill>
                  <a:schemeClr val="bg1"/>
                </a:solidFill>
              </a:rPr>
              <a:t>Overall, KFC benefitted from accessing the </a:t>
            </a:r>
            <a:r>
              <a:rPr lang="en-GB" sz="1050" b="1" dirty="0">
                <a:solidFill>
                  <a:schemeClr val="accent2"/>
                </a:solidFill>
              </a:rPr>
              <a:t>premium and engaging </a:t>
            </a:r>
            <a:r>
              <a:rPr lang="en-GB" sz="1050" b="0" dirty="0">
                <a:solidFill>
                  <a:schemeClr val="bg1"/>
                </a:solidFill>
              </a:rPr>
              <a:t>environment of cinema that was successful in delivering significant uplifts across KFCs core metrics including</a:t>
            </a:r>
            <a:r>
              <a:rPr lang="en-GB" sz="1050" b="1" dirty="0">
                <a:solidFill>
                  <a:schemeClr val="bg1"/>
                </a:solidFill>
              </a:rPr>
              <a:t>: </a:t>
            </a:r>
            <a:r>
              <a:rPr lang="en-GB" sz="1050" b="1" dirty="0">
                <a:solidFill>
                  <a:schemeClr val="accent2"/>
                </a:solidFill>
              </a:rPr>
              <a:t>+15% </a:t>
            </a:r>
            <a:r>
              <a:rPr lang="en-GB" sz="1050" b="0" dirty="0">
                <a:solidFill>
                  <a:schemeClr val="bg1"/>
                </a:solidFill>
              </a:rPr>
              <a:t>uplift in association with being diverse and inclusive  and </a:t>
            </a:r>
            <a:r>
              <a:rPr lang="en-GB" sz="1050" b="1" dirty="0">
                <a:solidFill>
                  <a:schemeClr val="accent2"/>
                </a:solidFill>
              </a:rPr>
              <a:t>+159% </a:t>
            </a:r>
            <a:r>
              <a:rPr lang="en-GB" sz="1050" b="0" dirty="0">
                <a:solidFill>
                  <a:schemeClr val="bg1"/>
                </a:solidFill>
              </a:rPr>
              <a:t>uplift in extremely likely to consider KFC for young adults </a:t>
            </a:r>
          </a:p>
          <a:p>
            <a:pPr marL="171450" lvl="0" indent="-171450">
              <a:lnSpc>
                <a:spcPct val="100000"/>
              </a:lnSpc>
              <a:buClr>
                <a:srgbClr val="000000"/>
              </a:buClr>
              <a:buFont typeface="Lucida Grande"/>
              <a:buChar char="-"/>
            </a:pPr>
            <a:endParaRPr lang="en-GB" sz="1050" b="1" dirty="0">
              <a:solidFill>
                <a:schemeClr val="tx2"/>
              </a:solidFill>
              <a:cs typeface="Arial"/>
            </a:endParaRPr>
          </a:p>
          <a:p>
            <a:pPr>
              <a:lnSpc>
                <a:spcPct val="100000"/>
              </a:lnSpc>
              <a:buClr>
                <a:schemeClr val="bg1"/>
              </a:buClr>
            </a:pPr>
            <a:endParaRPr lang="en-GB" sz="1050" dirty="0">
              <a:solidFill>
                <a:srgbClr val="000000"/>
              </a:solidFill>
              <a:latin typeface="Arial"/>
            </a:endParaRPr>
          </a:p>
        </p:txBody>
      </p:sp>
      <p:sp>
        <p:nvSpPr>
          <p:cNvPr id="6" name="Title 5">
            <a:extLst>
              <a:ext uri="{FF2B5EF4-FFF2-40B4-BE49-F238E27FC236}">
                <a16:creationId xmlns:a16="http://schemas.microsoft.com/office/drawing/2014/main" id="{4016DF0E-781D-7B05-FF3F-58D043DB21D8}"/>
              </a:ext>
            </a:extLst>
          </p:cNvPr>
          <p:cNvSpPr>
            <a:spLocks noGrp="1"/>
          </p:cNvSpPr>
          <p:nvPr>
            <p:ph type="title"/>
          </p:nvPr>
        </p:nvSpPr>
        <p:spPr/>
        <p:txBody>
          <a:bodyPr/>
          <a:lstStyle/>
          <a:p>
            <a:r>
              <a:rPr lang="en-GB" sz="2800" dirty="0">
                <a:solidFill>
                  <a:srgbClr val="000000"/>
                </a:solidFill>
              </a:rPr>
              <a:t>Cinema DELIVERS POSITIVE OUTCOMES FOR </a:t>
            </a:r>
            <a:r>
              <a:rPr lang="en-GB" dirty="0">
                <a:solidFill>
                  <a:schemeClr val="accent2">
                    <a:lumMod val="75000"/>
                  </a:schemeClr>
                </a:solidFill>
              </a:rPr>
              <a:t>targeting 16-34s</a:t>
            </a:r>
          </a:p>
        </p:txBody>
      </p:sp>
      <p:sp>
        <p:nvSpPr>
          <p:cNvPr id="9" name="Text Placeholder 8">
            <a:extLst>
              <a:ext uri="{FF2B5EF4-FFF2-40B4-BE49-F238E27FC236}">
                <a16:creationId xmlns:a16="http://schemas.microsoft.com/office/drawing/2014/main" id="{95529D8F-4D5F-8C3C-468B-8AEE0BA4F04B}"/>
              </a:ext>
            </a:extLst>
          </p:cNvPr>
          <p:cNvSpPr>
            <a:spLocks noGrp="1"/>
          </p:cNvSpPr>
          <p:nvPr>
            <p:ph type="body" sz="quarter" idx="14"/>
          </p:nvPr>
        </p:nvSpPr>
        <p:spPr>
          <a:xfrm>
            <a:off x="270000" y="709072"/>
            <a:ext cx="12423739" cy="436608"/>
          </a:xfrm>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latin typeface="Arial"/>
              </a:rPr>
              <a:t>Looking at our brand lift study databank, it’s evident that c</a:t>
            </a:r>
            <a:r>
              <a:rPr lang="en-GB" sz="1400" b="1" dirty="0">
                <a:solidFill>
                  <a:schemeClr val="accent6"/>
                </a:solidFill>
                <a:latin typeface="Arial"/>
              </a:rPr>
              <a:t>inema drives significant uplifts for your key brands metrics across the full funnel.</a:t>
            </a:r>
            <a:endParaRPr kumimoji="0" lang="en-GB" sz="1400" b="1" i="0" u="none" strike="noStrike" kern="1200" cap="none" spc="0" normalizeH="0" baseline="0" noProof="0" dirty="0">
              <a:ln>
                <a:noFill/>
              </a:ln>
              <a:solidFill>
                <a:schemeClr val="accent6"/>
              </a:solidFill>
              <a:effectLst/>
              <a:uLnTx/>
              <a:uFillTx/>
              <a:latin typeface="Arial"/>
            </a:endParaRPr>
          </a:p>
        </p:txBody>
      </p:sp>
      <p:pic>
        <p:nvPicPr>
          <p:cNvPr id="23" name="Picture 2" descr="MRS Awards | Market Research Society">
            <a:extLst>
              <a:ext uri="{FF2B5EF4-FFF2-40B4-BE49-F238E27FC236}">
                <a16:creationId xmlns:a16="http://schemas.microsoft.com/office/drawing/2014/main" id="{F82BE53C-E0B0-F610-5486-F06CA9D178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16024" y="7244995"/>
            <a:ext cx="1203539" cy="1940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D8FBDA9-7CF7-55E8-0D3B-B1B43B0E02E1}"/>
              </a:ext>
            </a:extLst>
          </p:cNvPr>
          <p:cNvSpPr txBox="1"/>
          <p:nvPr/>
        </p:nvSpPr>
        <p:spPr>
          <a:xfrm>
            <a:off x="270000" y="1287593"/>
            <a:ext cx="4148761" cy="553998"/>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Meta-analysis of </a:t>
            </a:r>
            <a:r>
              <a:rPr lang="en-GB" sz="1200" u="sng" dirty="0">
                <a:solidFill>
                  <a:schemeClr val="bg1"/>
                </a:solidFill>
                <a:latin typeface="Arial" charset="0"/>
                <a:ea typeface="Arial" charset="0"/>
                <a:cs typeface="Arial" charset="0"/>
              </a:rPr>
              <a:t>27 </a:t>
            </a:r>
            <a:r>
              <a:rPr kumimoji="0" lang="en-GB" sz="1200" u="sng" strike="noStrike" kern="1200" cap="none" spc="0" normalizeH="0" baseline="0" noProof="0" dirty="0">
                <a:ln>
                  <a:noFill/>
                </a:ln>
                <a:solidFill>
                  <a:schemeClr val="bg1"/>
                </a:solidFill>
                <a:effectLst/>
                <a:uLnTx/>
                <a:uFillTx/>
                <a:latin typeface="Arial" charset="0"/>
                <a:ea typeface="Arial" charset="0"/>
                <a:cs typeface="Arial" charset="0"/>
              </a:rPr>
              <a:t>cinema campaigns: Average uplifts seen from Control (unexposed to cinema ad) vs Test (exposed to cinema ad)</a:t>
            </a:r>
          </a:p>
        </p:txBody>
      </p:sp>
      <p:sp>
        <p:nvSpPr>
          <p:cNvPr id="12" name="Text Placeholder 7">
            <a:extLst>
              <a:ext uri="{FF2B5EF4-FFF2-40B4-BE49-F238E27FC236}">
                <a16:creationId xmlns:a16="http://schemas.microsoft.com/office/drawing/2014/main" id="{DD059A1A-52C3-BACE-08F1-1AFD706AE8D1}"/>
              </a:ext>
            </a:extLst>
          </p:cNvPr>
          <p:cNvSpPr txBox="1">
            <a:spLocks/>
          </p:cNvSpPr>
          <p:nvPr/>
        </p:nvSpPr>
        <p:spPr bwMode="gray">
          <a:xfrm>
            <a:off x="5791200" y="7190473"/>
            <a:ext cx="7526339" cy="276999"/>
          </a:xfrm>
          <a:prstGeom prst="rect">
            <a:avLst/>
          </a:prstGeom>
          <a:ln>
            <a:noFill/>
          </a:ln>
        </p:spPr>
        <p:txBody>
          <a:bodyPr vert="horz" wrap="square" lIns="0" tIns="0" rIns="0" bIns="0" rtlCol="0" anchor="ctr">
            <a:spAutoFit/>
          </a:bodyPr>
          <a:lstStyle>
            <a:lvl1pPr marL="0" indent="0" algn="r" defTabSz="961844" rtl="0" eaLnBrk="1" latinLnBrk="0" hangingPunct="1">
              <a:lnSpc>
                <a:spcPct val="1000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buClrTx/>
              <a:buSzTx/>
              <a:buFontTx/>
              <a:buNone/>
              <a:defRPr/>
            </a:pPr>
            <a:r>
              <a:rPr lang="en-GB" sz="900" dirty="0"/>
              <a:t>Source: Differentology Cinema Effectiveness Databank (2016 – 2024). </a:t>
            </a:r>
            <a:r>
              <a:rPr lang="en-US" sz="900" dirty="0">
                <a:latin typeface="Arial" charset="0"/>
                <a:ea typeface="Arial" charset="0"/>
                <a:cs typeface="Arial" charset="0"/>
              </a:rPr>
              <a:t>Meta-analysis consists of 27 cinema campaigns that all targeted HP+CH Uplifts based on relative difference between Control (unexposed to ad) vs Test (exposed to ad). Results for all respondents</a:t>
            </a:r>
          </a:p>
        </p:txBody>
      </p:sp>
      <p:sp>
        <p:nvSpPr>
          <p:cNvPr id="7" name="Rectangle: Rounded Corners 6">
            <a:extLst>
              <a:ext uri="{FF2B5EF4-FFF2-40B4-BE49-F238E27FC236}">
                <a16:creationId xmlns:a16="http://schemas.microsoft.com/office/drawing/2014/main" id="{E2740BB9-1578-D54D-B37A-2BE169C27B17}"/>
              </a:ext>
            </a:extLst>
          </p:cNvPr>
          <p:cNvSpPr/>
          <p:nvPr/>
        </p:nvSpPr>
        <p:spPr>
          <a:xfrm>
            <a:off x="270000" y="3009944"/>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Recall</a:t>
            </a:r>
          </a:p>
        </p:txBody>
      </p:sp>
      <p:sp>
        <p:nvSpPr>
          <p:cNvPr id="8" name="Rectangle: Rounded Corners 7">
            <a:extLst>
              <a:ext uri="{FF2B5EF4-FFF2-40B4-BE49-F238E27FC236}">
                <a16:creationId xmlns:a16="http://schemas.microsoft.com/office/drawing/2014/main" id="{25C9A6C0-CC91-438E-44AA-E0F4E6228E13}"/>
              </a:ext>
            </a:extLst>
          </p:cNvPr>
          <p:cNvSpPr/>
          <p:nvPr/>
        </p:nvSpPr>
        <p:spPr>
          <a:xfrm>
            <a:off x="270000" y="2092044"/>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49</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10" name="Rectangle: Rounded Corners 9">
            <a:extLst>
              <a:ext uri="{FF2B5EF4-FFF2-40B4-BE49-F238E27FC236}">
                <a16:creationId xmlns:a16="http://schemas.microsoft.com/office/drawing/2014/main" id="{5429DB1C-1920-B5DE-37C1-A98D77352065}"/>
              </a:ext>
            </a:extLst>
          </p:cNvPr>
          <p:cNvSpPr/>
          <p:nvPr/>
        </p:nvSpPr>
        <p:spPr>
          <a:xfrm>
            <a:off x="270000" y="6170437"/>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Recommendation</a:t>
            </a:r>
          </a:p>
        </p:txBody>
      </p:sp>
      <p:sp>
        <p:nvSpPr>
          <p:cNvPr id="11" name="Rectangle: Rounded Corners 10">
            <a:extLst>
              <a:ext uri="{FF2B5EF4-FFF2-40B4-BE49-F238E27FC236}">
                <a16:creationId xmlns:a16="http://schemas.microsoft.com/office/drawing/2014/main" id="{C5C6C32C-F480-7FB8-BC28-E3B82F56AFA0}"/>
              </a:ext>
            </a:extLst>
          </p:cNvPr>
          <p:cNvSpPr/>
          <p:nvPr/>
        </p:nvSpPr>
        <p:spPr>
          <a:xfrm>
            <a:off x="270000" y="5253503"/>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+38%</a:t>
            </a:r>
          </a:p>
        </p:txBody>
      </p:sp>
      <p:sp>
        <p:nvSpPr>
          <p:cNvPr id="13" name="Rectangle: Rounded Corners 12">
            <a:extLst>
              <a:ext uri="{FF2B5EF4-FFF2-40B4-BE49-F238E27FC236}">
                <a16:creationId xmlns:a16="http://schemas.microsoft.com/office/drawing/2014/main" id="{3C8474F3-5B45-9FAD-C89A-4A29609EF340}"/>
              </a:ext>
            </a:extLst>
          </p:cNvPr>
          <p:cNvSpPr/>
          <p:nvPr/>
        </p:nvSpPr>
        <p:spPr>
          <a:xfrm>
            <a:off x="270000" y="4602115"/>
            <a:ext cx="4056194" cy="418371"/>
          </a:xfrm>
          <a:prstGeom prst="roundRect">
            <a:avLst/>
          </a:prstGeom>
          <a:noFill/>
          <a:ln>
            <a:solidFill>
              <a:schemeClr val="accent2">
                <a:lumMod val="75000"/>
              </a:schemeClr>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b="1" dirty="0">
                <a:solidFill>
                  <a:schemeClr val="bg1"/>
                </a:solidFill>
              </a:rPr>
              <a:t>Perceptions</a:t>
            </a:r>
          </a:p>
        </p:txBody>
      </p:sp>
      <p:sp>
        <p:nvSpPr>
          <p:cNvPr id="20" name="Rectangle: Rounded Corners 19">
            <a:extLst>
              <a:ext uri="{FF2B5EF4-FFF2-40B4-BE49-F238E27FC236}">
                <a16:creationId xmlns:a16="http://schemas.microsoft.com/office/drawing/2014/main" id="{1CB83B7B-6E3A-7708-F310-63F9294BEDEB}"/>
              </a:ext>
            </a:extLst>
          </p:cNvPr>
          <p:cNvSpPr/>
          <p:nvPr/>
        </p:nvSpPr>
        <p:spPr>
          <a:xfrm>
            <a:off x="270000" y="3685186"/>
            <a:ext cx="4056194" cy="917900"/>
          </a:xfrm>
          <a:prstGeom prst="roundRect">
            <a:avLst/>
          </a:prstGeom>
          <a:solidFill>
            <a:schemeClr val="accent2">
              <a:lumMod val="7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FFFF"/>
                </a:solidFill>
                <a:effectLst/>
                <a:uLnTx/>
                <a:uFillTx/>
                <a:latin typeface="Arial"/>
                <a:ea typeface="+mn-ea"/>
                <a:cs typeface="+mn-cs"/>
              </a:rPr>
              <a:t>+</a:t>
            </a:r>
            <a:r>
              <a:rPr lang="en-GB" sz="4800" b="1" dirty="0">
                <a:solidFill>
                  <a:srgbClr val="FFFFFF"/>
                </a:solidFill>
                <a:latin typeface="Arial"/>
              </a:rPr>
              <a:t>24</a:t>
            </a:r>
            <a:r>
              <a:rPr kumimoji="0" lang="en-GB" sz="4800" b="1" i="0" u="none" strike="noStrike" kern="1200" cap="none" spc="0" normalizeH="0" baseline="0" noProof="0" dirty="0">
                <a:ln>
                  <a:noFill/>
                </a:ln>
                <a:solidFill>
                  <a:srgbClr val="FFFFFF"/>
                </a:solidFill>
                <a:effectLst/>
                <a:uLnTx/>
                <a:uFillTx/>
                <a:latin typeface="Arial"/>
                <a:ea typeface="+mn-ea"/>
                <a:cs typeface="+mn-cs"/>
              </a:rPr>
              <a:t>%</a:t>
            </a:r>
          </a:p>
        </p:txBody>
      </p:sp>
      <p:sp>
        <p:nvSpPr>
          <p:cNvPr id="22" name="Text Placeholder 18">
            <a:extLst>
              <a:ext uri="{FF2B5EF4-FFF2-40B4-BE49-F238E27FC236}">
                <a16:creationId xmlns:a16="http://schemas.microsoft.com/office/drawing/2014/main" id="{5FD73B2A-44FB-647A-E621-0007590DB89E}"/>
              </a:ext>
            </a:extLst>
          </p:cNvPr>
          <p:cNvSpPr txBox="1">
            <a:spLocks/>
          </p:cNvSpPr>
          <p:nvPr/>
        </p:nvSpPr>
        <p:spPr bwMode="gray">
          <a:xfrm>
            <a:off x="9179713" y="3643817"/>
            <a:ext cx="4033068" cy="214058"/>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bg1"/>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solidFill>
                  <a:srgbClr val="FFFFFF"/>
                </a:solidFill>
              </a:rPr>
              <a:t>Birds Eye</a:t>
            </a:r>
          </a:p>
        </p:txBody>
      </p:sp>
      <p:pic>
        <p:nvPicPr>
          <p:cNvPr id="5" name="Picture Placeholder 3">
            <a:extLst>
              <a:ext uri="{FF2B5EF4-FFF2-40B4-BE49-F238E27FC236}">
                <a16:creationId xmlns:a16="http://schemas.microsoft.com/office/drawing/2014/main" id="{728B6E76-4C53-27FF-3695-E4F5795414F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gray">
          <a:xfrm>
            <a:off x="4726818" y="1195725"/>
            <a:ext cx="4144962" cy="2655887"/>
          </a:xfrm>
          <a:prstGeom prst="rect">
            <a:avLst/>
          </a:prstGeom>
        </p:spPr>
      </p:pic>
      <p:pic>
        <p:nvPicPr>
          <p:cNvPr id="14" name="Picture Placeholder 24">
            <a:extLst>
              <a:ext uri="{FF2B5EF4-FFF2-40B4-BE49-F238E27FC236}">
                <a16:creationId xmlns:a16="http://schemas.microsoft.com/office/drawing/2014/main" id="{1183BB90-503E-D41D-8149-2CB1C2DE4B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000487" y="1195725"/>
            <a:ext cx="4129088" cy="2655887"/>
          </a:xfrm>
          <a:prstGeom prst="rect">
            <a:avLst/>
          </a:prstGeom>
        </p:spPr>
      </p:pic>
    </p:spTree>
    <p:extLst>
      <p:ext uri="{BB962C8B-B14F-4D97-AF65-F5344CB8AC3E}">
        <p14:creationId xmlns:p14="http://schemas.microsoft.com/office/powerpoint/2010/main" val="127645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black background with white text&#10;&#10;Description automatically generated">
            <a:extLst>
              <a:ext uri="{FF2B5EF4-FFF2-40B4-BE49-F238E27FC236}">
                <a16:creationId xmlns:a16="http://schemas.microsoft.com/office/drawing/2014/main" id="{87A8F59A-A975-697F-3B3E-A07EB99F7F5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46033" y="4754595"/>
            <a:ext cx="951243" cy="621922"/>
          </a:xfrm>
          <a:prstGeom prst="rect">
            <a:avLst/>
          </a:prstGeom>
        </p:spPr>
      </p:pic>
      <p:cxnSp>
        <p:nvCxnSpPr>
          <p:cNvPr id="28" name="Straight Connector 27">
            <a:extLst>
              <a:ext uri="{FF2B5EF4-FFF2-40B4-BE49-F238E27FC236}">
                <a16:creationId xmlns:a16="http://schemas.microsoft.com/office/drawing/2014/main" id="{9D273B56-B96D-DECC-0A20-EA59D3A78B7E}"/>
              </a:ext>
            </a:extLst>
          </p:cNvPr>
          <p:cNvCxnSpPr>
            <a:cxnSpLocks/>
          </p:cNvCxnSpPr>
          <p:nvPr/>
        </p:nvCxnSpPr>
        <p:spPr>
          <a:xfrm>
            <a:off x="8917552" y="3616337"/>
            <a:ext cx="0" cy="68378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9" name="Picture 2" descr="DreamWorks The Bad Guys 2 Logo by SamLee25 on DeviantArt">
            <a:extLst>
              <a:ext uri="{FF2B5EF4-FFF2-40B4-BE49-F238E27FC236}">
                <a16:creationId xmlns:a16="http://schemas.microsoft.com/office/drawing/2014/main" id="{D712B042-A08A-CE5C-B7B7-65A7DDBA68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84941" y="4132105"/>
            <a:ext cx="866117" cy="86611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1E8C2DE9-769E-67F7-A8C7-AD4160A9F2F4}"/>
              </a:ext>
            </a:extLst>
          </p:cNvPr>
          <p:cNvCxnSpPr>
            <a:cxnSpLocks/>
          </p:cNvCxnSpPr>
          <p:nvPr/>
        </p:nvCxnSpPr>
        <p:spPr>
          <a:xfrm flipV="1">
            <a:off x="8552902" y="3267648"/>
            <a:ext cx="4737" cy="5807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499466-2933-9EE8-4434-27EF7B33A6B7}"/>
              </a:ext>
            </a:extLst>
          </p:cNvPr>
          <p:cNvCxnSpPr>
            <a:cxnSpLocks/>
          </p:cNvCxnSpPr>
          <p:nvPr/>
        </p:nvCxnSpPr>
        <p:spPr>
          <a:xfrm flipV="1">
            <a:off x="3726058" y="2173748"/>
            <a:ext cx="0" cy="157589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673B7F-3DD9-79C2-08C4-DC4BD7D80FA2}"/>
              </a:ext>
            </a:extLst>
          </p:cNvPr>
          <p:cNvCxnSpPr>
            <a:cxnSpLocks/>
          </p:cNvCxnSpPr>
          <p:nvPr/>
        </p:nvCxnSpPr>
        <p:spPr>
          <a:xfrm flipH="1" flipV="1">
            <a:off x="995225" y="3303578"/>
            <a:ext cx="4225" cy="140921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75FDA23-9FFD-44C8-B5FC-05743743EDDE}"/>
              </a:ext>
            </a:extLst>
          </p:cNvPr>
          <p:cNvCxnSpPr>
            <a:cxnSpLocks/>
          </p:cNvCxnSpPr>
          <p:nvPr/>
        </p:nvCxnSpPr>
        <p:spPr>
          <a:xfrm flipV="1">
            <a:off x="2369376" y="2856026"/>
            <a:ext cx="0" cy="97634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FDC92BE-EE4A-E54C-BFF3-8CF766BB78B9}"/>
              </a:ext>
            </a:extLst>
          </p:cNvPr>
          <p:cNvSpPr txBox="1">
            <a:spLocks/>
          </p:cNvSpPr>
          <p:nvPr/>
        </p:nvSpPr>
        <p:spPr bwMode="gray">
          <a:xfrm>
            <a:off x="259028" y="183348"/>
            <a:ext cx="10435188" cy="431015"/>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07" rtl="0" eaLnBrk="1" fontAlgn="auto" latinLnBrk="0" hangingPunct="1">
              <a:lnSpc>
                <a:spcPct val="100000"/>
              </a:lnSpc>
              <a:spcBef>
                <a:spcPct val="0"/>
              </a:spcBef>
              <a:spcAft>
                <a:spcPts val="0"/>
              </a:spcAft>
              <a:buClrTx/>
              <a:buSzTx/>
              <a:buFontTx/>
              <a:buNone/>
              <a:tabLst/>
              <a:defRPr/>
            </a:pPr>
            <a:r>
              <a:rPr kumimoji="0" lang="en-US" sz="2801" b="0" i="0" u="none" strike="noStrike" kern="1200" cap="all" spc="100" normalizeH="0" baseline="0" noProof="0">
                <a:ln w="22225">
                  <a:noFill/>
                  <a:prstDash val="solid"/>
                </a:ln>
                <a:solidFill>
                  <a:srgbClr val="FFFFFF"/>
                </a:solidFill>
                <a:effectLst/>
                <a:uLnTx/>
                <a:uFillTx/>
                <a:latin typeface="Impact"/>
                <a:ea typeface="+mj-ea"/>
                <a:cs typeface="+mj-cs"/>
              </a:rPr>
              <a:t>FILM SLATE 2025</a:t>
            </a:r>
          </a:p>
        </p:txBody>
      </p:sp>
      <p:sp>
        <p:nvSpPr>
          <p:cNvPr id="22" name="AutoShape 10" descr="Image result for gambit logo">
            <a:extLst>
              <a:ext uri="{FF2B5EF4-FFF2-40B4-BE49-F238E27FC236}">
                <a16:creationId xmlns:a16="http://schemas.microsoft.com/office/drawing/2014/main" id="{2438FAE9-DF04-D94C-9801-CBBF9BDDE919}"/>
              </a:ext>
            </a:extLst>
          </p:cNvPr>
          <p:cNvSpPr>
            <a:spLocks noChangeAspect="1" noChangeArrowheads="1"/>
          </p:cNvSpPr>
          <p:nvPr/>
        </p:nvSpPr>
        <p:spPr bwMode="auto">
          <a:xfrm>
            <a:off x="6569085" y="3452645"/>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cxnSp>
        <p:nvCxnSpPr>
          <p:cNvPr id="122" name="Straight Connector 121">
            <a:extLst>
              <a:ext uri="{FF2B5EF4-FFF2-40B4-BE49-F238E27FC236}">
                <a16:creationId xmlns:a16="http://schemas.microsoft.com/office/drawing/2014/main" id="{CD7DCF25-EB44-7B4B-A4F6-002C7D9BCB0B}"/>
              </a:ext>
            </a:extLst>
          </p:cNvPr>
          <p:cNvCxnSpPr>
            <a:cxnSpLocks/>
          </p:cNvCxnSpPr>
          <p:nvPr/>
        </p:nvCxnSpPr>
        <p:spPr>
          <a:xfrm flipH="1" flipV="1">
            <a:off x="4887174" y="1563463"/>
            <a:ext cx="5356" cy="20194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9" name="AutoShape 8" descr="Respect (2021 film) - Wikipedia">
            <a:extLst>
              <a:ext uri="{FF2B5EF4-FFF2-40B4-BE49-F238E27FC236}">
                <a16:creationId xmlns:a16="http://schemas.microsoft.com/office/drawing/2014/main" id="{ABCE86EF-A500-487D-B55B-5F8E6976DB1A}"/>
              </a:ext>
            </a:extLst>
          </p:cNvPr>
          <p:cNvSpPr>
            <a:spLocks noChangeAspect="1" noChangeArrowheads="1"/>
          </p:cNvSpPr>
          <p:nvPr/>
        </p:nvSpPr>
        <p:spPr bwMode="auto">
          <a:xfrm>
            <a:off x="6569085" y="3627447"/>
            <a:ext cx="304783" cy="30478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5" tIns="45717" rIns="91435" bIns="45717" numCol="1" anchor="t" anchorCtr="0" compatLnSpc="1">
            <a:prstTxWarp prst="textNoShape">
              <a:avLst/>
            </a:prstTxWarp>
          </a:bodyPr>
          <a:lstStyle/>
          <a:p>
            <a:pPr marL="0" marR="0" lvl="0" indent="0" algn="l" defTabSz="961807" rtl="0" eaLnBrk="1" fontAlgn="auto" latinLnBrk="0" hangingPunct="1">
              <a:lnSpc>
                <a:spcPct val="100000"/>
              </a:lnSpc>
              <a:spcBef>
                <a:spcPts val="0"/>
              </a:spcBef>
              <a:spcAft>
                <a:spcPts val="0"/>
              </a:spcAft>
              <a:buClrTx/>
              <a:buSzTx/>
              <a:buFontTx/>
              <a:buNone/>
              <a:tabLst/>
              <a:defRPr/>
            </a:pPr>
            <a:endParaRPr kumimoji="0" lang="en-GB" sz="1899" b="0" i="0" u="none" strike="noStrike" kern="1200" cap="none" spc="0" normalizeH="0" baseline="0" noProof="0">
              <a:ln>
                <a:noFill/>
              </a:ln>
              <a:solidFill>
                <a:srgbClr val="00BFD6"/>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812ABDCB-4F78-41A6-84AE-915E56A657A5}"/>
              </a:ext>
            </a:extLst>
          </p:cNvPr>
          <p:cNvGrpSpPr/>
          <p:nvPr/>
        </p:nvGrpSpPr>
        <p:grpSpPr>
          <a:xfrm>
            <a:off x="0" y="3596399"/>
            <a:ext cx="13442951" cy="288000"/>
            <a:chOff x="0" y="3590945"/>
            <a:chExt cx="13442951" cy="288000"/>
          </a:xfrm>
        </p:grpSpPr>
        <p:sp>
          <p:nvSpPr>
            <p:cNvPr id="55" name="Rectangle: Rounded Corners 3">
              <a:extLst>
                <a:ext uri="{FF2B5EF4-FFF2-40B4-BE49-F238E27FC236}">
                  <a16:creationId xmlns:a16="http://schemas.microsoft.com/office/drawing/2014/main" id="{81113650-8D03-47D7-B289-DF003545C79F}"/>
                </a:ext>
              </a:extLst>
            </p:cNvPr>
            <p:cNvSpPr/>
            <p:nvPr/>
          </p:nvSpPr>
          <p:spPr>
            <a:xfrm>
              <a:off x="0" y="3590945"/>
              <a:ext cx="13442951" cy="28800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84" b="0" i="0" u="none" strike="noStrike" kern="1200" cap="none" spc="100" normalizeH="0" baseline="0" noProof="0">
                <a:ln>
                  <a:noFill/>
                </a:ln>
                <a:solidFill>
                  <a:srgbClr val="000000"/>
                </a:solidFill>
                <a:effectLst/>
                <a:uLnTx/>
                <a:uFillTx/>
                <a:latin typeface="Impact"/>
                <a:ea typeface="+mn-ea"/>
                <a:cs typeface="+mn-cs"/>
              </a:endParaRPr>
            </a:p>
          </p:txBody>
        </p:sp>
        <p:sp>
          <p:nvSpPr>
            <p:cNvPr id="57" name="Title 1">
              <a:extLst>
                <a:ext uri="{FF2B5EF4-FFF2-40B4-BE49-F238E27FC236}">
                  <a16:creationId xmlns:a16="http://schemas.microsoft.com/office/drawing/2014/main" id="{CA55D575-4975-4C7E-B787-7FBA3A4DF94B}"/>
                </a:ext>
              </a:extLst>
            </p:cNvPr>
            <p:cNvSpPr txBox="1">
              <a:spLocks/>
            </p:cNvSpPr>
            <p:nvPr/>
          </p:nvSpPr>
          <p:spPr bwMode="gray">
            <a:xfrm>
              <a:off x="12973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JAN</a:t>
              </a:r>
            </a:p>
          </p:txBody>
        </p:sp>
        <p:sp>
          <p:nvSpPr>
            <p:cNvPr id="63" name="Title 1">
              <a:extLst>
                <a:ext uri="{FF2B5EF4-FFF2-40B4-BE49-F238E27FC236}">
                  <a16:creationId xmlns:a16="http://schemas.microsoft.com/office/drawing/2014/main" id="{216F97A8-D6A9-426E-9740-91E00B0381D3}"/>
                </a:ext>
              </a:extLst>
            </p:cNvPr>
            <p:cNvSpPr txBox="1">
              <a:spLocks/>
            </p:cNvSpPr>
            <p:nvPr/>
          </p:nvSpPr>
          <p:spPr bwMode="gray">
            <a:xfrm>
              <a:off x="1413291" y="3658365"/>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Feb</a:t>
              </a:r>
            </a:p>
          </p:txBody>
        </p:sp>
        <p:sp>
          <p:nvSpPr>
            <p:cNvPr id="69" name="Title 1">
              <a:extLst>
                <a:ext uri="{FF2B5EF4-FFF2-40B4-BE49-F238E27FC236}">
                  <a16:creationId xmlns:a16="http://schemas.microsoft.com/office/drawing/2014/main" id="{1AB92A3A-9BF6-4458-9428-B45840A86A71}"/>
                </a:ext>
              </a:extLst>
            </p:cNvPr>
            <p:cNvSpPr txBox="1">
              <a:spLocks/>
            </p:cNvSpPr>
            <p:nvPr/>
          </p:nvSpPr>
          <p:spPr bwMode="gray">
            <a:xfrm>
              <a:off x="8078331"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1" name="Title 1">
              <a:extLst>
                <a:ext uri="{FF2B5EF4-FFF2-40B4-BE49-F238E27FC236}">
                  <a16:creationId xmlns:a16="http://schemas.microsoft.com/office/drawing/2014/main" id="{FD777305-2577-4279-A395-62076DA5AE79}"/>
                </a:ext>
              </a:extLst>
            </p:cNvPr>
            <p:cNvSpPr txBox="1">
              <a:spLocks/>
            </p:cNvSpPr>
            <p:nvPr/>
          </p:nvSpPr>
          <p:spPr bwMode="gray">
            <a:xfrm>
              <a:off x="2859872" y="3648240"/>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Mar</a:t>
              </a:r>
            </a:p>
          </p:txBody>
        </p:sp>
        <p:sp>
          <p:nvSpPr>
            <p:cNvPr id="72" name="Title 1">
              <a:extLst>
                <a:ext uri="{FF2B5EF4-FFF2-40B4-BE49-F238E27FC236}">
                  <a16:creationId xmlns:a16="http://schemas.microsoft.com/office/drawing/2014/main" id="{DBC1C7C6-CE7E-488D-BBE5-55134C385E52}"/>
                </a:ext>
              </a:extLst>
            </p:cNvPr>
            <p:cNvSpPr txBox="1">
              <a:spLocks/>
            </p:cNvSpPr>
            <p:nvPr/>
          </p:nvSpPr>
          <p:spPr bwMode="gray">
            <a:xfrm>
              <a:off x="10349359"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sp>
          <p:nvSpPr>
            <p:cNvPr id="73" name="Title 1">
              <a:extLst>
                <a:ext uri="{FF2B5EF4-FFF2-40B4-BE49-F238E27FC236}">
                  <a16:creationId xmlns:a16="http://schemas.microsoft.com/office/drawing/2014/main" id="{00BC2E8E-4561-4847-956D-917BB8AFDBEF}"/>
                </a:ext>
              </a:extLst>
            </p:cNvPr>
            <p:cNvSpPr txBox="1">
              <a:spLocks/>
            </p:cNvSpPr>
            <p:nvPr/>
          </p:nvSpPr>
          <p:spPr bwMode="gray">
            <a:xfrm>
              <a:off x="11484873" y="3658942"/>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endPar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endParaRPr>
            </a:p>
          </p:txBody>
        </p:sp>
      </p:grpSp>
      <p:cxnSp>
        <p:nvCxnSpPr>
          <p:cNvPr id="75" name="Straight Connector 74">
            <a:extLst>
              <a:ext uri="{FF2B5EF4-FFF2-40B4-BE49-F238E27FC236}">
                <a16:creationId xmlns:a16="http://schemas.microsoft.com/office/drawing/2014/main" id="{DFAE185E-9170-4837-870D-666400CE4073}"/>
              </a:ext>
            </a:extLst>
          </p:cNvPr>
          <p:cNvCxnSpPr>
            <a:cxnSpLocks/>
          </p:cNvCxnSpPr>
          <p:nvPr/>
        </p:nvCxnSpPr>
        <p:spPr>
          <a:xfrm flipV="1">
            <a:off x="2327059" y="3716459"/>
            <a:ext cx="0" cy="33879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B09EF72-1925-4D5C-A844-096519EA64A4}"/>
              </a:ext>
            </a:extLst>
          </p:cNvPr>
          <p:cNvCxnSpPr>
            <a:cxnSpLocks/>
          </p:cNvCxnSpPr>
          <p:nvPr/>
        </p:nvCxnSpPr>
        <p:spPr>
          <a:xfrm flipV="1">
            <a:off x="1745689" y="3865991"/>
            <a:ext cx="0" cy="103200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80B3D9-0FF2-D8AA-7486-608834A7E300}"/>
              </a:ext>
            </a:extLst>
          </p:cNvPr>
          <p:cNvCxnSpPr>
            <a:cxnSpLocks/>
          </p:cNvCxnSpPr>
          <p:nvPr/>
        </p:nvCxnSpPr>
        <p:spPr>
          <a:xfrm flipH="1" flipV="1">
            <a:off x="3729977" y="3699008"/>
            <a:ext cx="10800" cy="116988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0BDD5A2E-FC45-35FF-7C69-B8021B8546F3}"/>
              </a:ext>
            </a:extLst>
          </p:cNvPr>
          <p:cNvSpPr txBox="1">
            <a:spLocks/>
          </p:cNvSpPr>
          <p:nvPr/>
        </p:nvSpPr>
        <p:spPr bwMode="gray">
          <a:xfrm>
            <a:off x="5181231" y="3663219"/>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MAY</a:t>
            </a:r>
          </a:p>
        </p:txBody>
      </p:sp>
      <p:sp>
        <p:nvSpPr>
          <p:cNvPr id="62" name="Title 1">
            <a:extLst>
              <a:ext uri="{FF2B5EF4-FFF2-40B4-BE49-F238E27FC236}">
                <a16:creationId xmlns:a16="http://schemas.microsoft.com/office/drawing/2014/main" id="{B99C3FB7-9DD3-A058-652D-59DCDB748821}"/>
              </a:ext>
            </a:extLst>
          </p:cNvPr>
          <p:cNvSpPr txBox="1">
            <a:spLocks/>
          </p:cNvSpPr>
          <p:nvPr/>
        </p:nvSpPr>
        <p:spPr bwMode="gray">
          <a:xfrm>
            <a:off x="645053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JUN</a:t>
            </a:r>
          </a:p>
        </p:txBody>
      </p:sp>
      <p:sp>
        <p:nvSpPr>
          <p:cNvPr id="74" name="Title 1">
            <a:extLst>
              <a:ext uri="{FF2B5EF4-FFF2-40B4-BE49-F238E27FC236}">
                <a16:creationId xmlns:a16="http://schemas.microsoft.com/office/drawing/2014/main" id="{337C61C3-23D4-A1E9-B41F-3A07D094D34B}"/>
              </a:ext>
            </a:extLst>
          </p:cNvPr>
          <p:cNvSpPr txBox="1">
            <a:spLocks/>
          </p:cNvSpPr>
          <p:nvPr/>
        </p:nvSpPr>
        <p:spPr bwMode="gray">
          <a:xfrm>
            <a:off x="4262246" y="3654588"/>
            <a:ext cx="332398"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APR</a:t>
            </a:r>
          </a:p>
        </p:txBody>
      </p:sp>
      <p:cxnSp>
        <p:nvCxnSpPr>
          <p:cNvPr id="78" name="Straight Connector 77">
            <a:extLst>
              <a:ext uri="{FF2B5EF4-FFF2-40B4-BE49-F238E27FC236}">
                <a16:creationId xmlns:a16="http://schemas.microsoft.com/office/drawing/2014/main" id="{1C1DFEF9-0386-4FB3-B006-E6D86CB58040}"/>
              </a:ext>
            </a:extLst>
          </p:cNvPr>
          <p:cNvCxnSpPr>
            <a:cxnSpLocks/>
          </p:cNvCxnSpPr>
          <p:nvPr/>
        </p:nvCxnSpPr>
        <p:spPr>
          <a:xfrm flipH="1" flipV="1">
            <a:off x="6036056" y="3664024"/>
            <a:ext cx="10917" cy="194289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83" name="Title 1">
            <a:extLst>
              <a:ext uri="{FF2B5EF4-FFF2-40B4-BE49-F238E27FC236}">
                <a16:creationId xmlns:a16="http://schemas.microsoft.com/office/drawing/2014/main" id="{E95A1948-3807-E82E-5CA4-EB81D9725914}"/>
              </a:ext>
            </a:extLst>
          </p:cNvPr>
          <p:cNvSpPr txBox="1">
            <a:spLocks/>
          </p:cNvSpPr>
          <p:nvPr/>
        </p:nvSpPr>
        <p:spPr bwMode="gray">
          <a:xfrm>
            <a:off x="7758767" y="3669032"/>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JUL</a:t>
            </a:r>
          </a:p>
        </p:txBody>
      </p:sp>
      <p:sp>
        <p:nvSpPr>
          <p:cNvPr id="84" name="Title 1">
            <a:extLst>
              <a:ext uri="{FF2B5EF4-FFF2-40B4-BE49-F238E27FC236}">
                <a16:creationId xmlns:a16="http://schemas.microsoft.com/office/drawing/2014/main" id="{508225DC-72F5-880C-F8D6-636C91ACA82E}"/>
              </a:ext>
            </a:extLst>
          </p:cNvPr>
          <p:cNvSpPr txBox="1">
            <a:spLocks/>
          </p:cNvSpPr>
          <p:nvPr/>
        </p:nvSpPr>
        <p:spPr bwMode="gray">
          <a:xfrm>
            <a:off x="8765590" y="3663819"/>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AUG</a:t>
            </a:r>
          </a:p>
        </p:txBody>
      </p:sp>
      <p:sp>
        <p:nvSpPr>
          <p:cNvPr id="85" name="Title 1">
            <a:extLst>
              <a:ext uri="{FF2B5EF4-FFF2-40B4-BE49-F238E27FC236}">
                <a16:creationId xmlns:a16="http://schemas.microsoft.com/office/drawing/2014/main" id="{33120328-BA13-A284-35F3-72BFE4235074}"/>
              </a:ext>
            </a:extLst>
          </p:cNvPr>
          <p:cNvSpPr txBox="1">
            <a:spLocks/>
          </p:cNvSpPr>
          <p:nvPr/>
        </p:nvSpPr>
        <p:spPr bwMode="gray">
          <a:xfrm>
            <a:off x="9818554"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SEPT</a:t>
            </a:r>
          </a:p>
        </p:txBody>
      </p:sp>
      <p:sp>
        <p:nvSpPr>
          <p:cNvPr id="86" name="Title 1">
            <a:extLst>
              <a:ext uri="{FF2B5EF4-FFF2-40B4-BE49-F238E27FC236}">
                <a16:creationId xmlns:a16="http://schemas.microsoft.com/office/drawing/2014/main" id="{7869372B-B14D-4D99-5B22-5CEF4BB551C9}"/>
              </a:ext>
            </a:extLst>
          </p:cNvPr>
          <p:cNvSpPr txBox="1">
            <a:spLocks/>
          </p:cNvSpPr>
          <p:nvPr/>
        </p:nvSpPr>
        <p:spPr bwMode="gray">
          <a:xfrm>
            <a:off x="10591667"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OCT</a:t>
            </a:r>
          </a:p>
        </p:txBody>
      </p:sp>
      <p:sp>
        <p:nvSpPr>
          <p:cNvPr id="87" name="Title 1">
            <a:extLst>
              <a:ext uri="{FF2B5EF4-FFF2-40B4-BE49-F238E27FC236}">
                <a16:creationId xmlns:a16="http://schemas.microsoft.com/office/drawing/2014/main" id="{76E5660B-4667-4589-A7ED-371A8F5036C5}"/>
              </a:ext>
            </a:extLst>
          </p:cNvPr>
          <p:cNvSpPr txBox="1">
            <a:spLocks/>
          </p:cNvSpPr>
          <p:nvPr/>
        </p:nvSpPr>
        <p:spPr bwMode="gray">
          <a:xfrm>
            <a:off x="11484873" y="3654588"/>
            <a:ext cx="427436"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NOV</a:t>
            </a:r>
          </a:p>
        </p:txBody>
      </p:sp>
      <p:sp>
        <p:nvSpPr>
          <p:cNvPr id="88" name="Title 1">
            <a:extLst>
              <a:ext uri="{FF2B5EF4-FFF2-40B4-BE49-F238E27FC236}">
                <a16:creationId xmlns:a16="http://schemas.microsoft.com/office/drawing/2014/main" id="{CC74D5E2-B0EA-6661-7B0E-44B447FEF59E}"/>
              </a:ext>
            </a:extLst>
          </p:cNvPr>
          <p:cNvSpPr txBox="1">
            <a:spLocks/>
          </p:cNvSpPr>
          <p:nvPr/>
        </p:nvSpPr>
        <p:spPr bwMode="gray">
          <a:xfrm>
            <a:off x="12444071" y="3654588"/>
            <a:ext cx="387185" cy="153888"/>
          </a:xfrm>
          <a:prstGeom prst="rect">
            <a:avLst/>
          </a:prstGeom>
          <a:ln>
            <a:noFill/>
          </a:ln>
        </p:spPr>
        <p:txBody>
          <a:bodyPr vert="horz" wrap="square" lIns="0" tIns="0" rIns="0" bIns="0" rtlCol="0" anchor="t" anchorCtr="0">
            <a:spAutoFit/>
          </a:bodyPr>
          <a:lstStyle>
            <a:lvl1pPr algn="ctr" defTabSz="961844" rtl="0" eaLnBrk="1" latinLnBrk="0" hangingPunct="1">
              <a:spcBef>
                <a:spcPct val="0"/>
              </a:spcBef>
              <a:buNone/>
              <a:defRPr sz="4961"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1000" b="1" i="0" u="none" strike="noStrike" kern="1200" cap="all" spc="0" normalizeH="0" baseline="0" noProof="0">
                <a:ln w="22225">
                  <a:noFill/>
                  <a:prstDash val="solid"/>
                </a:ln>
                <a:solidFill>
                  <a:srgbClr val="000000"/>
                </a:solidFill>
                <a:effectLst/>
                <a:uLnTx/>
                <a:uFillTx/>
                <a:latin typeface="Arial" charset="0"/>
                <a:ea typeface="Arial" charset="0"/>
                <a:cs typeface="Arial" charset="0"/>
              </a:rPr>
              <a:t>DEC</a:t>
            </a:r>
          </a:p>
        </p:txBody>
      </p:sp>
      <p:cxnSp>
        <p:nvCxnSpPr>
          <p:cNvPr id="89" name="Straight Connector 88">
            <a:extLst>
              <a:ext uri="{FF2B5EF4-FFF2-40B4-BE49-F238E27FC236}">
                <a16:creationId xmlns:a16="http://schemas.microsoft.com/office/drawing/2014/main" id="{6F1ADC04-6B0A-D4F7-3D30-194431CBCE6B}"/>
              </a:ext>
            </a:extLst>
          </p:cNvPr>
          <p:cNvCxnSpPr>
            <a:cxnSpLocks/>
          </p:cNvCxnSpPr>
          <p:nvPr/>
        </p:nvCxnSpPr>
        <p:spPr>
          <a:xfrm flipV="1">
            <a:off x="7314292" y="3823070"/>
            <a:ext cx="5828" cy="14439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BD5CB633-F2BB-1F05-70A2-11D50AA34C4B}"/>
              </a:ext>
            </a:extLst>
          </p:cNvPr>
          <p:cNvCxnSpPr>
            <a:cxnSpLocks/>
          </p:cNvCxnSpPr>
          <p:nvPr/>
        </p:nvCxnSpPr>
        <p:spPr>
          <a:xfrm flipV="1">
            <a:off x="7120342" y="3276615"/>
            <a:ext cx="4737" cy="5807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C22B86F-AF5F-1DAC-F321-5B29141DC33A}"/>
              </a:ext>
            </a:extLst>
          </p:cNvPr>
          <p:cNvCxnSpPr>
            <a:cxnSpLocks/>
          </p:cNvCxnSpPr>
          <p:nvPr/>
        </p:nvCxnSpPr>
        <p:spPr>
          <a:xfrm flipH="1" flipV="1">
            <a:off x="8320018" y="3682252"/>
            <a:ext cx="3131" cy="143933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4ABB596-4C8F-360A-B917-3950F0B4608C}"/>
              </a:ext>
            </a:extLst>
          </p:cNvPr>
          <p:cNvCxnSpPr>
            <a:cxnSpLocks/>
          </p:cNvCxnSpPr>
          <p:nvPr/>
        </p:nvCxnSpPr>
        <p:spPr>
          <a:xfrm flipV="1">
            <a:off x="11104900" y="2348583"/>
            <a:ext cx="0" cy="12478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AB8F473-1CA1-AD3A-6BB7-010B7B7D962D}"/>
              </a:ext>
            </a:extLst>
          </p:cNvPr>
          <p:cNvCxnSpPr>
            <a:cxnSpLocks/>
          </p:cNvCxnSpPr>
          <p:nvPr/>
        </p:nvCxnSpPr>
        <p:spPr>
          <a:xfrm flipH="1" flipV="1">
            <a:off x="10245990" y="2953859"/>
            <a:ext cx="9609" cy="88141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510299A-763F-7007-C165-D46BFDEC1F44}"/>
              </a:ext>
            </a:extLst>
          </p:cNvPr>
          <p:cNvCxnSpPr>
            <a:cxnSpLocks/>
          </p:cNvCxnSpPr>
          <p:nvPr/>
        </p:nvCxnSpPr>
        <p:spPr>
          <a:xfrm flipV="1">
            <a:off x="10610721" y="3784666"/>
            <a:ext cx="0" cy="5027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61C4B33-6C2A-6910-C2A9-DDE6E79BC2B8}"/>
              </a:ext>
            </a:extLst>
          </p:cNvPr>
          <p:cNvCxnSpPr>
            <a:cxnSpLocks/>
          </p:cNvCxnSpPr>
          <p:nvPr/>
        </p:nvCxnSpPr>
        <p:spPr>
          <a:xfrm flipV="1">
            <a:off x="12396148" y="3638420"/>
            <a:ext cx="0" cy="106286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7F634BB-02DD-DB4A-A9BF-EE3A688E4DFD}"/>
              </a:ext>
            </a:extLst>
          </p:cNvPr>
          <p:cNvCxnSpPr>
            <a:cxnSpLocks/>
          </p:cNvCxnSpPr>
          <p:nvPr/>
        </p:nvCxnSpPr>
        <p:spPr>
          <a:xfrm flipV="1">
            <a:off x="2859872" y="3220443"/>
            <a:ext cx="0" cy="391648"/>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01E054-DAC9-F24B-2C10-E9379BD92649}"/>
              </a:ext>
            </a:extLst>
          </p:cNvPr>
          <p:cNvCxnSpPr>
            <a:cxnSpLocks/>
          </p:cNvCxnSpPr>
          <p:nvPr/>
        </p:nvCxnSpPr>
        <p:spPr>
          <a:xfrm>
            <a:off x="11840098" y="3665601"/>
            <a:ext cx="0" cy="160091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C41643C-EDA7-A47E-82C6-6EFF9263DC2A}"/>
              </a:ext>
            </a:extLst>
          </p:cNvPr>
          <p:cNvCxnSpPr>
            <a:cxnSpLocks/>
          </p:cNvCxnSpPr>
          <p:nvPr/>
        </p:nvCxnSpPr>
        <p:spPr>
          <a:xfrm flipV="1">
            <a:off x="295932" y="2257032"/>
            <a:ext cx="0" cy="15965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4995846-4485-40B6-9FDD-EFF87041C593}"/>
              </a:ext>
            </a:extLst>
          </p:cNvPr>
          <p:cNvCxnSpPr>
            <a:cxnSpLocks/>
          </p:cNvCxnSpPr>
          <p:nvPr/>
        </p:nvCxnSpPr>
        <p:spPr>
          <a:xfrm flipV="1">
            <a:off x="12294349" y="1784502"/>
            <a:ext cx="0" cy="201460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9139496-1CED-4D22-9111-F149DF52CCA4}"/>
              </a:ext>
            </a:extLst>
          </p:cNvPr>
          <p:cNvCxnSpPr>
            <a:cxnSpLocks/>
          </p:cNvCxnSpPr>
          <p:nvPr/>
        </p:nvCxnSpPr>
        <p:spPr>
          <a:xfrm>
            <a:off x="8078331" y="2781658"/>
            <a:ext cx="0" cy="814741"/>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202BC3D-E284-44A5-ECC5-CD2C9BFB980F}"/>
              </a:ext>
            </a:extLst>
          </p:cNvPr>
          <p:cNvCxnSpPr>
            <a:cxnSpLocks/>
          </p:cNvCxnSpPr>
          <p:nvPr/>
        </p:nvCxnSpPr>
        <p:spPr>
          <a:xfrm flipH="1">
            <a:off x="8736563" y="1959381"/>
            <a:ext cx="9687" cy="18743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2BB10AF-FC20-DD1C-8BAF-CB8E6599AC59}"/>
              </a:ext>
            </a:extLst>
          </p:cNvPr>
          <p:cNvCxnSpPr>
            <a:cxnSpLocks/>
          </p:cNvCxnSpPr>
          <p:nvPr/>
        </p:nvCxnSpPr>
        <p:spPr>
          <a:xfrm flipV="1">
            <a:off x="5529477" y="2752455"/>
            <a:ext cx="8660" cy="90213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DFFDBCA-8EAC-539A-B0E3-54D3C98EDD27}"/>
              </a:ext>
            </a:extLst>
          </p:cNvPr>
          <p:cNvCxnSpPr>
            <a:cxnSpLocks/>
          </p:cNvCxnSpPr>
          <p:nvPr/>
        </p:nvCxnSpPr>
        <p:spPr>
          <a:xfrm flipV="1">
            <a:off x="6326634" y="3829858"/>
            <a:ext cx="0" cy="80685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ED8542A-C12C-E8DE-FF54-89DFC59ADCA0}"/>
              </a:ext>
            </a:extLst>
          </p:cNvPr>
          <p:cNvCxnSpPr>
            <a:cxnSpLocks/>
          </p:cNvCxnSpPr>
          <p:nvPr/>
        </p:nvCxnSpPr>
        <p:spPr>
          <a:xfrm flipH="1" flipV="1">
            <a:off x="10941564" y="3749409"/>
            <a:ext cx="8103" cy="108088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970187EC-161A-377A-BDC0-D9BC032538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7174" y="5127744"/>
            <a:ext cx="2146967" cy="429392"/>
          </a:xfrm>
          <a:prstGeom prst="rect">
            <a:avLst/>
          </a:prstGeom>
        </p:spPr>
      </p:pic>
      <p:pic>
        <p:nvPicPr>
          <p:cNvPr id="17" name="Picture 16">
            <a:extLst>
              <a:ext uri="{FF2B5EF4-FFF2-40B4-BE49-F238E27FC236}">
                <a16:creationId xmlns:a16="http://schemas.microsoft.com/office/drawing/2014/main" id="{0286FE9B-785D-F68A-1578-B256232ED2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5891" y="1989172"/>
            <a:ext cx="1100990" cy="888038"/>
          </a:xfrm>
          <a:prstGeom prst="rect">
            <a:avLst/>
          </a:prstGeom>
        </p:spPr>
      </p:pic>
      <p:pic>
        <p:nvPicPr>
          <p:cNvPr id="2" name="Picture 1">
            <a:extLst>
              <a:ext uri="{FF2B5EF4-FFF2-40B4-BE49-F238E27FC236}">
                <a16:creationId xmlns:a16="http://schemas.microsoft.com/office/drawing/2014/main" id="{CB7A7ED3-2AB9-51F5-95EB-A528782D9D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9" y="2226647"/>
            <a:ext cx="1114959" cy="702116"/>
          </a:xfrm>
          <a:prstGeom prst="rect">
            <a:avLst/>
          </a:prstGeom>
        </p:spPr>
      </p:pic>
      <p:pic>
        <p:nvPicPr>
          <p:cNvPr id="11" name="Picture 10">
            <a:extLst>
              <a:ext uri="{FF2B5EF4-FFF2-40B4-BE49-F238E27FC236}">
                <a16:creationId xmlns:a16="http://schemas.microsoft.com/office/drawing/2014/main" id="{023A2683-B262-F879-8A59-EB011D359803}"/>
              </a:ext>
            </a:extLst>
          </p:cNvPr>
          <p:cNvPicPr>
            <a:picLocks noChangeAspect="1"/>
          </p:cNvPicPr>
          <p:nvPr/>
        </p:nvPicPr>
        <p:blipFill>
          <a:blip r:embed="rId7"/>
          <a:stretch>
            <a:fillRect/>
          </a:stretch>
        </p:blipFill>
        <p:spPr>
          <a:xfrm>
            <a:off x="3933846" y="1285531"/>
            <a:ext cx="1892397" cy="495325"/>
          </a:xfrm>
          <a:prstGeom prst="rect">
            <a:avLst/>
          </a:prstGeom>
        </p:spPr>
      </p:pic>
      <p:pic>
        <p:nvPicPr>
          <p:cNvPr id="26" name="Picture 25">
            <a:extLst>
              <a:ext uri="{FF2B5EF4-FFF2-40B4-BE49-F238E27FC236}">
                <a16:creationId xmlns:a16="http://schemas.microsoft.com/office/drawing/2014/main" id="{A601F6EA-47E4-2BE0-9966-2E5161C211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0083" y="2300854"/>
            <a:ext cx="2079115" cy="743934"/>
          </a:xfrm>
          <a:prstGeom prst="rect">
            <a:avLst/>
          </a:prstGeom>
        </p:spPr>
      </p:pic>
      <p:pic>
        <p:nvPicPr>
          <p:cNvPr id="27" name="Picture 26">
            <a:extLst>
              <a:ext uri="{FF2B5EF4-FFF2-40B4-BE49-F238E27FC236}">
                <a16:creationId xmlns:a16="http://schemas.microsoft.com/office/drawing/2014/main" id="{36DFE03E-DCD2-008D-2CB9-7723AB6130C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28787" y="3004712"/>
            <a:ext cx="1064239" cy="348226"/>
          </a:xfrm>
          <a:prstGeom prst="rect">
            <a:avLst/>
          </a:prstGeom>
        </p:spPr>
      </p:pic>
      <p:pic>
        <p:nvPicPr>
          <p:cNvPr id="1028" name="Picture 4">
            <a:extLst>
              <a:ext uri="{FF2B5EF4-FFF2-40B4-BE49-F238E27FC236}">
                <a16:creationId xmlns:a16="http://schemas.microsoft.com/office/drawing/2014/main" id="{FABEF949-3208-2FCC-10AA-CA88DFA525D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822161" y="1824451"/>
            <a:ext cx="1739424" cy="646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to Knights (2024) Release Date is November 14, 2024 - See the Cast and  More - Plex">
            <a:extLst>
              <a:ext uri="{FF2B5EF4-FFF2-40B4-BE49-F238E27FC236}">
                <a16:creationId xmlns:a16="http://schemas.microsoft.com/office/drawing/2014/main" id="{58767BD7-B9E9-C542-0974-76AA52A36765}"/>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3170100" y="4913865"/>
            <a:ext cx="1103951" cy="7815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UNDERBOLTS LOGO PNG 2024 OFFICIAL by Andrewvm on DeviantArt">
            <a:extLst>
              <a:ext uri="{FF2B5EF4-FFF2-40B4-BE49-F238E27FC236}">
                <a16:creationId xmlns:a16="http://schemas.microsoft.com/office/drawing/2014/main" id="{64E6705E-444B-1ADD-A6C0-0C10B18D38E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88367" y="2225215"/>
            <a:ext cx="1292793" cy="7261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2C2DD3DA-0368-6574-EEF6-94292A0A9FC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080624" y="4663344"/>
            <a:ext cx="1055309" cy="411105"/>
          </a:xfrm>
          <a:prstGeom prst="rect">
            <a:avLst/>
          </a:prstGeom>
        </p:spPr>
      </p:pic>
      <p:cxnSp>
        <p:nvCxnSpPr>
          <p:cNvPr id="42" name="Straight Connector 41">
            <a:extLst>
              <a:ext uri="{FF2B5EF4-FFF2-40B4-BE49-F238E27FC236}">
                <a16:creationId xmlns:a16="http://schemas.microsoft.com/office/drawing/2014/main" id="{7ACD9945-D359-97D5-A621-EC5E19BACDFC}"/>
              </a:ext>
            </a:extLst>
          </p:cNvPr>
          <p:cNvCxnSpPr>
            <a:cxnSpLocks/>
          </p:cNvCxnSpPr>
          <p:nvPr/>
        </p:nvCxnSpPr>
        <p:spPr>
          <a:xfrm flipV="1">
            <a:off x="6446449" y="2142656"/>
            <a:ext cx="0" cy="170107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1026" name="Picture 2" descr="Elio - Logo | Pirates &amp; Princesses">
            <a:extLst>
              <a:ext uri="{FF2B5EF4-FFF2-40B4-BE49-F238E27FC236}">
                <a16:creationId xmlns:a16="http://schemas.microsoft.com/office/drawing/2014/main" id="{111813A2-083F-80CE-A01F-688D6F13DACA}"/>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23648" t="22014" r="22578" b="21069"/>
          <a:stretch/>
        </p:blipFill>
        <p:spPr bwMode="auto">
          <a:xfrm>
            <a:off x="6647490" y="2855379"/>
            <a:ext cx="933101" cy="5136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HE FANTASTIC FOUR LOGO PNG HD 2025 OFFICIAL by Andrewvm on DeviantArt">
            <a:extLst>
              <a:ext uri="{FF2B5EF4-FFF2-40B4-BE49-F238E27FC236}">
                <a16:creationId xmlns:a16="http://schemas.microsoft.com/office/drawing/2014/main" id="{B88889C4-BE1A-F893-E2FD-E4905D27EAE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761252" y="1020354"/>
            <a:ext cx="1970779" cy="110680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AED01AF3-829B-D954-F94F-B587610801A1}"/>
              </a:ext>
            </a:extLst>
          </p:cNvPr>
          <p:cNvSpPr txBox="1"/>
          <p:nvPr/>
        </p:nvSpPr>
        <p:spPr>
          <a:xfrm>
            <a:off x="2009986" y="2800150"/>
            <a:ext cx="1676859" cy="473206"/>
          </a:xfrm>
          <a:prstGeom prst="rect">
            <a:avLst/>
          </a:prstGeom>
          <a:noFill/>
          <a:ln>
            <a:noFill/>
          </a:ln>
        </p:spPr>
        <p:txBody>
          <a:bodyPr wrap="square" rtlCol="0">
            <a:spAutoFit/>
          </a:bodyPr>
          <a:lstStyle/>
          <a:p>
            <a:pPr algn="ctr">
              <a:lnSpc>
                <a:spcPct val="150000"/>
              </a:lnSpc>
            </a:pPr>
            <a:r>
              <a:rPr lang="en-GB" sz="1800" b="1" dirty="0">
                <a:solidFill>
                  <a:schemeClr val="accent2"/>
                </a:solidFill>
                <a:latin typeface="Aharoni" panose="02010803020104030203" pitchFamily="2" charset="-79"/>
                <a:cs typeface="Aharoni" panose="02010803020104030203" pitchFamily="2" charset="-79"/>
              </a:rPr>
              <a:t>VICIOUS</a:t>
            </a:r>
          </a:p>
        </p:txBody>
      </p:sp>
      <p:pic>
        <p:nvPicPr>
          <p:cNvPr id="34" name="Picture 33">
            <a:extLst>
              <a:ext uri="{FF2B5EF4-FFF2-40B4-BE49-F238E27FC236}">
                <a16:creationId xmlns:a16="http://schemas.microsoft.com/office/drawing/2014/main" id="{932889C7-3D24-A3B4-3967-AEC4422BD8F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707497" y="2353890"/>
            <a:ext cx="1055205" cy="489091"/>
          </a:xfrm>
          <a:prstGeom prst="rect">
            <a:avLst/>
          </a:prstGeom>
        </p:spPr>
      </p:pic>
      <p:pic>
        <p:nvPicPr>
          <p:cNvPr id="37" name="Picture 6" descr="The Bride! (2025) - Cast &amp; Crew — The Movie Database (TMDB)">
            <a:extLst>
              <a:ext uri="{FF2B5EF4-FFF2-40B4-BE49-F238E27FC236}">
                <a16:creationId xmlns:a16="http://schemas.microsoft.com/office/drawing/2014/main" id="{D77BBF49-8999-25FB-4AD3-60F90A854641}"/>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9932394" y="4360886"/>
            <a:ext cx="1350368" cy="283974"/>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5CAED540-C676-4259-91F6-DB05E5C729F8}"/>
              </a:ext>
            </a:extLst>
          </p:cNvPr>
          <p:cNvSpPr txBox="1"/>
          <p:nvPr/>
        </p:nvSpPr>
        <p:spPr>
          <a:xfrm>
            <a:off x="10255515" y="1678870"/>
            <a:ext cx="1676859" cy="707886"/>
          </a:xfrm>
          <a:prstGeom prst="rect">
            <a:avLst/>
          </a:prstGeom>
          <a:noFill/>
          <a:ln>
            <a:noFill/>
          </a:ln>
        </p:spPr>
        <p:txBody>
          <a:bodyPr wrap="square" rtlCol="0">
            <a:spAutoFit/>
          </a:bodyPr>
          <a:lstStyle/>
          <a:p>
            <a:pPr algn="ctr"/>
            <a:r>
              <a:rPr lang="en-GB" sz="2400" b="1">
                <a:solidFill>
                  <a:srgbClr val="FB3449"/>
                </a:solidFill>
                <a:latin typeface="Stencil" panose="040409050D0802020404" pitchFamily="82" charset="0"/>
                <a:cs typeface="Aharoni" panose="02010803020104030203" pitchFamily="2" charset="-79"/>
              </a:rPr>
              <a:t>TRON</a:t>
            </a:r>
          </a:p>
          <a:p>
            <a:pPr algn="ctr"/>
            <a:r>
              <a:rPr lang="en-GB" sz="1600" b="1">
                <a:solidFill>
                  <a:srgbClr val="FB3449"/>
                </a:solidFill>
                <a:latin typeface="Stencil" panose="040409050D0802020404" pitchFamily="82" charset="0"/>
                <a:cs typeface="Aharoni" panose="02010803020104030203" pitchFamily="2" charset="-79"/>
              </a:rPr>
              <a:t>ARES</a:t>
            </a:r>
          </a:p>
        </p:txBody>
      </p:sp>
      <p:pic>
        <p:nvPicPr>
          <p:cNvPr id="1038" name="Picture 14" descr="Wicked: Part Two (2025) - IMDb">
            <a:extLst>
              <a:ext uri="{FF2B5EF4-FFF2-40B4-BE49-F238E27FC236}">
                <a16:creationId xmlns:a16="http://schemas.microsoft.com/office/drawing/2014/main" id="{CFE23033-C43E-DCD7-CD59-C546DDDB65D1}"/>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11457757" y="2444922"/>
            <a:ext cx="1674462" cy="785912"/>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a:extLst>
              <a:ext uri="{FF2B5EF4-FFF2-40B4-BE49-F238E27FC236}">
                <a16:creationId xmlns:a16="http://schemas.microsoft.com/office/drawing/2014/main" id="{097EF1F7-B67A-C547-C258-4D3B9C727497}"/>
              </a:ext>
            </a:extLst>
          </p:cNvPr>
          <p:cNvCxnSpPr>
            <a:cxnSpLocks/>
          </p:cNvCxnSpPr>
          <p:nvPr/>
        </p:nvCxnSpPr>
        <p:spPr>
          <a:xfrm flipV="1">
            <a:off x="13137756" y="2584527"/>
            <a:ext cx="0" cy="125103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4065950-4634-47A3-E2BC-FAE568CCF714}"/>
              </a:ext>
            </a:extLst>
          </p:cNvPr>
          <p:cNvCxnSpPr>
            <a:cxnSpLocks/>
          </p:cNvCxnSpPr>
          <p:nvPr/>
        </p:nvCxnSpPr>
        <p:spPr>
          <a:xfrm flipV="1">
            <a:off x="4558971" y="3314009"/>
            <a:ext cx="0" cy="368243"/>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7AFDBE4-7BAE-4725-E8B6-FACC24ACFA38}"/>
              </a:ext>
            </a:extLst>
          </p:cNvPr>
          <p:cNvCxnSpPr>
            <a:cxnSpLocks/>
          </p:cNvCxnSpPr>
          <p:nvPr/>
        </p:nvCxnSpPr>
        <p:spPr>
          <a:xfrm flipV="1">
            <a:off x="6721475" y="3730638"/>
            <a:ext cx="0" cy="603729"/>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3934308D-69A8-C70F-E763-F800E4FBBBC9}"/>
              </a:ext>
            </a:extLst>
          </p:cNvPr>
          <p:cNvSpPr txBox="1"/>
          <p:nvPr/>
        </p:nvSpPr>
        <p:spPr>
          <a:xfrm>
            <a:off x="8715735" y="1964233"/>
            <a:ext cx="1846189" cy="369332"/>
          </a:xfrm>
          <a:prstGeom prst="rect">
            <a:avLst/>
          </a:prstGeom>
          <a:noFill/>
          <a:ln>
            <a:noFill/>
          </a:ln>
        </p:spPr>
        <p:txBody>
          <a:bodyPr wrap="square" rtlCol="0">
            <a:spAutoFit/>
          </a:bodyPr>
          <a:lstStyle/>
          <a:p>
            <a:r>
              <a:rPr lang="en-GB" sz="1800" b="1" dirty="0">
                <a:solidFill>
                  <a:schemeClr val="accent2"/>
                </a:solidFill>
                <a:latin typeface="Book Antiqua" panose="02040602050305030304" pitchFamily="18" charset="0"/>
                <a:cs typeface="Aldhabi" panose="01000000000000000000" pitchFamily="2" charset="-78"/>
              </a:rPr>
              <a:t>Insidious </a:t>
            </a:r>
            <a:r>
              <a:rPr lang="en-GB" sz="1200" b="1" dirty="0">
                <a:solidFill>
                  <a:schemeClr val="accent2"/>
                </a:solidFill>
                <a:latin typeface="Book Antiqua" panose="02040602050305030304" pitchFamily="18" charset="0"/>
                <a:cs typeface="Aldhabi" panose="01000000000000000000" pitchFamily="2" charset="-78"/>
              </a:rPr>
              <a:t>(Sequel)</a:t>
            </a:r>
            <a:endParaRPr lang="en-GB" sz="1800" b="1" dirty="0">
              <a:solidFill>
                <a:schemeClr val="accent2"/>
              </a:solidFill>
              <a:latin typeface="Book Antiqua" panose="02040602050305030304" pitchFamily="18" charset="0"/>
              <a:cs typeface="Aldhabi" panose="01000000000000000000" pitchFamily="2" charset="-78"/>
            </a:endParaRPr>
          </a:p>
        </p:txBody>
      </p:sp>
      <p:cxnSp>
        <p:nvCxnSpPr>
          <p:cNvPr id="96" name="Straight Connector 95">
            <a:extLst>
              <a:ext uri="{FF2B5EF4-FFF2-40B4-BE49-F238E27FC236}">
                <a16:creationId xmlns:a16="http://schemas.microsoft.com/office/drawing/2014/main" id="{6E18C68E-C874-9FD1-F455-4FD40489987F}"/>
              </a:ext>
            </a:extLst>
          </p:cNvPr>
          <p:cNvCxnSpPr>
            <a:cxnSpLocks/>
          </p:cNvCxnSpPr>
          <p:nvPr/>
        </p:nvCxnSpPr>
        <p:spPr>
          <a:xfrm flipV="1">
            <a:off x="9638829" y="2333565"/>
            <a:ext cx="0" cy="128432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B4C840-55E6-7B14-2D22-509A142D5177}"/>
              </a:ext>
            </a:extLst>
          </p:cNvPr>
          <p:cNvCxnSpPr>
            <a:cxnSpLocks/>
          </p:cNvCxnSpPr>
          <p:nvPr/>
        </p:nvCxnSpPr>
        <p:spPr>
          <a:xfrm flipV="1">
            <a:off x="7735557" y="3832061"/>
            <a:ext cx="0" cy="428294"/>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6" name="Picture 4" descr="The Jane Austen Film Club: Downton Abbey Episode 1 on Masterpiece/PBS...My  personal link">
            <a:extLst>
              <a:ext uri="{FF2B5EF4-FFF2-40B4-BE49-F238E27FC236}">
                <a16:creationId xmlns:a16="http://schemas.microsoft.com/office/drawing/2014/main" id="{DB268514-956C-774E-A44C-6839A040365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694376" y="768251"/>
            <a:ext cx="1554486" cy="879305"/>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7DD9F8DE-C455-28C5-06EA-1612FACD4267}"/>
              </a:ext>
            </a:extLst>
          </p:cNvPr>
          <p:cNvCxnSpPr>
            <a:cxnSpLocks/>
          </p:cNvCxnSpPr>
          <p:nvPr/>
        </p:nvCxnSpPr>
        <p:spPr>
          <a:xfrm>
            <a:off x="10519896" y="1424006"/>
            <a:ext cx="3014" cy="858516"/>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97" name="Picture 96" descr="A logo for a movie&#10;&#10;Description automatically generated">
            <a:extLst>
              <a:ext uri="{FF2B5EF4-FFF2-40B4-BE49-F238E27FC236}">
                <a16:creationId xmlns:a16="http://schemas.microsoft.com/office/drawing/2014/main" id="{0736C3ED-3DF8-4188-A86C-574FC0D2225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69807" y="4276597"/>
            <a:ext cx="1244210" cy="628600"/>
          </a:xfrm>
          <a:prstGeom prst="rect">
            <a:avLst/>
          </a:prstGeom>
        </p:spPr>
      </p:pic>
      <p:pic>
        <p:nvPicPr>
          <p:cNvPr id="98" name="Picture 97" descr="A white silhouette of a person&#10;&#10;Description automatically generated">
            <a:extLst>
              <a:ext uri="{FF2B5EF4-FFF2-40B4-BE49-F238E27FC236}">
                <a16:creationId xmlns:a16="http://schemas.microsoft.com/office/drawing/2014/main" id="{A5225C78-74E5-47BE-AA90-E2E7883EA0B1}"/>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0625534" y="4852872"/>
            <a:ext cx="644773" cy="982653"/>
          </a:xfrm>
          <a:prstGeom prst="rect">
            <a:avLst/>
          </a:prstGeom>
        </p:spPr>
      </p:pic>
      <p:pic>
        <p:nvPicPr>
          <p:cNvPr id="99" name="Picture 98" descr="A black and grey text&#10;&#10;Description automatically generated">
            <a:extLst>
              <a:ext uri="{FF2B5EF4-FFF2-40B4-BE49-F238E27FC236}">
                <a16:creationId xmlns:a16="http://schemas.microsoft.com/office/drawing/2014/main" id="{B695CE21-117E-4CAE-A80C-A9B3662D6323}"/>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3790622" y="2930100"/>
            <a:ext cx="1547814" cy="368242"/>
          </a:xfrm>
          <a:prstGeom prst="rect">
            <a:avLst/>
          </a:prstGeom>
        </p:spPr>
      </p:pic>
      <p:pic>
        <p:nvPicPr>
          <p:cNvPr id="32" name="Picture 31" descr="A logo for a movie&#10;&#10;Description automatically generated">
            <a:extLst>
              <a:ext uri="{FF2B5EF4-FFF2-40B4-BE49-F238E27FC236}">
                <a16:creationId xmlns:a16="http://schemas.microsoft.com/office/drawing/2014/main" id="{7CA60823-6FC4-188A-C110-4D01D3FFB8C9}"/>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1109504" y="5050871"/>
            <a:ext cx="1248728" cy="487618"/>
          </a:xfrm>
          <a:prstGeom prst="rect">
            <a:avLst/>
          </a:prstGeom>
        </p:spPr>
      </p:pic>
      <p:pic>
        <p:nvPicPr>
          <p:cNvPr id="90" name="Picture 89" descr="A purple and pink text&#10;&#10;Description automatically generated">
            <a:extLst>
              <a:ext uri="{FF2B5EF4-FFF2-40B4-BE49-F238E27FC236}">
                <a16:creationId xmlns:a16="http://schemas.microsoft.com/office/drawing/2014/main" id="{49390DF9-2058-4F1B-8100-BE4469E15998}"/>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t="-1132"/>
          <a:stretch/>
        </p:blipFill>
        <p:spPr>
          <a:xfrm>
            <a:off x="1777883" y="4132165"/>
            <a:ext cx="1407945" cy="765828"/>
          </a:xfrm>
          <a:prstGeom prst="rect">
            <a:avLst/>
          </a:prstGeom>
        </p:spPr>
      </p:pic>
      <p:pic>
        <p:nvPicPr>
          <p:cNvPr id="16" name="Picture 15">
            <a:extLst>
              <a:ext uri="{FF2B5EF4-FFF2-40B4-BE49-F238E27FC236}">
                <a16:creationId xmlns:a16="http://schemas.microsoft.com/office/drawing/2014/main" id="{C6BDC9D6-E7CE-EFD4-7684-7D4BD1F7A917}"/>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12306243" y="1353215"/>
            <a:ext cx="1100990" cy="1140114"/>
          </a:xfrm>
          <a:prstGeom prst="rect">
            <a:avLst/>
          </a:prstGeom>
        </p:spPr>
      </p:pic>
      <p:pic>
        <p:nvPicPr>
          <p:cNvPr id="56" name="Picture 55" descr="A blue and black text with a light beam&#10;&#10;Description automatically generated">
            <a:extLst>
              <a:ext uri="{FF2B5EF4-FFF2-40B4-BE49-F238E27FC236}">
                <a16:creationId xmlns:a16="http://schemas.microsoft.com/office/drawing/2014/main" id="{CFC48344-3D70-C2C0-7E35-1C6E8C0EA5E8}"/>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6048760" y="4055254"/>
            <a:ext cx="1289051" cy="431015"/>
          </a:xfrm>
          <a:prstGeom prst="rect">
            <a:avLst/>
          </a:prstGeom>
        </p:spPr>
      </p:pic>
      <p:pic>
        <p:nvPicPr>
          <p:cNvPr id="24" name="Picture 2" descr="New Formula 1 logo vector Free Download | Pixellogo">
            <a:extLst>
              <a:ext uri="{FF2B5EF4-FFF2-40B4-BE49-F238E27FC236}">
                <a16:creationId xmlns:a16="http://schemas.microsoft.com/office/drawing/2014/main" id="{203B2FA4-73DF-47A8-6C52-BE4881EE610B}"/>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l="5570" t="27406" r="9372" b="29991"/>
          <a:stretch/>
        </p:blipFill>
        <p:spPr bwMode="auto">
          <a:xfrm>
            <a:off x="7164950" y="4503320"/>
            <a:ext cx="1108612" cy="4545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uperman (2025) poster I made. I hope you like it. : r/superman">
            <a:extLst>
              <a:ext uri="{FF2B5EF4-FFF2-40B4-BE49-F238E27FC236}">
                <a16:creationId xmlns:a16="http://schemas.microsoft.com/office/drawing/2014/main" id="{9B59D6E4-DF36-FE08-5488-9BEF0DA4B250}"/>
              </a:ext>
            </a:extLst>
          </p:cNvPr>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t="23261" b="26100"/>
          <a:stretch/>
        </p:blipFill>
        <p:spPr bwMode="auto">
          <a:xfrm>
            <a:off x="7661046" y="5063366"/>
            <a:ext cx="1323415" cy="893623"/>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DE5D2E1A-9757-E98F-2352-29B14ED350A5}"/>
              </a:ext>
            </a:extLst>
          </p:cNvPr>
          <p:cNvSpPr txBox="1"/>
          <p:nvPr/>
        </p:nvSpPr>
        <p:spPr>
          <a:xfrm>
            <a:off x="6526904" y="5245865"/>
            <a:ext cx="1575068" cy="646331"/>
          </a:xfrm>
          <a:prstGeom prst="rect">
            <a:avLst/>
          </a:prstGeom>
          <a:noFill/>
          <a:ln>
            <a:noFill/>
          </a:ln>
        </p:spPr>
        <p:txBody>
          <a:bodyPr wrap="square" rtlCol="0">
            <a:spAutoFit/>
          </a:bodyPr>
          <a:lstStyle/>
          <a:p>
            <a:pPr algn="ctr"/>
            <a:r>
              <a:rPr lang="en-GB" sz="1800" b="1" dirty="0">
                <a:solidFill>
                  <a:srgbClr val="F5DF4A"/>
                </a:solidFill>
                <a:latin typeface="Boucherie Block" panose="02000506000000020004" pitchFamily="2" charset="0"/>
                <a:cs typeface="Aldhabi" panose="01000000000000000000" pitchFamily="2" charset="-78"/>
              </a:rPr>
              <a:t>28 Years Later</a:t>
            </a:r>
          </a:p>
        </p:txBody>
      </p:sp>
      <p:pic>
        <p:nvPicPr>
          <p:cNvPr id="64" name="Picture 63" descr="A black background with white text&#10;&#10;Description automatically generated">
            <a:extLst>
              <a:ext uri="{FF2B5EF4-FFF2-40B4-BE49-F238E27FC236}">
                <a16:creationId xmlns:a16="http://schemas.microsoft.com/office/drawing/2014/main" id="{00E7AD25-8C7A-671F-70DC-A62A68850C2A}"/>
              </a:ext>
            </a:extLst>
          </p:cNvPr>
          <p:cNvPicPr>
            <a:picLocks noChangeAspect="1"/>
          </p:cNvPicPr>
          <p:nvPr/>
        </p:nvPicPr>
        <p:blipFill>
          <a:blip r:embed="rId29" cstate="screen">
            <a:extLst>
              <a:ext uri="{28A0092B-C50C-407E-A947-70E740481C1C}">
                <a14:useLocalDpi xmlns:a14="http://schemas.microsoft.com/office/drawing/2010/main"/>
              </a:ext>
            </a:extLst>
          </a:blip>
          <a:srcRect/>
          <a:stretch/>
        </p:blipFill>
        <p:spPr>
          <a:xfrm>
            <a:off x="370116" y="2961694"/>
            <a:ext cx="1258668" cy="345479"/>
          </a:xfrm>
          <a:prstGeom prst="rect">
            <a:avLst/>
          </a:prstGeom>
        </p:spPr>
      </p:pic>
      <p:pic>
        <p:nvPicPr>
          <p:cNvPr id="1036" name="Picture 12" descr="Cobra Kai Kid on X: &quot;Sony has officially revealed the logo for “KARATE  KID.” The brand new film starring Ralph Macchio and Jackie Chan is set to  premiere on December 13th, 2024. #">
            <a:extLst>
              <a:ext uri="{FF2B5EF4-FFF2-40B4-BE49-F238E27FC236}">
                <a16:creationId xmlns:a16="http://schemas.microsoft.com/office/drawing/2014/main" id="{FFEB1F8E-11A5-AA93-EDCB-40D1BDE80D4A}"/>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5715772" y="1667347"/>
            <a:ext cx="1405404" cy="6765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and white text&#10;&#10;Description automatically generated">
            <a:extLst>
              <a:ext uri="{FF2B5EF4-FFF2-40B4-BE49-F238E27FC236}">
                <a16:creationId xmlns:a16="http://schemas.microsoft.com/office/drawing/2014/main" id="{7D9BAC6C-2FA1-83EC-3CA0-9E3C791F90AD}"/>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11285427" y="5258296"/>
            <a:ext cx="1097088" cy="423286"/>
          </a:xfrm>
          <a:prstGeom prst="rect">
            <a:avLst/>
          </a:prstGeom>
        </p:spPr>
      </p:pic>
      <p:pic>
        <p:nvPicPr>
          <p:cNvPr id="5" name="Picture 2" descr="Zootropolis 2 (Version 2) Logo by lolboyyeah on DeviantArt">
            <a:extLst>
              <a:ext uri="{FF2B5EF4-FFF2-40B4-BE49-F238E27FC236}">
                <a16:creationId xmlns:a16="http://schemas.microsoft.com/office/drawing/2014/main" id="{98348B84-C536-0C03-F359-15A64476801E}"/>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11892690" y="4558545"/>
            <a:ext cx="1004159" cy="731205"/>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c 30">
            <a:extLst>
              <a:ext uri="{FF2B5EF4-FFF2-40B4-BE49-F238E27FC236}">
                <a16:creationId xmlns:a16="http://schemas.microsoft.com/office/drawing/2014/main" id="{A436D143-5BF8-122A-3FA5-AE3ACDF4C48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291837" y="5474724"/>
            <a:ext cx="1386152" cy="880493"/>
          </a:xfrm>
          <a:prstGeom prst="rect">
            <a:avLst/>
          </a:prstGeom>
        </p:spPr>
      </p:pic>
      <p:cxnSp>
        <p:nvCxnSpPr>
          <p:cNvPr id="46" name="Straight Connector 45">
            <a:extLst>
              <a:ext uri="{FF2B5EF4-FFF2-40B4-BE49-F238E27FC236}">
                <a16:creationId xmlns:a16="http://schemas.microsoft.com/office/drawing/2014/main" id="{4DCFEA8E-FF5A-F4F8-E214-45EEA1259FD6}"/>
              </a:ext>
            </a:extLst>
          </p:cNvPr>
          <p:cNvCxnSpPr>
            <a:cxnSpLocks/>
          </p:cNvCxnSpPr>
          <p:nvPr/>
        </p:nvCxnSpPr>
        <p:spPr>
          <a:xfrm flipV="1">
            <a:off x="9413778" y="3605080"/>
            <a:ext cx="0" cy="1125512"/>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1" name="Picture 50" descr="A red and white text on a black background&#10;&#10;Description automatically generated">
            <a:extLst>
              <a:ext uri="{FF2B5EF4-FFF2-40B4-BE49-F238E27FC236}">
                <a16:creationId xmlns:a16="http://schemas.microsoft.com/office/drawing/2014/main" id="{6420CF77-B095-C61D-CBB7-622A79D36AFE}"/>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11744709" y="1314730"/>
            <a:ext cx="881155" cy="402358"/>
          </a:xfrm>
          <a:prstGeom prst="rect">
            <a:avLst/>
          </a:prstGeom>
        </p:spPr>
      </p:pic>
      <p:pic>
        <p:nvPicPr>
          <p:cNvPr id="43" name="Picture 42" descr="A close-up of a black background&#10;&#10;Description automatically generated">
            <a:extLst>
              <a:ext uri="{FF2B5EF4-FFF2-40B4-BE49-F238E27FC236}">
                <a16:creationId xmlns:a16="http://schemas.microsoft.com/office/drawing/2014/main" id="{2B1AF84C-6B92-0E7F-6222-EF8EA1B5AE1E}"/>
              </a:ext>
            </a:extLst>
          </p:cNvPr>
          <p:cNvPicPr>
            <a:picLocks noChangeAspect="1"/>
          </p:cNvPicPr>
          <p:nvPr/>
        </p:nvPicPr>
        <p:blipFill>
          <a:blip r:embed="rId36" cstate="screen">
            <a:extLst>
              <a:ext uri="{28A0092B-C50C-407E-A947-70E740481C1C}">
                <a14:useLocalDpi xmlns:a14="http://schemas.microsoft.com/office/drawing/2010/main"/>
              </a:ext>
            </a:extLst>
          </a:blip>
          <a:srcRect/>
          <a:stretch/>
        </p:blipFill>
        <p:spPr>
          <a:xfrm>
            <a:off x="4546454" y="4461700"/>
            <a:ext cx="1404923" cy="178915"/>
          </a:xfrm>
          <a:prstGeom prst="rect">
            <a:avLst/>
          </a:prstGeom>
        </p:spPr>
      </p:pic>
      <p:cxnSp>
        <p:nvCxnSpPr>
          <p:cNvPr id="44" name="Straight Connector 43">
            <a:extLst>
              <a:ext uri="{FF2B5EF4-FFF2-40B4-BE49-F238E27FC236}">
                <a16:creationId xmlns:a16="http://schemas.microsoft.com/office/drawing/2014/main" id="{1EF60271-6F64-6CE0-BE17-546D9DA3FB44}"/>
              </a:ext>
            </a:extLst>
          </p:cNvPr>
          <p:cNvCxnSpPr>
            <a:cxnSpLocks/>
          </p:cNvCxnSpPr>
          <p:nvPr/>
        </p:nvCxnSpPr>
        <p:spPr>
          <a:xfrm flipV="1">
            <a:off x="5762987" y="3868859"/>
            <a:ext cx="0" cy="33879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5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0F5AB0-FA71-BF1F-E9A3-E3F2607C3E7C}"/>
              </a:ext>
            </a:extLst>
          </p:cNvPr>
          <p:cNvSpPr/>
          <p:nvPr/>
        </p:nvSpPr>
        <p:spPr>
          <a:xfrm>
            <a:off x="4653781" y="1969848"/>
            <a:ext cx="4049787" cy="4545251"/>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583">
              <a:defRPr/>
            </a:pPr>
            <a:endParaRPr lang="en-GB" sz="1344" dirty="0">
              <a:solidFill>
                <a:srgbClr val="000000"/>
              </a:solidFill>
              <a:latin typeface="Arial"/>
            </a:endParaRPr>
          </a:p>
        </p:txBody>
      </p:sp>
      <p:sp>
        <p:nvSpPr>
          <p:cNvPr id="15" name="Rectangle 14">
            <a:extLst>
              <a:ext uri="{FF2B5EF4-FFF2-40B4-BE49-F238E27FC236}">
                <a16:creationId xmlns:a16="http://schemas.microsoft.com/office/drawing/2014/main" id="{7E35718F-1F3F-FE3D-9ED2-68E291EA4680}"/>
              </a:ext>
            </a:extLst>
          </p:cNvPr>
          <p:cNvSpPr/>
          <p:nvPr/>
        </p:nvSpPr>
        <p:spPr>
          <a:xfrm>
            <a:off x="8967684" y="1969851"/>
            <a:ext cx="4049787" cy="4545248"/>
          </a:xfrm>
          <a:prstGeom prst="rect">
            <a:avLst/>
          </a:prstGeom>
          <a:solidFill>
            <a:srgbClr val="FFFFFF"/>
          </a:solidFill>
          <a:ln>
            <a:solidFill>
              <a:schemeClr val="accent5"/>
            </a:solid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583">
              <a:defRPr/>
            </a:pPr>
            <a:endParaRPr lang="en-GB" sz="1344" dirty="0">
              <a:solidFill>
                <a:srgbClr val="000000"/>
              </a:solidFill>
              <a:latin typeface="Arial"/>
            </a:endParaRPr>
          </a:p>
        </p:txBody>
      </p:sp>
      <p:sp>
        <p:nvSpPr>
          <p:cNvPr id="2" name="Title 1">
            <a:extLst>
              <a:ext uri="{FF2B5EF4-FFF2-40B4-BE49-F238E27FC236}">
                <a16:creationId xmlns:a16="http://schemas.microsoft.com/office/drawing/2014/main" id="{8EBE19C4-0390-4423-8EC0-4FB306E9D73C}"/>
              </a:ext>
            </a:extLst>
          </p:cNvPr>
          <p:cNvSpPr>
            <a:spLocks noGrp="1"/>
          </p:cNvSpPr>
          <p:nvPr>
            <p:ph type="title"/>
          </p:nvPr>
        </p:nvSpPr>
        <p:spPr/>
        <p:txBody>
          <a:bodyPr/>
          <a:lstStyle/>
          <a:p>
            <a:r>
              <a:rPr lang="en-GB" dirty="0"/>
              <a:t>Young adults are more affluent CONSUMERS</a:t>
            </a:r>
            <a:endParaRPr lang="en-US" dirty="0"/>
          </a:p>
        </p:txBody>
      </p:sp>
      <p:sp>
        <p:nvSpPr>
          <p:cNvPr id="7" name="Text Placeholder 6">
            <a:extLst>
              <a:ext uri="{FF2B5EF4-FFF2-40B4-BE49-F238E27FC236}">
                <a16:creationId xmlns:a16="http://schemas.microsoft.com/office/drawing/2014/main" id="{C9A47DE4-245F-4A32-B1E0-21A648823743}"/>
              </a:ext>
            </a:extLst>
          </p:cNvPr>
          <p:cNvSpPr>
            <a:spLocks noGrp="1"/>
          </p:cNvSpPr>
          <p:nvPr>
            <p:ph type="body" sz="quarter" idx="14"/>
          </p:nvPr>
        </p:nvSpPr>
        <p:spPr>
          <a:xfrm>
            <a:off x="270000" y="665442"/>
            <a:ext cx="12817350" cy="436608"/>
          </a:xfrm>
        </p:spPr>
        <p:txBody>
          <a:bodyPr/>
          <a:lstStyle/>
          <a:p>
            <a:r>
              <a:rPr lang="en-GB" dirty="0"/>
              <a:t>16-34s are using subscription services to create their own entertainment viewing schedules and therefore are becoming harder to reach &amp; engage on linear – but cinema retains its appeal.</a:t>
            </a:r>
            <a:endParaRPr lang="en-US" dirty="0"/>
          </a:p>
        </p:txBody>
      </p:sp>
      <p:sp>
        <p:nvSpPr>
          <p:cNvPr id="22" name="Text Placeholder 6">
            <a:extLst>
              <a:ext uri="{FF2B5EF4-FFF2-40B4-BE49-F238E27FC236}">
                <a16:creationId xmlns:a16="http://schemas.microsoft.com/office/drawing/2014/main" id="{13DB1834-C014-B78B-EAAB-D84930878C92}"/>
              </a:ext>
            </a:extLst>
          </p:cNvPr>
          <p:cNvSpPr txBox="1">
            <a:spLocks/>
          </p:cNvSpPr>
          <p:nvPr/>
        </p:nvSpPr>
        <p:spPr bwMode="gray">
          <a:xfrm>
            <a:off x="2457453" y="7260796"/>
            <a:ext cx="10826432" cy="123111"/>
          </a:xfrm>
          <a:prstGeom prst="rect">
            <a:avLst/>
          </a:prstGeom>
          <a:ln>
            <a:noFill/>
          </a:ln>
        </p:spPr>
        <p:txBody>
          <a:bodyPr vert="horz" wrap="square" lIns="0" tIns="0" rIns="0" bIns="0" rtlCol="0" anchor="ctr">
            <a:spAutoFit/>
          </a:bodyPr>
          <a:lstStyle>
            <a:lvl1pPr marL="0" indent="0" algn="r" defTabSz="961844" rtl="0" eaLnBrk="1" latinLnBrk="0" hangingPunct="1">
              <a:lnSpc>
                <a:spcPts val="1900"/>
              </a:lnSpc>
              <a:spcBef>
                <a:spcPts val="0"/>
              </a:spcBef>
              <a:buClr>
                <a:srgbClr val="FFFFFF"/>
              </a:buClr>
              <a:buSzPct val="100000"/>
              <a:buFont typeface="Arial"/>
              <a:buNone/>
              <a:defRPr sz="800" b="0"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defTabSz="1008126">
              <a:lnSpc>
                <a:spcPct val="100000"/>
              </a:lnSpc>
              <a:defRPr/>
            </a:pPr>
            <a:r>
              <a:rPr lang="en-US" dirty="0"/>
              <a:t>Source: GB TGI Dec 2024. 16-34 cinemagoers. Index vs. avg. GB adult</a:t>
            </a:r>
            <a:endParaRPr lang="en-GB" dirty="0"/>
          </a:p>
        </p:txBody>
      </p:sp>
      <p:sp>
        <p:nvSpPr>
          <p:cNvPr id="5" name="Text Placeholder 7">
            <a:extLst>
              <a:ext uri="{FF2B5EF4-FFF2-40B4-BE49-F238E27FC236}">
                <a16:creationId xmlns:a16="http://schemas.microsoft.com/office/drawing/2014/main" id="{3F39091F-4489-C7A2-273F-DB3F01C41EA5}"/>
              </a:ext>
            </a:extLst>
          </p:cNvPr>
          <p:cNvSpPr txBox="1">
            <a:spLocks/>
          </p:cNvSpPr>
          <p:nvPr/>
        </p:nvSpPr>
        <p:spPr bwMode="gray">
          <a:xfrm>
            <a:off x="395197"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4"/>
                </a:solidFill>
              </a:rPr>
              <a:t>Demographics</a:t>
            </a:r>
          </a:p>
          <a:p>
            <a:r>
              <a:rPr lang="en-GB" sz="1400" dirty="0">
                <a:solidFill>
                  <a:schemeClr val="accent6"/>
                </a:solidFill>
              </a:rPr>
              <a:t>A highly affluent audience</a:t>
            </a:r>
          </a:p>
        </p:txBody>
      </p:sp>
      <p:sp>
        <p:nvSpPr>
          <p:cNvPr id="6" name="Text Placeholder 11">
            <a:extLst>
              <a:ext uri="{FF2B5EF4-FFF2-40B4-BE49-F238E27FC236}">
                <a16:creationId xmlns:a16="http://schemas.microsoft.com/office/drawing/2014/main" id="{9C38E1A7-0886-45FF-8617-B908B15DFD1E}"/>
              </a:ext>
            </a:extLst>
          </p:cNvPr>
          <p:cNvSpPr txBox="1">
            <a:spLocks/>
          </p:cNvSpPr>
          <p:nvPr/>
        </p:nvSpPr>
        <p:spPr bwMode="gray">
          <a:xfrm>
            <a:off x="4635363"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4"/>
                </a:solidFill>
              </a:rPr>
              <a:t>Lifestyle</a:t>
            </a:r>
          </a:p>
          <a:p>
            <a:r>
              <a:rPr lang="en-GB" sz="1400" dirty="0">
                <a:solidFill>
                  <a:schemeClr val="accent6"/>
                </a:solidFill>
              </a:rPr>
              <a:t>Culture-centric and quality-driven</a:t>
            </a:r>
          </a:p>
        </p:txBody>
      </p:sp>
      <p:sp>
        <p:nvSpPr>
          <p:cNvPr id="8" name="Text Placeholder 13">
            <a:extLst>
              <a:ext uri="{FF2B5EF4-FFF2-40B4-BE49-F238E27FC236}">
                <a16:creationId xmlns:a16="http://schemas.microsoft.com/office/drawing/2014/main" id="{422FBC0A-795A-476F-22E0-4C0EE4F8AAB2}"/>
              </a:ext>
            </a:extLst>
          </p:cNvPr>
          <p:cNvSpPr txBox="1">
            <a:spLocks/>
          </p:cNvSpPr>
          <p:nvPr/>
        </p:nvSpPr>
        <p:spPr bwMode="gray">
          <a:xfrm>
            <a:off x="8967684" y="1398271"/>
            <a:ext cx="4036410" cy="214047"/>
          </a:xfrm>
          <a:prstGeom prst="rect">
            <a:avLst/>
          </a:prstGeom>
        </p:spPr>
        <p:txBody>
          <a:bodyPr vert="horz" lIns="0" tIns="0" rIns="0" bIns="0" rtlCol="0">
            <a:noAutofit/>
          </a:bodyPr>
          <a:lst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dirty="0">
                <a:solidFill>
                  <a:schemeClr val="accent4"/>
                </a:solidFill>
              </a:rPr>
              <a:t>Media habits</a:t>
            </a:r>
          </a:p>
          <a:p>
            <a:r>
              <a:rPr lang="en-GB" sz="1400" dirty="0">
                <a:solidFill>
                  <a:schemeClr val="accent6"/>
                </a:solidFill>
              </a:rPr>
              <a:t>More fragmented media consumption</a:t>
            </a:r>
          </a:p>
        </p:txBody>
      </p:sp>
      <p:graphicFrame>
        <p:nvGraphicFramePr>
          <p:cNvPr id="9" name="Table 8">
            <a:extLst>
              <a:ext uri="{FF2B5EF4-FFF2-40B4-BE49-F238E27FC236}">
                <a16:creationId xmlns:a16="http://schemas.microsoft.com/office/drawing/2014/main" id="{2BF17079-42E4-B156-3E42-667C3EF2415B}"/>
              </a:ext>
            </a:extLst>
          </p:cNvPr>
          <p:cNvGraphicFramePr>
            <a:graphicFrameLocks noGrp="1"/>
          </p:cNvGraphicFramePr>
          <p:nvPr>
            <p:extLst>
              <p:ext uri="{D42A27DB-BD31-4B8C-83A1-F6EECF244321}">
                <p14:modId xmlns:p14="http://schemas.microsoft.com/office/powerpoint/2010/main" val="2992703175"/>
              </p:ext>
            </p:extLst>
          </p:nvPr>
        </p:nvGraphicFramePr>
        <p:xfrm>
          <a:off x="425479" y="1969846"/>
          <a:ext cx="3824377" cy="4545252"/>
        </p:xfrm>
        <a:graphic>
          <a:graphicData uri="http://schemas.openxmlformats.org/drawingml/2006/table">
            <a:tbl>
              <a:tblPr>
                <a:tableStyleId>{5C22544A-7EE6-4342-B048-85BDC9FD1C3A}</a:tableStyleId>
              </a:tblPr>
              <a:tblGrid>
                <a:gridCol w="1098521">
                  <a:extLst>
                    <a:ext uri="{9D8B030D-6E8A-4147-A177-3AD203B41FA5}">
                      <a16:colId xmlns:a16="http://schemas.microsoft.com/office/drawing/2014/main" val="3573705866"/>
                    </a:ext>
                  </a:extLst>
                </a:gridCol>
                <a:gridCol w="1344732">
                  <a:extLst>
                    <a:ext uri="{9D8B030D-6E8A-4147-A177-3AD203B41FA5}">
                      <a16:colId xmlns:a16="http://schemas.microsoft.com/office/drawing/2014/main" val="3768755172"/>
                    </a:ext>
                  </a:extLst>
                </a:gridCol>
                <a:gridCol w="1381124">
                  <a:extLst>
                    <a:ext uri="{9D8B030D-6E8A-4147-A177-3AD203B41FA5}">
                      <a16:colId xmlns:a16="http://schemas.microsoft.com/office/drawing/2014/main" val="3268865423"/>
                    </a:ext>
                  </a:extLst>
                </a:gridCol>
              </a:tblGrid>
              <a:tr h="598608">
                <a:tc>
                  <a:txBody>
                    <a:bodyPr/>
                    <a:lstStyle/>
                    <a:p>
                      <a:pPr algn="ctr">
                        <a:lnSpc>
                          <a:spcPts val="1500"/>
                        </a:lnSpc>
                      </a:pPr>
                      <a:endParaRPr lang="en-GB" sz="1400" b="1" dirty="0">
                        <a:ln>
                          <a:noFill/>
                        </a:ln>
                        <a:solidFill>
                          <a:schemeClr val="bg1"/>
                        </a:solidFill>
                      </a:endParaRP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050" b="1" kern="1200" dirty="0">
                          <a:ln>
                            <a:noFill/>
                          </a:ln>
                          <a:solidFill>
                            <a:schemeClr val="accent6">
                              <a:lumMod val="75000"/>
                            </a:schemeClr>
                          </a:solidFill>
                          <a:latin typeface="+mn-lt"/>
                          <a:ea typeface="+mn-ea"/>
                          <a:cs typeface="+mn-cs"/>
                        </a:rPr>
                        <a:t>Non-cinemagoing </a:t>
                      </a:r>
                    </a:p>
                    <a:p>
                      <a:pPr algn="ctr">
                        <a:lnSpc>
                          <a:spcPct val="100000"/>
                        </a:lnSpc>
                      </a:pPr>
                      <a:r>
                        <a:rPr lang="en-GB" sz="1050" b="1" kern="1200" dirty="0">
                          <a:ln>
                            <a:noFill/>
                          </a:ln>
                          <a:solidFill>
                            <a:schemeClr val="accent6">
                              <a:lumMod val="75000"/>
                            </a:schemeClr>
                          </a:solidFill>
                          <a:latin typeface="+mn-lt"/>
                          <a:ea typeface="+mn-ea"/>
                          <a:cs typeface="+mn-cs"/>
                        </a:rPr>
                        <a:t>16-34s</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050" b="1" kern="1200" dirty="0">
                          <a:ln>
                            <a:noFill/>
                          </a:ln>
                          <a:solidFill>
                            <a:schemeClr val="accent4"/>
                          </a:solidFill>
                          <a:latin typeface="+mn-lt"/>
                          <a:ea typeface="+mn-ea"/>
                          <a:cs typeface="+mn-cs"/>
                        </a:rPr>
                        <a:t>Cinemagoing</a:t>
                      </a:r>
                    </a:p>
                    <a:p>
                      <a:pPr algn="ctr">
                        <a:lnSpc>
                          <a:spcPct val="100000"/>
                        </a:lnSpc>
                      </a:pPr>
                      <a:r>
                        <a:rPr lang="en-GB" sz="1050" b="1" kern="1200" dirty="0">
                          <a:ln>
                            <a:noFill/>
                          </a:ln>
                          <a:solidFill>
                            <a:schemeClr val="accent4"/>
                          </a:solidFill>
                          <a:latin typeface="+mn-lt"/>
                          <a:ea typeface="+mn-ea"/>
                          <a:cs typeface="+mn-cs"/>
                        </a:rPr>
                        <a:t> 16-34s</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003188"/>
                  </a:ext>
                </a:extLst>
              </a:tr>
              <a:tr h="1315548">
                <a:tc>
                  <a:txBody>
                    <a:bodyPr/>
                    <a:lstStyle/>
                    <a:p>
                      <a:pPr algn="ctr">
                        <a:lnSpc>
                          <a:spcPts val="1500"/>
                        </a:lnSpc>
                      </a:pPr>
                      <a:r>
                        <a:rPr lang="en-GB" sz="1400" b="1" dirty="0">
                          <a:ln>
                            <a:noFill/>
                          </a:ln>
                          <a:solidFill>
                            <a:schemeClr val="bg1"/>
                          </a:solidFill>
                        </a:rPr>
                        <a:t>ABC1</a:t>
                      </a: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53%</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4"/>
                          </a:solidFill>
                          <a:latin typeface="+mn-lt"/>
                          <a:ea typeface="+mn-ea"/>
                          <a:cs typeface="+mn-cs"/>
                        </a:rPr>
                        <a:t>63%</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711343"/>
                  </a:ext>
                </a:extLst>
              </a:tr>
              <a:tr h="1315548">
                <a:tc>
                  <a:txBody>
                    <a:bodyPr/>
                    <a:lstStyle/>
                    <a:p>
                      <a:pPr marL="0" marR="0" lvl="0" indent="0" algn="ctr" defTabSz="961844" rtl="0" eaLnBrk="1" fontAlgn="auto" latinLnBrk="0" hangingPunct="1">
                        <a:lnSpc>
                          <a:spcPts val="1500"/>
                        </a:lnSpc>
                        <a:spcBef>
                          <a:spcPts val="0"/>
                        </a:spcBef>
                        <a:spcAft>
                          <a:spcPts val="0"/>
                        </a:spcAft>
                        <a:buClrTx/>
                        <a:buSzTx/>
                        <a:buFontTx/>
                        <a:buNone/>
                        <a:tabLst/>
                        <a:defRPr/>
                      </a:pPr>
                      <a:r>
                        <a:rPr lang="en-GB" sz="1400" b="1" dirty="0">
                          <a:ln>
                            <a:noFill/>
                          </a:ln>
                          <a:solidFill>
                            <a:schemeClr val="bg1"/>
                          </a:solidFill>
                        </a:rPr>
                        <a:t>£50k+</a:t>
                      </a:r>
                    </a:p>
                    <a:p>
                      <a:pPr marL="0" marR="0" lvl="0" indent="0" algn="ctr" defTabSz="961844" rtl="0" eaLnBrk="1" fontAlgn="auto" latinLnBrk="0" hangingPunct="1">
                        <a:lnSpc>
                          <a:spcPts val="1500"/>
                        </a:lnSpc>
                        <a:spcBef>
                          <a:spcPts val="0"/>
                        </a:spcBef>
                        <a:spcAft>
                          <a:spcPts val="0"/>
                        </a:spcAft>
                        <a:buClrTx/>
                        <a:buSzTx/>
                        <a:buFontTx/>
                        <a:buNone/>
                        <a:tabLst/>
                        <a:defRPr/>
                      </a:pPr>
                      <a:r>
                        <a:rPr lang="en-GB" sz="1100" b="1" dirty="0">
                          <a:ln>
                            <a:noFill/>
                          </a:ln>
                          <a:solidFill>
                            <a:schemeClr val="bg1"/>
                          </a:solidFill>
                        </a:rPr>
                        <a:t>HH income</a:t>
                      </a: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17%</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4"/>
                          </a:solidFill>
                          <a:latin typeface="+mn-lt"/>
                          <a:ea typeface="+mn-ea"/>
                          <a:cs typeface="+mn-cs"/>
                        </a:rPr>
                        <a:t>22%</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485437"/>
                  </a:ext>
                </a:extLst>
              </a:tr>
              <a:tr h="1315548">
                <a:tc>
                  <a:txBody>
                    <a:bodyPr/>
                    <a:lstStyle/>
                    <a:p>
                      <a:pPr marL="0" marR="0" lvl="0" indent="0" algn="ctr" defTabSz="961844" rtl="0" eaLnBrk="1" fontAlgn="auto" latinLnBrk="0" hangingPunct="1">
                        <a:lnSpc>
                          <a:spcPts val="1500"/>
                        </a:lnSpc>
                        <a:spcBef>
                          <a:spcPts val="0"/>
                        </a:spcBef>
                        <a:spcAft>
                          <a:spcPts val="0"/>
                        </a:spcAft>
                        <a:buClrTx/>
                        <a:buSzTx/>
                        <a:buFontTx/>
                        <a:buNone/>
                        <a:tabLst/>
                        <a:defRPr/>
                      </a:pPr>
                      <a:r>
                        <a:rPr lang="en-GB" sz="1400" b="1" dirty="0">
                          <a:ln>
                            <a:noFill/>
                          </a:ln>
                          <a:solidFill>
                            <a:schemeClr val="bg1"/>
                          </a:solidFill>
                        </a:rPr>
                        <a:t>Children in HH</a:t>
                      </a:r>
                      <a:endParaRPr lang="en-GB" sz="1100" b="1" dirty="0">
                        <a:ln>
                          <a:noFill/>
                        </a:ln>
                        <a:solidFill>
                          <a:schemeClr val="bg1"/>
                        </a:solidFill>
                      </a:endParaRPr>
                    </a:p>
                  </a:txBody>
                  <a:tcPr marL="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6">
                              <a:lumMod val="75000"/>
                            </a:schemeClr>
                          </a:solidFill>
                          <a:latin typeface="+mn-lt"/>
                          <a:ea typeface="+mn-ea"/>
                          <a:cs typeface="+mn-cs"/>
                        </a:rPr>
                        <a:t>42%</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2400" b="1" kern="1200" dirty="0">
                          <a:ln>
                            <a:noFill/>
                          </a:ln>
                          <a:solidFill>
                            <a:schemeClr val="accent4"/>
                          </a:solidFill>
                          <a:latin typeface="+mn-lt"/>
                          <a:ea typeface="+mn-ea"/>
                          <a:cs typeface="+mn-cs"/>
                        </a:rPr>
                        <a:t>46%</a:t>
                      </a:r>
                    </a:p>
                  </a:txBody>
                  <a:tcPr marL="173880" marR="88332" marT="44165" marB="44165"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086588"/>
                  </a:ext>
                </a:extLst>
              </a:tr>
            </a:tbl>
          </a:graphicData>
        </a:graphic>
      </p:graphicFrame>
      <p:graphicFrame>
        <p:nvGraphicFramePr>
          <p:cNvPr id="10" name="Table 9">
            <a:extLst>
              <a:ext uri="{FF2B5EF4-FFF2-40B4-BE49-F238E27FC236}">
                <a16:creationId xmlns:a16="http://schemas.microsoft.com/office/drawing/2014/main" id="{2E657DFB-CE94-6DE7-7452-F2C7259334C1}"/>
              </a:ext>
            </a:extLst>
          </p:cNvPr>
          <p:cNvGraphicFramePr>
            <a:graphicFrameLocks noGrp="1"/>
          </p:cNvGraphicFramePr>
          <p:nvPr>
            <p:extLst>
              <p:ext uri="{D42A27DB-BD31-4B8C-83A1-F6EECF244321}">
                <p14:modId xmlns:p14="http://schemas.microsoft.com/office/powerpoint/2010/main" val="3272778879"/>
              </p:ext>
            </p:extLst>
          </p:nvPr>
        </p:nvGraphicFramePr>
        <p:xfrm>
          <a:off x="4678381" y="2042281"/>
          <a:ext cx="4031628" cy="4270736"/>
        </p:xfrm>
        <a:graphic>
          <a:graphicData uri="http://schemas.openxmlformats.org/drawingml/2006/table">
            <a:tbl>
              <a:tblPr firstRow="1" bandRow="1">
                <a:tableStyleId>{5C22544A-7EE6-4342-B048-85BDC9FD1C3A}</a:tableStyleId>
              </a:tblPr>
              <a:tblGrid>
                <a:gridCol w="4031628">
                  <a:extLst>
                    <a:ext uri="{9D8B030D-6E8A-4147-A177-3AD203B41FA5}">
                      <a16:colId xmlns:a16="http://schemas.microsoft.com/office/drawing/2014/main" val="3838071793"/>
                    </a:ext>
                  </a:extLst>
                </a:gridCol>
              </a:tblGrid>
              <a:tr h="1440376">
                <a:tc>
                  <a:txBody>
                    <a:bodyPr/>
                    <a:lstStyle/>
                    <a:p>
                      <a:pPr algn="ctr"/>
                      <a:r>
                        <a:rPr lang="en-GB" sz="1900" b="1" dirty="0">
                          <a:solidFill>
                            <a:schemeClr val="bg1"/>
                          </a:solidFill>
                        </a:rPr>
                        <a:t>‘I love anything </a:t>
                      </a:r>
                      <a:r>
                        <a:rPr lang="en-GB" sz="1900" b="1" dirty="0">
                          <a:solidFill>
                            <a:schemeClr val="accent4"/>
                          </a:solidFill>
                        </a:rPr>
                        <a:t>new</a:t>
                      </a:r>
                      <a:r>
                        <a:rPr lang="en-GB" sz="1900" b="1" dirty="0">
                          <a:solidFill>
                            <a:schemeClr val="bg1"/>
                          </a:solidFill>
                        </a:rPr>
                        <a:t>’</a:t>
                      </a:r>
                    </a:p>
                    <a:p>
                      <a:pPr algn="ctr"/>
                      <a:r>
                        <a:rPr lang="en-GB" sz="1000" b="0" dirty="0">
                          <a:solidFill>
                            <a:schemeClr val="bg1"/>
                          </a:solidFill>
                        </a:rPr>
                        <a:t>(Index: 140)</a:t>
                      </a:r>
                    </a:p>
                  </a:txBody>
                  <a:tcPr marL="91435" marR="91435" marT="45717" marB="45717"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594339"/>
                  </a:ext>
                </a:extLst>
              </a:tr>
              <a:tr h="1415180">
                <a:tc>
                  <a:txBody>
                    <a:bodyPr/>
                    <a:lstStyle/>
                    <a:p>
                      <a:pPr algn="ctr"/>
                      <a:r>
                        <a:rPr lang="en-GB" sz="1900" b="1" dirty="0">
                          <a:solidFill>
                            <a:schemeClr val="bg1"/>
                          </a:solidFill>
                        </a:rPr>
                        <a:t>‘It’s worth </a:t>
                      </a:r>
                      <a:r>
                        <a:rPr lang="en-GB" sz="1900" b="1" dirty="0">
                          <a:solidFill>
                            <a:schemeClr val="accent4"/>
                          </a:solidFill>
                        </a:rPr>
                        <a:t>paying extra </a:t>
                      </a:r>
                      <a:r>
                        <a:rPr lang="en-GB" sz="1900" b="1" dirty="0">
                          <a:solidFill>
                            <a:schemeClr val="bg1"/>
                          </a:solidFill>
                        </a:rPr>
                        <a:t>for quality goods’</a:t>
                      </a:r>
                    </a:p>
                    <a:p>
                      <a:pPr algn="ctr"/>
                      <a:r>
                        <a:rPr lang="en-GB" sz="1000" b="0" dirty="0">
                          <a:solidFill>
                            <a:schemeClr val="bg1"/>
                          </a:solidFill>
                        </a:rPr>
                        <a:t>(60% agree, Idx: 102)</a:t>
                      </a:r>
                      <a:endParaRPr lang="en-GB" sz="300" b="0" dirty="0">
                        <a:solidFill>
                          <a:schemeClr val="bg1"/>
                        </a:solidFill>
                      </a:endParaRPr>
                    </a:p>
                  </a:txBody>
                  <a:tcPr marL="91435" marR="91435" marT="45717" marB="45717"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4960348"/>
                  </a:ext>
                </a:extLst>
              </a:tr>
              <a:tr h="1415180">
                <a:tc>
                  <a:txBody>
                    <a:bodyPr/>
                    <a:lstStyle/>
                    <a:p>
                      <a:pPr algn="ctr"/>
                      <a:r>
                        <a:rPr lang="en-GB" sz="1900" b="1" dirty="0">
                          <a:solidFill>
                            <a:schemeClr val="bg1"/>
                          </a:solidFill>
                        </a:rPr>
                        <a:t>‘I am interested in </a:t>
                      </a:r>
                      <a:r>
                        <a:rPr lang="en-GB" sz="1900" b="1" dirty="0">
                          <a:solidFill>
                            <a:schemeClr val="accent4"/>
                          </a:solidFill>
                        </a:rPr>
                        <a:t>the arts</a:t>
                      </a:r>
                      <a:r>
                        <a:rPr lang="en-GB" sz="1900" b="1" dirty="0">
                          <a:solidFill>
                            <a:schemeClr val="bg1"/>
                          </a:solidFill>
                        </a:rPr>
                        <a:t>’</a:t>
                      </a:r>
                    </a:p>
                    <a:p>
                      <a:pPr algn="ctr"/>
                      <a:r>
                        <a:rPr lang="en-GB" sz="1000" b="0" dirty="0">
                          <a:solidFill>
                            <a:schemeClr val="bg1"/>
                          </a:solidFill>
                        </a:rPr>
                        <a:t>(Index: 120)</a:t>
                      </a:r>
                    </a:p>
                  </a:txBody>
                  <a:tcPr marL="91435" marR="91435" marT="45717" marB="457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6060638"/>
                  </a:ext>
                </a:extLst>
              </a:tr>
            </a:tbl>
          </a:graphicData>
        </a:graphic>
      </p:graphicFrame>
      <p:pic>
        <p:nvPicPr>
          <p:cNvPr id="56322" name="Picture 2">
            <a:extLst>
              <a:ext uri="{FF2B5EF4-FFF2-40B4-BE49-F238E27FC236}">
                <a16:creationId xmlns:a16="http://schemas.microsoft.com/office/drawing/2014/main" id="{F1AE40FC-BB29-F8F5-BE32-68B780B56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52921" y="3907804"/>
            <a:ext cx="748488" cy="748488"/>
          </a:xfrm>
          <a:prstGeom prst="rect">
            <a:avLst/>
          </a:prstGeom>
          <a:noFill/>
          <a:extLst>
            <a:ext uri="{909E8E84-426E-40DD-AFC4-6F175D3DCCD1}">
              <a14:hiddenFill xmlns:a14="http://schemas.microsoft.com/office/drawing/2010/main">
                <a:solidFill>
                  <a:srgbClr val="FFFFFF"/>
                </a:solidFill>
              </a14:hiddenFill>
            </a:ext>
          </a:extLst>
        </p:spPr>
      </p:pic>
      <p:pic>
        <p:nvPicPr>
          <p:cNvPr id="56324" name="Picture 4" descr="Netflix | Brand Assets | Logos">
            <a:extLst>
              <a:ext uri="{FF2B5EF4-FFF2-40B4-BE49-F238E27FC236}">
                <a16:creationId xmlns:a16="http://schemas.microsoft.com/office/drawing/2014/main" id="{92270CC5-C370-9CB5-9B5B-47E8B8AF65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863962" y="5140560"/>
            <a:ext cx="2084478" cy="1172457"/>
          </a:xfrm>
          <a:prstGeom prst="rect">
            <a:avLst/>
          </a:prstGeom>
          <a:noFill/>
          <a:extLst>
            <a:ext uri="{909E8E84-426E-40DD-AFC4-6F175D3DCCD1}">
              <a14:hiddenFill xmlns:a14="http://schemas.microsoft.com/office/drawing/2010/main">
                <a:solidFill>
                  <a:srgbClr val="FFFFFF"/>
                </a:solidFill>
              </a14:hiddenFill>
            </a:ext>
          </a:extLst>
        </p:spPr>
      </p:pic>
      <p:pic>
        <p:nvPicPr>
          <p:cNvPr id="56326" name="Picture 6">
            <a:extLst>
              <a:ext uri="{FF2B5EF4-FFF2-40B4-BE49-F238E27FC236}">
                <a16:creationId xmlns:a16="http://schemas.microsoft.com/office/drawing/2014/main" id="{8CE6510E-A6CF-5DC8-18B9-CC02C56136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43312" y="3038398"/>
            <a:ext cx="1787070" cy="766486"/>
          </a:xfrm>
          <a:prstGeom prst="rect">
            <a:avLst/>
          </a:prstGeom>
          <a:noFill/>
          <a:extLst>
            <a:ext uri="{909E8E84-426E-40DD-AFC4-6F175D3DCCD1}">
              <a14:hiddenFill xmlns:a14="http://schemas.microsoft.com/office/drawing/2010/main">
                <a:solidFill>
                  <a:srgbClr val="FFFFFF"/>
                </a:solidFill>
              </a14:hiddenFill>
            </a:ext>
          </a:extLst>
        </p:spPr>
      </p:pic>
      <p:pic>
        <p:nvPicPr>
          <p:cNvPr id="56330" name="Picture 10">
            <a:extLst>
              <a:ext uri="{FF2B5EF4-FFF2-40B4-BE49-F238E27FC236}">
                <a16:creationId xmlns:a16="http://schemas.microsoft.com/office/drawing/2014/main" id="{B8B92E03-3819-CD4F-C038-D77548931DD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306652" y="4875337"/>
            <a:ext cx="1685925" cy="491363"/>
          </a:xfrm>
          <a:prstGeom prst="rect">
            <a:avLst/>
          </a:prstGeom>
          <a:noFill/>
          <a:extLst>
            <a:ext uri="{909E8E84-426E-40DD-AFC4-6F175D3DCCD1}">
              <a14:hiddenFill xmlns:a14="http://schemas.microsoft.com/office/drawing/2010/main">
                <a:solidFill>
                  <a:srgbClr val="FFFFFF"/>
                </a:solidFill>
              </a14:hiddenFill>
            </a:ext>
          </a:extLst>
        </p:spPr>
      </p:pic>
      <p:pic>
        <p:nvPicPr>
          <p:cNvPr id="56334" name="Picture 14" descr="X Logo, symbol, meaning, history, PNG, brand">
            <a:extLst>
              <a:ext uri="{FF2B5EF4-FFF2-40B4-BE49-F238E27FC236}">
                <a16:creationId xmlns:a16="http://schemas.microsoft.com/office/drawing/2014/main" id="{B9F31DB8-AAF5-AAEB-6045-1CD9CE67223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07493" y="3038398"/>
            <a:ext cx="1269250" cy="7139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TVBe - Wikipedia">
            <a:extLst>
              <a:ext uri="{FF2B5EF4-FFF2-40B4-BE49-F238E27FC236}">
                <a16:creationId xmlns:a16="http://schemas.microsoft.com/office/drawing/2014/main" id="{C8535726-5FF5-82DF-3029-1898EF925C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106737" y="2266778"/>
            <a:ext cx="1308101" cy="459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8C2492A-135F-69BB-1F22-2CF750F0B79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516110" y="5807253"/>
            <a:ext cx="1155700" cy="3557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ky Cinema · BIFA · British Independent Film Awards">
            <a:extLst>
              <a:ext uri="{FF2B5EF4-FFF2-40B4-BE49-F238E27FC236}">
                <a16:creationId xmlns:a16="http://schemas.microsoft.com/office/drawing/2014/main" id="{9F0F4359-762E-B4D3-4D0E-3B845378BC1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86646" y="4216480"/>
            <a:ext cx="2148284" cy="436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BC One - Wikipedia">
            <a:extLst>
              <a:ext uri="{FF2B5EF4-FFF2-40B4-BE49-F238E27FC236}">
                <a16:creationId xmlns:a16="http://schemas.microsoft.com/office/drawing/2014/main" id="{13FBDA52-E2EA-5A03-E6C3-893E6CDAD46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516110" y="2170042"/>
            <a:ext cx="952500" cy="62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57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91FF2F7-EBDB-4E76-5A30-20C2D8243077}"/>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3" name="Text Placeholder 2"/>
          <p:cNvSpPr>
            <a:spLocks noGrp="1"/>
          </p:cNvSpPr>
          <p:nvPr>
            <p:ph type="body" sz="quarter" idx="11"/>
          </p:nvPr>
        </p:nvSpPr>
        <p:spPr>
          <a:xfrm>
            <a:off x="10182225" y="7209634"/>
            <a:ext cx="3116263" cy="206082"/>
          </a:xfrm>
        </p:spPr>
        <p:txBody>
          <a:bodyPr/>
          <a:lstStyle/>
          <a:p>
            <a:r>
              <a:rPr lang="en-US" dirty="0"/>
              <a:t>Source: TGI GB Dec 2024</a:t>
            </a:r>
          </a:p>
        </p:txBody>
      </p:sp>
      <p:sp>
        <p:nvSpPr>
          <p:cNvPr id="5" name="Text Placeholder 3"/>
          <p:cNvSpPr txBox="1">
            <a:spLocks/>
          </p:cNvSpPr>
          <p:nvPr/>
        </p:nvSpPr>
        <p:spPr>
          <a:xfrm>
            <a:off x="2520180" y="2359845"/>
            <a:ext cx="8402590" cy="2542355"/>
          </a:xfrm>
          <a:prstGeom prst="roundRect">
            <a:avLst/>
          </a:prstGeom>
          <a:solidFill>
            <a:schemeClr val="bg1">
              <a:alpha val="21000"/>
            </a:schemeClr>
          </a:solidFill>
          <a:effectLst>
            <a:outerShdw blurRad="50800" dist="50800" dir="5400000" algn="ctr" rotWithShape="0">
              <a:schemeClr val="bg1">
                <a:alpha val="42000"/>
              </a:schemeClr>
            </a:outerShdw>
          </a:effectLst>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ts val="10000"/>
              </a:lnSpc>
            </a:pPr>
            <a:r>
              <a:rPr lang="en-GB" sz="8000" b="0" dirty="0">
                <a:solidFill>
                  <a:srgbClr val="FFFFFF"/>
                </a:solidFill>
                <a:latin typeface="Impact" charset="0"/>
                <a:ea typeface="Impact" charset="0"/>
                <a:cs typeface="Impact" charset="0"/>
              </a:rPr>
              <a:t>78% OF 16-34S</a:t>
            </a:r>
          </a:p>
          <a:p>
            <a:pPr algn="ctr">
              <a:lnSpc>
                <a:spcPts val="10000"/>
              </a:lnSpc>
            </a:pPr>
            <a:r>
              <a:rPr lang="en-GB" sz="8000" b="0" dirty="0">
                <a:solidFill>
                  <a:srgbClr val="FFFFFF"/>
                </a:solidFill>
                <a:latin typeface="Impact" charset="0"/>
                <a:ea typeface="Impact" charset="0"/>
                <a:cs typeface="Impact" charset="0"/>
              </a:rPr>
              <a:t>ARE CINEMAGOERS</a:t>
            </a:r>
          </a:p>
        </p:txBody>
      </p:sp>
    </p:spTree>
    <p:extLst>
      <p:ext uri="{BB962C8B-B14F-4D97-AF65-F5344CB8AC3E}">
        <p14:creationId xmlns:p14="http://schemas.microsoft.com/office/powerpoint/2010/main" val="172298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3154E6-1D16-409E-8235-45023B4873D9}"/>
              </a:ext>
            </a:extLst>
          </p:cNvPr>
          <p:cNvSpPr>
            <a:spLocks noGrp="1"/>
          </p:cNvSpPr>
          <p:nvPr>
            <p:ph type="title"/>
          </p:nvPr>
        </p:nvSpPr>
        <p:spPr/>
        <p:txBody>
          <a:bodyPr/>
          <a:lstStyle/>
          <a:p>
            <a:r>
              <a:rPr lang="en-GB" dirty="0"/>
              <a:t>In the ERA OF ‘social media’, people are spending more time ALONE</a:t>
            </a:r>
          </a:p>
        </p:txBody>
      </p:sp>
      <p:sp>
        <p:nvSpPr>
          <p:cNvPr id="9" name="Text Placeholder 8">
            <a:extLst>
              <a:ext uri="{FF2B5EF4-FFF2-40B4-BE49-F238E27FC236}">
                <a16:creationId xmlns:a16="http://schemas.microsoft.com/office/drawing/2014/main" id="{F00869C5-B958-41B7-8CD3-9E38C2FC5DBB}"/>
              </a:ext>
            </a:extLst>
          </p:cNvPr>
          <p:cNvSpPr>
            <a:spLocks noGrp="1"/>
          </p:cNvSpPr>
          <p:nvPr>
            <p:ph type="body" sz="quarter" idx="14"/>
          </p:nvPr>
        </p:nvSpPr>
        <p:spPr/>
        <p:txBody>
          <a:bodyPr/>
          <a:lstStyle/>
          <a:p>
            <a:r>
              <a:rPr lang="en-GB" dirty="0"/>
              <a:t>But cinema is there to relieve the disconnection in society, being a large part of people's community &amp; cultural life, helping them feel less alienated from eachother.</a:t>
            </a:r>
          </a:p>
        </p:txBody>
      </p:sp>
      <p:sp>
        <p:nvSpPr>
          <p:cNvPr id="10" name="Text Placeholder 9">
            <a:extLst>
              <a:ext uri="{FF2B5EF4-FFF2-40B4-BE49-F238E27FC236}">
                <a16:creationId xmlns:a16="http://schemas.microsoft.com/office/drawing/2014/main" id="{2938421F-51EC-43D8-A1BD-C72A749E672F}"/>
              </a:ext>
            </a:extLst>
          </p:cNvPr>
          <p:cNvSpPr>
            <a:spLocks noGrp="1"/>
          </p:cNvSpPr>
          <p:nvPr>
            <p:ph type="body" sz="quarter" idx="16"/>
          </p:nvPr>
        </p:nvSpPr>
        <p:spPr>
          <a:xfrm>
            <a:off x="269999" y="1242824"/>
            <a:ext cx="8259575" cy="214058"/>
          </a:xfrm>
        </p:spPr>
        <p:txBody>
          <a:bodyPr/>
          <a:lstStyle/>
          <a:p>
            <a:r>
              <a:rPr lang="en-GB" dirty="0"/>
              <a:t>Mean hours per day spent alone </a:t>
            </a:r>
          </a:p>
        </p:txBody>
      </p:sp>
      <p:sp>
        <p:nvSpPr>
          <p:cNvPr id="8" name="Text Placeholder 7">
            <a:extLst>
              <a:ext uri="{FF2B5EF4-FFF2-40B4-BE49-F238E27FC236}">
                <a16:creationId xmlns:a16="http://schemas.microsoft.com/office/drawing/2014/main" id="{8AAC20E7-C6D8-43C0-857D-9DEB2B3A227D}"/>
              </a:ext>
            </a:extLst>
          </p:cNvPr>
          <p:cNvSpPr>
            <a:spLocks noGrp="1"/>
          </p:cNvSpPr>
          <p:nvPr>
            <p:ph type="body" sz="quarter" idx="11"/>
          </p:nvPr>
        </p:nvSpPr>
        <p:spPr>
          <a:xfrm>
            <a:off x="10016260" y="7187444"/>
            <a:ext cx="3267940" cy="246221"/>
          </a:xfrm>
        </p:spPr>
        <p:txBody>
          <a:bodyPr/>
          <a:lstStyle/>
          <a:p>
            <a:pPr>
              <a:lnSpc>
                <a:spcPct val="100000"/>
              </a:lnSpc>
            </a:pPr>
            <a:r>
              <a:rPr lang="en-GB" dirty="0"/>
              <a:t>Source: IPA </a:t>
            </a:r>
            <a:r>
              <a:rPr lang="en-GB" dirty="0" err="1"/>
              <a:t>TouchPoints</a:t>
            </a:r>
            <a:r>
              <a:rPr lang="en-GB" dirty="0"/>
              <a:t> 2014-2023.</a:t>
            </a:r>
            <a:r>
              <a:rPr lang="en-GB" sz="800" dirty="0">
                <a:solidFill>
                  <a:schemeClr val="bg1"/>
                </a:solidFill>
                <a:cs typeface="Poppins" panose="00000500000000000000" pitchFamily="50" charset="0"/>
              </a:rPr>
              <a:t> DCM/Burst Your Bubble 2024</a:t>
            </a:r>
          </a:p>
          <a:p>
            <a:pPr>
              <a:lnSpc>
                <a:spcPct val="100000"/>
              </a:lnSpc>
            </a:pPr>
            <a:r>
              <a:rPr lang="en-GB" sz="800" dirty="0">
                <a:solidFill>
                  <a:schemeClr val="bg1"/>
                </a:solidFill>
                <a:cs typeface="Poppins" panose="00000500000000000000" pitchFamily="50" charset="0"/>
              </a:rPr>
              <a:t>Base: 16-34 (n=479). </a:t>
            </a:r>
            <a:endParaRPr lang="en-GB" dirty="0"/>
          </a:p>
        </p:txBody>
      </p:sp>
      <p:graphicFrame>
        <p:nvGraphicFramePr>
          <p:cNvPr id="12" name="Chart 11">
            <a:extLst>
              <a:ext uri="{FF2B5EF4-FFF2-40B4-BE49-F238E27FC236}">
                <a16:creationId xmlns:a16="http://schemas.microsoft.com/office/drawing/2014/main" id="{3CE08119-44DE-42FA-9C84-1E395D4434B2}"/>
              </a:ext>
            </a:extLst>
          </p:cNvPr>
          <p:cNvGraphicFramePr/>
          <p:nvPr>
            <p:extLst>
              <p:ext uri="{D42A27DB-BD31-4B8C-83A1-F6EECF244321}">
                <p14:modId xmlns:p14="http://schemas.microsoft.com/office/powerpoint/2010/main" val="2212843388"/>
              </p:ext>
            </p:extLst>
          </p:nvPr>
        </p:nvGraphicFramePr>
        <p:xfrm>
          <a:off x="269999" y="1692612"/>
          <a:ext cx="6451476" cy="5116749"/>
        </p:xfrm>
        <a:graphic>
          <a:graphicData uri="http://schemas.openxmlformats.org/drawingml/2006/chart">
            <c:chart xmlns:c="http://schemas.openxmlformats.org/drawingml/2006/chart" xmlns:r="http://schemas.openxmlformats.org/officeDocument/2006/relationships" r:id="rId2"/>
          </a:graphicData>
        </a:graphic>
      </p:graphicFrame>
      <p:sp>
        <p:nvSpPr>
          <p:cNvPr id="15" name="Oval 14">
            <a:extLst>
              <a:ext uri="{FF2B5EF4-FFF2-40B4-BE49-F238E27FC236}">
                <a16:creationId xmlns:a16="http://schemas.microsoft.com/office/drawing/2014/main" id="{02420A06-174A-45C8-BDE4-51AE516087C1}"/>
              </a:ext>
            </a:extLst>
          </p:cNvPr>
          <p:cNvSpPr>
            <a:spLocks noChangeAspect="1"/>
          </p:cNvSpPr>
          <p:nvPr/>
        </p:nvSpPr>
        <p:spPr>
          <a:xfrm>
            <a:off x="4639004" y="3987277"/>
            <a:ext cx="2082471" cy="200513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dirty="0">
                <a:solidFill>
                  <a:srgbClr val="FFFFFF"/>
                </a:solidFill>
              </a:rPr>
              <a:t>Time spent alone since 2014 has increased by:</a:t>
            </a:r>
          </a:p>
          <a:p>
            <a:pPr algn="ctr"/>
            <a:r>
              <a:rPr lang="en-GB" sz="4000" b="1" dirty="0">
                <a:solidFill>
                  <a:srgbClr val="FFFFFF"/>
                </a:solidFill>
              </a:rPr>
              <a:t>+47%</a:t>
            </a:r>
          </a:p>
        </p:txBody>
      </p:sp>
      <p:sp>
        <p:nvSpPr>
          <p:cNvPr id="16" name="Oval 15">
            <a:extLst>
              <a:ext uri="{FF2B5EF4-FFF2-40B4-BE49-F238E27FC236}">
                <a16:creationId xmlns:a16="http://schemas.microsoft.com/office/drawing/2014/main" id="{0DF5B418-D94F-A21D-A6B0-0AC37D08D9EE}"/>
              </a:ext>
            </a:extLst>
          </p:cNvPr>
          <p:cNvSpPr>
            <a:spLocks noChangeAspect="1"/>
          </p:cNvSpPr>
          <p:nvPr/>
        </p:nvSpPr>
        <p:spPr>
          <a:xfrm>
            <a:off x="7705752" y="3987277"/>
            <a:ext cx="2082471" cy="200513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lang="en-GB" sz="1600" b="1" dirty="0">
                <a:solidFill>
                  <a:srgbClr val="FFFFFF"/>
                </a:solidFill>
                <a:latin typeface="Arial"/>
              </a:rPr>
              <a:t>“</a:t>
            </a:r>
            <a:r>
              <a:rPr kumimoji="0" lang="en-GB" sz="1600" b="1" i="0" u="none" strike="noStrike" kern="1200" cap="none" spc="0" normalizeH="0" baseline="0" noProof="0" dirty="0">
                <a:ln>
                  <a:noFill/>
                </a:ln>
                <a:solidFill>
                  <a:srgbClr val="FFFFFF"/>
                </a:solidFill>
                <a:effectLst/>
                <a:uLnTx/>
                <a:uFillTx/>
                <a:latin typeface="Arial"/>
                <a:ea typeface="+mn-ea"/>
                <a:cs typeface="+mn-cs"/>
              </a:rPr>
              <a:t>Cinema helps people feel less isolated and cut-off”</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a:t>
            </a:r>
            <a:r>
              <a:rPr lang="en-GB" sz="1000" b="1" i="1" dirty="0">
                <a:solidFill>
                  <a:srgbClr val="FFFFFF"/>
                </a:solidFill>
                <a:latin typeface="Arial"/>
              </a:rPr>
              <a:t>63</a:t>
            </a:r>
            <a:r>
              <a:rPr kumimoji="0" lang="en-GB" sz="1000" b="1" i="1" u="none" strike="noStrike" kern="1200" cap="none" spc="0" normalizeH="0" baseline="0" noProof="0" dirty="0">
                <a:ln>
                  <a:noFill/>
                </a:ln>
                <a:solidFill>
                  <a:srgbClr val="FFFFFF"/>
                </a:solidFill>
                <a:effectLst/>
                <a:uLnTx/>
                <a:uFillTx/>
                <a:latin typeface="Arial"/>
                <a:ea typeface="+mn-ea"/>
                <a:cs typeface="+mn-cs"/>
              </a:rPr>
              <a:t>%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94439143-6A8D-93F6-D154-9CAA2E7C51BD}"/>
              </a:ext>
            </a:extLst>
          </p:cNvPr>
          <p:cNvSpPr>
            <a:spLocks noChangeAspect="1"/>
          </p:cNvSpPr>
          <p:nvPr/>
        </p:nvSpPr>
        <p:spPr>
          <a:xfrm>
            <a:off x="10398152" y="3987276"/>
            <a:ext cx="2082471" cy="200513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“Cinema helps bring the community together”</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6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(55%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1C76DCD0-D58A-DD4B-3BD0-E48E7FEC9FD9}"/>
              </a:ext>
            </a:extLst>
          </p:cNvPr>
          <p:cNvSpPr>
            <a:spLocks noChangeAspect="1"/>
          </p:cNvSpPr>
          <p:nvPr/>
        </p:nvSpPr>
        <p:spPr>
          <a:xfrm>
            <a:off x="10398151" y="1546895"/>
            <a:ext cx="2082471" cy="2005135"/>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lang="en-GB" sz="1600" b="1" dirty="0">
                <a:solidFill>
                  <a:srgbClr val="FFFFFF"/>
                </a:solidFill>
                <a:latin typeface="Arial"/>
              </a:rPr>
              <a:t>“</a:t>
            </a:r>
            <a:r>
              <a:rPr kumimoji="0" lang="en-GB" sz="1600" b="1" i="0" u="none" strike="noStrike" kern="1200" cap="none" spc="0" normalizeH="0" baseline="0" noProof="0" dirty="0">
                <a:ln>
                  <a:noFill/>
                </a:ln>
                <a:solidFill>
                  <a:srgbClr val="FFFFFF"/>
                </a:solidFill>
                <a:effectLst/>
                <a:uLnTx/>
                <a:uFillTx/>
                <a:latin typeface="Arial"/>
                <a:ea typeface="+mn-ea"/>
                <a:cs typeface="+mn-cs"/>
              </a:rPr>
              <a:t>There is no sense of community anymore”</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a:t>
            </a:r>
            <a:r>
              <a:rPr lang="en-GB" sz="1000" b="1" i="1" dirty="0">
                <a:solidFill>
                  <a:srgbClr val="FFFFFF"/>
                </a:solidFill>
                <a:latin typeface="Arial"/>
              </a:rPr>
              <a:t>56</a:t>
            </a:r>
            <a:r>
              <a:rPr kumimoji="0" lang="en-GB" sz="1000" b="1" i="1" u="none" strike="noStrike" kern="1200" cap="none" spc="0" normalizeH="0" baseline="0" noProof="0" dirty="0">
                <a:ln>
                  <a:noFill/>
                </a:ln>
                <a:solidFill>
                  <a:srgbClr val="FFFFFF"/>
                </a:solidFill>
                <a:effectLst/>
                <a:uLnTx/>
                <a:uFillTx/>
                <a:latin typeface="Arial"/>
                <a:ea typeface="+mn-ea"/>
                <a:cs typeface="+mn-cs"/>
              </a:rPr>
              <a:t>%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987AA2B3-E1CB-CB5F-A5BD-6C8F0B2D3D56}"/>
              </a:ext>
            </a:extLst>
          </p:cNvPr>
          <p:cNvSpPr>
            <a:spLocks noChangeAspect="1"/>
          </p:cNvSpPr>
          <p:nvPr/>
        </p:nvSpPr>
        <p:spPr>
          <a:xfrm>
            <a:off x="7705752" y="1546896"/>
            <a:ext cx="2082471" cy="2005135"/>
          </a:xfrm>
          <a:prstGeom prst="ellipse">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lang="en-GB" sz="1600" b="1" dirty="0">
                <a:solidFill>
                  <a:srgbClr val="FFFFFF"/>
                </a:solidFill>
                <a:latin typeface="Arial"/>
              </a:rPr>
              <a:t>“I f</a:t>
            </a:r>
            <a:r>
              <a:rPr kumimoji="0" lang="en-GB" sz="1600" b="1" i="0" u="none" strike="noStrike" kern="1200" cap="none" spc="0" normalizeH="0" baseline="0" noProof="0" dirty="0">
                <a:ln>
                  <a:noFill/>
                </a:ln>
                <a:solidFill>
                  <a:srgbClr val="FFFFFF"/>
                </a:solidFill>
                <a:effectLst/>
                <a:uLnTx/>
                <a:uFillTx/>
                <a:latin typeface="Arial"/>
                <a:ea typeface="+mn-ea"/>
                <a:cs typeface="+mn-cs"/>
              </a:rPr>
              <a:t>eel distant from other people”</a:t>
            </a: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endParaRPr kumimoji="0" lang="en-GB" sz="10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
                <a:srgbClr val="FFFFFF"/>
              </a:buClr>
              <a:buSzPct val="100000"/>
              <a:buFontTx/>
              <a:buNone/>
              <a:tabLst/>
              <a:defRPr/>
            </a:pPr>
            <a:r>
              <a:rPr kumimoji="0" lang="en-GB" sz="1000" b="1" i="1" u="none" strike="noStrike" kern="1200" cap="none" spc="0" normalizeH="0" baseline="0" noProof="0" dirty="0">
                <a:ln>
                  <a:noFill/>
                </a:ln>
                <a:solidFill>
                  <a:srgbClr val="FFFFFF"/>
                </a:solidFill>
                <a:effectLst/>
                <a:uLnTx/>
                <a:uFillTx/>
                <a:latin typeface="Arial"/>
                <a:ea typeface="+mn-ea"/>
                <a:cs typeface="+mn-cs"/>
              </a:rPr>
              <a:t>(60% agree)</a:t>
            </a:r>
            <a:endParaRPr kumimoji="0" lang="en-GB" sz="500" b="1" i="1" u="none" strike="noStrike" kern="1200" cap="none" spc="0" normalizeH="0" baseline="0" noProof="0" dirty="0">
              <a:ln>
                <a:noFill/>
              </a:ln>
              <a:solidFill>
                <a:srgbClr val="FFFFFF"/>
              </a:solidFill>
              <a:effectLst/>
              <a:uLnTx/>
              <a:uFillTx/>
              <a:latin typeface="Arial"/>
              <a:ea typeface="+mn-ea"/>
              <a:cs typeface="+mn-cs"/>
            </a:endParaRPr>
          </a:p>
        </p:txBody>
      </p:sp>
      <p:cxnSp>
        <p:nvCxnSpPr>
          <p:cNvPr id="21" name="Straight Connector 20">
            <a:extLst>
              <a:ext uri="{FF2B5EF4-FFF2-40B4-BE49-F238E27FC236}">
                <a16:creationId xmlns:a16="http://schemas.microsoft.com/office/drawing/2014/main" id="{AD3BD2B2-7A80-B610-06F3-6FF4673CF312}"/>
              </a:ext>
            </a:extLst>
          </p:cNvPr>
          <p:cNvCxnSpPr>
            <a:cxnSpLocks/>
          </p:cNvCxnSpPr>
          <p:nvPr/>
        </p:nvCxnSpPr>
        <p:spPr>
          <a:xfrm>
            <a:off x="7137400" y="1349853"/>
            <a:ext cx="0" cy="5254147"/>
          </a:xfrm>
          <a:prstGeom prst="line">
            <a:avLst/>
          </a:prstGeom>
        </p:spPr>
        <p:style>
          <a:lnRef idx="1">
            <a:schemeClr val="accent5"/>
          </a:lnRef>
          <a:fillRef idx="0">
            <a:schemeClr val="accent5"/>
          </a:fillRef>
          <a:effectRef idx="0">
            <a:schemeClr val="accent5"/>
          </a:effectRef>
          <a:fontRef idx="minor">
            <a:schemeClr val="tx1"/>
          </a:fontRef>
        </p:style>
      </p:cxnSp>
      <p:sp>
        <p:nvSpPr>
          <p:cNvPr id="23" name="Arrow: Down 22">
            <a:extLst>
              <a:ext uri="{FF2B5EF4-FFF2-40B4-BE49-F238E27FC236}">
                <a16:creationId xmlns:a16="http://schemas.microsoft.com/office/drawing/2014/main" id="{1B6023FC-2C5E-32D5-B1EE-DB2FF067971A}"/>
              </a:ext>
            </a:extLst>
          </p:cNvPr>
          <p:cNvSpPr/>
          <p:nvPr/>
        </p:nvSpPr>
        <p:spPr>
          <a:xfrm>
            <a:off x="8632769" y="3484561"/>
            <a:ext cx="270013" cy="342376"/>
          </a:xfrm>
          <a:prstGeom prst="downArrow">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24" name="Arrow: Down 23">
            <a:extLst>
              <a:ext uri="{FF2B5EF4-FFF2-40B4-BE49-F238E27FC236}">
                <a16:creationId xmlns:a16="http://schemas.microsoft.com/office/drawing/2014/main" id="{6A5BB2B2-6A9C-3010-A175-812FD689A681}"/>
              </a:ext>
            </a:extLst>
          </p:cNvPr>
          <p:cNvSpPr/>
          <p:nvPr/>
        </p:nvSpPr>
        <p:spPr>
          <a:xfrm>
            <a:off x="11304379" y="3487900"/>
            <a:ext cx="270013" cy="342376"/>
          </a:xfrm>
          <a:prstGeom prst="downArrow">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Tree>
    <p:extLst>
      <p:ext uri="{BB962C8B-B14F-4D97-AF65-F5344CB8AC3E}">
        <p14:creationId xmlns:p14="http://schemas.microsoft.com/office/powerpoint/2010/main" val="102940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t>Cinema ads are the advertising format 16-34s are most RECEPTIVE towards</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270000" y="620514"/>
            <a:ext cx="12423740" cy="436608"/>
          </a:xfrm>
        </p:spPr>
        <p:txBody>
          <a:bodyPr/>
          <a:lstStyle/>
          <a:p>
            <a:r>
              <a:rPr lang="en-GB" dirty="0"/>
              <a:t>Independent research from Kantar found that traditional AV ad formats are preferred by all generations but specifically cinema rates well amongst young audiences – making it the best place to start your campaigns with a positive impression. </a:t>
            </a:r>
          </a:p>
        </p:txBody>
      </p:sp>
      <p:sp>
        <p:nvSpPr>
          <p:cNvPr id="12" name="Text Placeholder 6">
            <a:extLst>
              <a:ext uri="{FF2B5EF4-FFF2-40B4-BE49-F238E27FC236}">
                <a16:creationId xmlns:a16="http://schemas.microsoft.com/office/drawing/2014/main" id="{34357D58-7CDE-4677-B1FB-B89DC7B9A6B5}"/>
              </a:ext>
            </a:extLst>
          </p:cNvPr>
          <p:cNvSpPr txBox="1">
            <a:spLocks/>
          </p:cNvSpPr>
          <p:nvPr/>
        </p:nvSpPr>
        <p:spPr>
          <a:xfrm>
            <a:off x="2063719"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99A8"/>
                </a:solidFill>
                <a:effectLst/>
                <a:uLnTx/>
                <a:uFillTx/>
                <a:latin typeface="Arial"/>
                <a:ea typeface="+mn-ea"/>
                <a:cs typeface="+mn-cs"/>
              </a:rPr>
              <a:t>Gen Z</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16-19 year olds</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0099A8"/>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BF6837F1-5D0D-4F7F-873A-79141BA46F95}"/>
              </a:ext>
            </a:extLst>
          </p:cNvPr>
          <p:cNvSpPr txBox="1">
            <a:spLocks/>
          </p:cNvSpPr>
          <p:nvPr/>
        </p:nvSpPr>
        <p:spPr>
          <a:xfrm>
            <a:off x="5306842"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33006F"/>
                </a:solidFill>
                <a:effectLst/>
                <a:uLnTx/>
                <a:uFillTx/>
                <a:latin typeface="Arial"/>
                <a:ea typeface="+mn-ea"/>
                <a:cs typeface="+mn-cs"/>
              </a:rPr>
              <a:t>Gen Y</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20-34 year olds</a:t>
            </a:r>
          </a:p>
        </p:txBody>
      </p:sp>
      <p:sp>
        <p:nvSpPr>
          <p:cNvPr id="14" name="Text Placeholder 12">
            <a:extLst>
              <a:ext uri="{FF2B5EF4-FFF2-40B4-BE49-F238E27FC236}">
                <a16:creationId xmlns:a16="http://schemas.microsoft.com/office/drawing/2014/main" id="{76A2BDB1-200E-4774-86B7-BEC3E32E08C2}"/>
              </a:ext>
            </a:extLst>
          </p:cNvPr>
          <p:cNvSpPr txBox="1">
            <a:spLocks/>
          </p:cNvSpPr>
          <p:nvPr/>
        </p:nvSpPr>
        <p:spPr>
          <a:xfrm>
            <a:off x="8518605"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547AD"/>
                </a:solidFill>
                <a:effectLst/>
                <a:uLnTx/>
                <a:uFillTx/>
                <a:latin typeface="Arial"/>
                <a:ea typeface="+mn-ea"/>
                <a:cs typeface="+mn-cs"/>
              </a:rPr>
              <a:t>Gen X</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35-49 year olds</a:t>
            </a:r>
          </a:p>
        </p:txBody>
      </p:sp>
      <p:graphicFrame>
        <p:nvGraphicFramePr>
          <p:cNvPr id="15" name="Table 14">
            <a:extLst>
              <a:ext uri="{FF2B5EF4-FFF2-40B4-BE49-F238E27FC236}">
                <a16:creationId xmlns:a16="http://schemas.microsoft.com/office/drawing/2014/main" id="{3C7E132B-7EB9-4133-82DC-8CC07684CDBB}"/>
              </a:ext>
            </a:extLst>
          </p:cNvPr>
          <p:cNvGraphicFramePr>
            <a:graphicFrameLocks noGrp="1"/>
          </p:cNvGraphicFramePr>
          <p:nvPr/>
        </p:nvGraphicFramePr>
        <p:xfrm>
          <a:off x="2130413" y="5251329"/>
          <a:ext cx="9409401" cy="1407044"/>
        </p:xfrm>
        <a:graphic>
          <a:graphicData uri="http://schemas.openxmlformats.org/drawingml/2006/table">
            <a:tbl>
              <a:tblPr firstRow="1" bandRow="1">
                <a:tableStyleId>{5C22544A-7EE6-4342-B048-85BDC9FD1C3A}</a:tableStyleId>
              </a:tblPr>
              <a:tblGrid>
                <a:gridCol w="1456238">
                  <a:extLst>
                    <a:ext uri="{9D8B030D-6E8A-4147-A177-3AD203B41FA5}">
                      <a16:colId xmlns:a16="http://schemas.microsoft.com/office/drawing/2014/main" val="20000"/>
                    </a:ext>
                  </a:extLst>
                </a:gridCol>
                <a:gridCol w="1623317">
                  <a:extLst>
                    <a:ext uri="{9D8B030D-6E8A-4147-A177-3AD203B41FA5}">
                      <a16:colId xmlns:a16="http://schemas.microsoft.com/office/drawing/2014/main" val="20001"/>
                    </a:ext>
                  </a:extLst>
                </a:gridCol>
                <a:gridCol w="3287730">
                  <a:extLst>
                    <a:ext uri="{9D8B030D-6E8A-4147-A177-3AD203B41FA5}">
                      <a16:colId xmlns:a16="http://schemas.microsoft.com/office/drawing/2014/main" val="20002"/>
                    </a:ext>
                  </a:extLst>
                </a:gridCol>
                <a:gridCol w="3042116">
                  <a:extLst>
                    <a:ext uri="{9D8B030D-6E8A-4147-A177-3AD203B41FA5}">
                      <a16:colId xmlns:a16="http://schemas.microsoft.com/office/drawing/2014/main" val="20003"/>
                    </a:ext>
                  </a:extLst>
                </a:gridCol>
              </a:tblGrid>
              <a:tr h="351761">
                <a:tc>
                  <a:txBody>
                    <a:bodyPr/>
                    <a:lstStyle/>
                    <a:p>
                      <a:pPr>
                        <a:lnSpc>
                          <a:spcPts val="1500"/>
                        </a:lnSpc>
                      </a:pPr>
                      <a:r>
                        <a:rPr lang="en-GB" sz="1000" b="1" dirty="0">
                          <a:ln>
                            <a:noFill/>
                          </a:ln>
                          <a:solidFill>
                            <a:schemeClr val="bg1"/>
                          </a:solidFill>
                        </a:rPr>
                        <a:t>Cinema ads</a:t>
                      </a:r>
                      <a:endParaRPr lang="en-GB" sz="1000" dirty="0">
                        <a:ln>
                          <a:noFill/>
                        </a:ln>
                        <a:solidFill>
                          <a:schemeClr val="accent6"/>
                        </a:solidFill>
                      </a:endParaRPr>
                    </a:p>
                  </a:txBody>
                  <a:tcPr marL="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761">
                <a:tc>
                  <a:txBody>
                    <a:bodyPr/>
                    <a:lstStyle/>
                    <a:p>
                      <a:pPr>
                        <a:lnSpc>
                          <a:spcPts val="1500"/>
                        </a:lnSpc>
                      </a:pPr>
                      <a:r>
                        <a:rPr lang="en-GB" sz="1000" b="1" kern="1200" dirty="0">
                          <a:ln>
                            <a:noFill/>
                          </a:ln>
                          <a:solidFill>
                            <a:schemeClr val="bg1"/>
                          </a:solidFill>
                          <a:latin typeface="+mn-lt"/>
                          <a:ea typeface="+mn-ea"/>
                          <a:cs typeface="+mn-cs"/>
                        </a:rPr>
                        <a:t>TV ads</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761">
                <a:tc>
                  <a:txBody>
                    <a:bodyPr/>
                    <a:lstStyle/>
                    <a:p>
                      <a:pPr>
                        <a:lnSpc>
                          <a:spcPts val="1500"/>
                        </a:lnSpc>
                      </a:pPr>
                      <a:r>
                        <a:rPr lang="en-GB" sz="1000" b="1" kern="1200" dirty="0">
                          <a:ln>
                            <a:noFill/>
                          </a:ln>
                          <a:solidFill>
                            <a:schemeClr val="bg1"/>
                          </a:solidFill>
                          <a:latin typeface="+mn-lt"/>
                          <a:ea typeface="+mn-ea"/>
                          <a:cs typeface="+mn-cs"/>
                        </a:rPr>
                        <a:t>Video ads (laptop/PC)</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761">
                <a:tc>
                  <a:txBody>
                    <a:bodyPr/>
                    <a:lstStyle/>
                    <a:p>
                      <a:pPr>
                        <a:lnSpc>
                          <a:spcPts val="1500"/>
                        </a:lnSpc>
                      </a:pPr>
                      <a:r>
                        <a:rPr lang="en-GB" sz="1000" b="1" kern="1200" dirty="0">
                          <a:ln>
                            <a:noFill/>
                          </a:ln>
                          <a:solidFill>
                            <a:schemeClr val="bg1"/>
                          </a:solidFill>
                          <a:latin typeface="+mn-lt"/>
                          <a:ea typeface="+mn-ea"/>
                          <a:cs typeface="+mn-cs"/>
                        </a:rPr>
                        <a:t>Video ads (mobile)</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61135" y="7116113"/>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Kantar – </a:t>
            </a:r>
            <a:r>
              <a:rPr kumimoji="0" lang="en-GB" sz="800" b="0" i="0" u="none" strike="noStrike" kern="1200" cap="none" spc="0" normalizeH="0" baseline="0" noProof="0" dirty="0" err="1">
                <a:ln>
                  <a:noFill/>
                </a:ln>
                <a:solidFill>
                  <a:srgbClr val="000000"/>
                </a:solidFill>
                <a:effectLst/>
                <a:uLnTx/>
                <a:uFillTx/>
                <a:latin typeface="Arial"/>
                <a:ea typeface="+mn-ea"/>
                <a:cs typeface="+mn-cs"/>
              </a:rPr>
              <a:t>AdReaction</a:t>
            </a:r>
            <a:r>
              <a:rPr kumimoji="0" lang="en-GB" sz="800" b="0" i="0" u="none" strike="noStrike" kern="1200" cap="none" spc="0" normalizeH="0" baseline="0" noProof="0" dirty="0">
                <a:ln>
                  <a:noFill/>
                </a:ln>
                <a:solidFill>
                  <a:srgbClr val="000000"/>
                </a:solidFill>
                <a:effectLst/>
                <a:uLnTx/>
                <a:uFillTx/>
                <a:latin typeface="Arial"/>
                <a:ea typeface="+mn-ea"/>
                <a:cs typeface="+mn-cs"/>
              </a:rPr>
              <a:t> Study</a:t>
            </a:r>
          </a:p>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‘How would you describe your attitude towards each of the following formats of advertising? - % net positive ’</a:t>
            </a:r>
          </a:p>
        </p:txBody>
      </p:sp>
      <p:cxnSp>
        <p:nvCxnSpPr>
          <p:cNvPr id="20" name="Straight Connector 19">
            <a:extLst>
              <a:ext uri="{FF2B5EF4-FFF2-40B4-BE49-F238E27FC236}">
                <a16:creationId xmlns:a16="http://schemas.microsoft.com/office/drawing/2014/main" id="{E3C56CF6-A99C-4D85-999C-1CB9188511FF}"/>
              </a:ext>
            </a:extLst>
          </p:cNvPr>
          <p:cNvCxnSpPr/>
          <p:nvPr/>
        </p:nvCxnSpPr>
        <p:spPr>
          <a:xfrm flipV="1">
            <a:off x="1210385" y="7153780"/>
            <a:ext cx="0" cy="360000"/>
          </a:xfrm>
          <a:prstGeom prst="line">
            <a:avLst/>
          </a:prstGeom>
          <a:ln w="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2" name="Picture 2" descr="C:\Users\RafalimananaL\Desktop\OUTILS\New MB logo - SEPT 16\PNG\PNG\Kantar_Millwardbrown_Small_Logo_BLACK_RGB.png">
            <a:extLst>
              <a:ext uri="{FF2B5EF4-FFF2-40B4-BE49-F238E27FC236}">
                <a16:creationId xmlns:a16="http://schemas.microsoft.com/office/drawing/2014/main" id="{EC2AB365-B279-4F26-B750-54B2EE0EAA1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5207"/>
          <a:stretch/>
        </p:blipFill>
        <p:spPr bwMode="auto">
          <a:xfrm>
            <a:off x="1356274" y="7191880"/>
            <a:ext cx="900544" cy="2497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286E19-1D9E-4D59-B364-7FC22FE0581F}"/>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8591198" y="1756957"/>
            <a:ext cx="3108094" cy="3331684"/>
          </a:xfrm>
          <a:prstGeom prst="rect">
            <a:avLst/>
          </a:prstGeom>
        </p:spPr>
      </p:pic>
      <p:pic>
        <p:nvPicPr>
          <p:cNvPr id="5" name="Picture 4">
            <a:extLst>
              <a:ext uri="{FF2B5EF4-FFF2-40B4-BE49-F238E27FC236}">
                <a16:creationId xmlns:a16="http://schemas.microsoft.com/office/drawing/2014/main" id="{B1FCB2C3-CB77-4054-BF88-3D3973EB173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310"/>
          <a:stretch/>
        </p:blipFill>
        <p:spPr>
          <a:xfrm>
            <a:off x="5410511" y="1756957"/>
            <a:ext cx="3108094" cy="3331684"/>
          </a:xfrm>
          <a:prstGeom prst="rect">
            <a:avLst/>
          </a:prstGeom>
        </p:spPr>
      </p:pic>
      <p:pic>
        <p:nvPicPr>
          <p:cNvPr id="11" name="Picture 10">
            <a:extLst>
              <a:ext uri="{FF2B5EF4-FFF2-40B4-BE49-F238E27FC236}">
                <a16:creationId xmlns:a16="http://schemas.microsoft.com/office/drawing/2014/main" id="{9064886E-A741-41A6-AC64-1F5160F2D827}"/>
              </a:ext>
            </a:extLst>
          </p:cNvPr>
          <p:cNvPicPr>
            <a:picLocks noChangeAspect="1"/>
          </p:cNvPicPr>
          <p:nvPr/>
        </p:nvPicPr>
        <p:blipFill rotWithShape="1">
          <a:blip r:embed="rId6" cstate="screen">
            <a:grayscl/>
            <a:extLst>
              <a:ext uri="{28A0092B-C50C-407E-A947-70E740481C1C}">
                <a14:useLocalDpi xmlns:a14="http://schemas.microsoft.com/office/drawing/2010/main"/>
              </a:ext>
            </a:extLst>
          </a:blip>
          <a:srcRect/>
          <a:stretch/>
        </p:blipFill>
        <p:spPr>
          <a:xfrm>
            <a:off x="2181593" y="1756957"/>
            <a:ext cx="3108094" cy="3331684"/>
          </a:xfrm>
          <a:prstGeom prst="rect">
            <a:avLst/>
          </a:prstGeom>
        </p:spPr>
      </p:pic>
    </p:spTree>
    <p:extLst>
      <p:ext uri="{BB962C8B-B14F-4D97-AF65-F5344CB8AC3E}">
        <p14:creationId xmlns:p14="http://schemas.microsoft.com/office/powerpoint/2010/main" val="370676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71E0941C-2151-FD0A-5D7E-E93058289F30}"/>
              </a:ext>
            </a:extLst>
          </p:cNvPr>
          <p:cNvGraphicFramePr>
            <a:graphicFrameLocks/>
          </p:cNvGraphicFramePr>
          <p:nvPr>
            <p:extLst>
              <p:ext uri="{D42A27DB-BD31-4B8C-83A1-F6EECF244321}">
                <p14:modId xmlns:p14="http://schemas.microsoft.com/office/powerpoint/2010/main" val="1088863619"/>
              </p:ext>
            </p:extLst>
          </p:nvPr>
        </p:nvGraphicFramePr>
        <p:xfrm>
          <a:off x="269999" y="2459876"/>
          <a:ext cx="12636926" cy="4299123"/>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t>Young adults want to see the latest blockbusters first </a:t>
            </a:r>
          </a:p>
        </p:txBody>
      </p:sp>
      <p:sp>
        <p:nvSpPr>
          <p:cNvPr id="6" name="TextBox 5">
            <a:extLst>
              <a:ext uri="{FF2B5EF4-FFF2-40B4-BE49-F238E27FC236}">
                <a16:creationId xmlns:a16="http://schemas.microsoft.com/office/drawing/2014/main" id="{0B23340D-294A-3897-0A46-4FA6E745EEE8}"/>
              </a:ext>
            </a:extLst>
          </p:cNvPr>
          <p:cNvSpPr txBox="1"/>
          <p:nvPr/>
        </p:nvSpPr>
        <p:spPr>
          <a:xfrm>
            <a:off x="9869303" y="4082764"/>
            <a:ext cx="3223491" cy="340519"/>
          </a:xfrm>
          <a:prstGeom prst="roundRect">
            <a:avLst/>
          </a:prstGeom>
          <a:solidFill>
            <a:schemeClr val="accent5"/>
          </a:solidFill>
          <a:ln>
            <a:noFill/>
          </a:ln>
        </p:spPr>
        <p:txBody>
          <a:bodyPr wrap="square" anchor="ctr">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CAC8C8">
                    <a:lumMod val="20000"/>
                    <a:lumOff val="80000"/>
                  </a:srgbClr>
                </a:solidFill>
                <a:effectLst/>
                <a:uLnTx/>
                <a:uFillTx/>
                <a:latin typeface="Arial"/>
                <a:ea typeface="+mn-ea"/>
                <a:cs typeface="+mn-cs"/>
              </a:rPr>
              <a:t>31% of population are aged 16-34</a:t>
            </a:r>
          </a:p>
        </p:txBody>
      </p:sp>
      <p:cxnSp>
        <p:nvCxnSpPr>
          <p:cNvPr id="9" name="Straight Connector 8">
            <a:extLst>
              <a:ext uri="{FF2B5EF4-FFF2-40B4-BE49-F238E27FC236}">
                <a16:creationId xmlns:a16="http://schemas.microsoft.com/office/drawing/2014/main" id="{7390D95D-DB11-E3F4-0600-6D8715583BFF}"/>
              </a:ext>
            </a:extLst>
          </p:cNvPr>
          <p:cNvCxnSpPr>
            <a:cxnSpLocks/>
          </p:cNvCxnSpPr>
          <p:nvPr/>
        </p:nvCxnSpPr>
        <p:spPr>
          <a:xfrm>
            <a:off x="930702" y="5140713"/>
            <a:ext cx="11752641" cy="0"/>
          </a:xfrm>
          <a:prstGeom prst="line">
            <a:avLst/>
          </a:prstGeom>
          <a:ln w="12700">
            <a:prstDash val="dash"/>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F09E3361-4F77-D770-1EE1-726D311316E4}"/>
              </a:ext>
            </a:extLst>
          </p:cNvPr>
          <p:cNvCxnSpPr>
            <a:cxnSpLocks/>
          </p:cNvCxnSpPr>
          <p:nvPr/>
        </p:nvCxnSpPr>
        <p:spPr>
          <a:xfrm>
            <a:off x="12683343" y="4451457"/>
            <a:ext cx="0" cy="689256"/>
          </a:xfrm>
          <a:prstGeom prst="line">
            <a:avLst/>
          </a:prstGeom>
          <a:ln w="12700">
            <a:prstDash val="dash"/>
          </a:ln>
        </p:spPr>
        <p:style>
          <a:lnRef idx="1">
            <a:schemeClr val="accent6"/>
          </a:lnRef>
          <a:fillRef idx="0">
            <a:schemeClr val="accent6"/>
          </a:fillRef>
          <a:effectRef idx="0">
            <a:schemeClr val="accent6"/>
          </a:effectRef>
          <a:fontRef idx="minor">
            <a:schemeClr val="tx1"/>
          </a:fontRef>
        </p:style>
      </p:cxnSp>
      <p:sp>
        <p:nvSpPr>
          <p:cNvPr id="3" name="Text Placeholder 7">
            <a:extLst>
              <a:ext uri="{FF2B5EF4-FFF2-40B4-BE49-F238E27FC236}">
                <a16:creationId xmlns:a16="http://schemas.microsoft.com/office/drawing/2014/main" id="{1ECF728C-F321-07AD-FDD0-7594C82D2CC8}"/>
              </a:ext>
            </a:extLst>
          </p:cNvPr>
          <p:cNvSpPr>
            <a:spLocks noGrp="1"/>
          </p:cNvSpPr>
          <p:nvPr>
            <p:ph type="body" sz="quarter" idx="14"/>
          </p:nvPr>
        </p:nvSpPr>
        <p:spPr>
          <a:xfrm>
            <a:off x="270000" y="685076"/>
            <a:ext cx="12636925" cy="436608"/>
          </a:xfrm>
        </p:spPr>
        <p:txBody>
          <a:bodyPr/>
          <a:lstStyle/>
          <a:p>
            <a:r>
              <a:rPr lang="en-GB" dirty="0"/>
              <a:t>16-34s come out early and make up the majority of the audience in a blockbuster's opening week, in addition to making up the most of films overall audience even longer than a month after it’s release.</a:t>
            </a:r>
            <a:endParaRPr lang="en-US" dirty="0"/>
          </a:p>
          <a:p>
            <a:pPr>
              <a:lnSpc>
                <a:spcPct val="100000"/>
              </a:lnSpc>
            </a:pPr>
            <a:endParaRPr lang="en-GB" dirty="0"/>
          </a:p>
        </p:txBody>
      </p:sp>
      <p:sp>
        <p:nvSpPr>
          <p:cNvPr id="15" name="Rectangle: Rounded Corners 14">
            <a:extLst>
              <a:ext uri="{FF2B5EF4-FFF2-40B4-BE49-F238E27FC236}">
                <a16:creationId xmlns:a16="http://schemas.microsoft.com/office/drawing/2014/main" id="{2B57D96B-CF65-1C77-4A8D-3520ED648597}"/>
              </a:ext>
            </a:extLst>
          </p:cNvPr>
          <p:cNvSpPr/>
          <p:nvPr/>
        </p:nvSpPr>
        <p:spPr>
          <a:xfrm>
            <a:off x="521250" y="1418053"/>
            <a:ext cx="3911600" cy="846414"/>
          </a:xfrm>
          <a:prstGeom prst="roundRect">
            <a:avLst/>
          </a:prstGeom>
          <a:solidFill>
            <a:schemeClr val="bg2">
              <a:lumMod val="5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buClr>
                <a:srgbClr val="FFFFFF"/>
              </a:buClr>
              <a:buSzPct val="100000"/>
              <a:defRPr/>
            </a:pPr>
            <a:r>
              <a:rPr lang="en-GB" sz="1600" b="1" dirty="0">
                <a:solidFill>
                  <a:srgbClr val="FFFFFF"/>
                </a:solidFill>
                <a:latin typeface="Arial"/>
              </a:rPr>
              <a:t>“I Feel Left Out If My Friends Are Talking About A Film I Have Not Seen”</a:t>
            </a:r>
          </a:p>
          <a:p>
            <a:pPr algn="ctr" defTabSz="961706">
              <a:buClr>
                <a:srgbClr val="FFFFFF"/>
              </a:buClr>
              <a:buSzPct val="100000"/>
              <a:defRPr/>
            </a:pPr>
            <a:r>
              <a:rPr lang="en-GB" sz="1200" b="1" dirty="0">
                <a:solidFill>
                  <a:srgbClr val="FFFFFF"/>
                </a:solidFill>
                <a:latin typeface="Arial"/>
              </a:rPr>
              <a:t>(Index: 113)</a:t>
            </a:r>
          </a:p>
        </p:txBody>
      </p:sp>
      <p:sp>
        <p:nvSpPr>
          <p:cNvPr id="16" name="Rectangle: Rounded Corners 15">
            <a:extLst>
              <a:ext uri="{FF2B5EF4-FFF2-40B4-BE49-F238E27FC236}">
                <a16:creationId xmlns:a16="http://schemas.microsoft.com/office/drawing/2014/main" id="{A8B7BCB9-EF6F-E199-69A4-E4589F3D346D}"/>
              </a:ext>
            </a:extLst>
          </p:cNvPr>
          <p:cNvSpPr/>
          <p:nvPr/>
        </p:nvSpPr>
        <p:spPr>
          <a:xfrm>
            <a:off x="4851222" y="1410724"/>
            <a:ext cx="3911600" cy="846414"/>
          </a:xfrm>
          <a:prstGeom prst="roundRect">
            <a:avLst/>
          </a:prstGeom>
          <a:solidFill>
            <a:schemeClr val="bg2">
              <a:lumMod val="5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buClr>
                <a:srgbClr val="FFFFFF"/>
              </a:buClr>
              <a:buSzPct val="100000"/>
              <a:defRPr/>
            </a:pPr>
            <a:r>
              <a:rPr lang="en-GB" sz="1600" b="1" dirty="0">
                <a:solidFill>
                  <a:srgbClr val="FFFFFF"/>
                </a:solidFill>
                <a:latin typeface="Arial"/>
              </a:rPr>
              <a:t>“A Lot Of My Friends Ask My Advice About Films”</a:t>
            </a:r>
          </a:p>
          <a:p>
            <a:pPr algn="ctr" defTabSz="961706">
              <a:buClr>
                <a:srgbClr val="FFFFFF"/>
              </a:buClr>
              <a:buSzPct val="100000"/>
              <a:defRPr/>
            </a:pPr>
            <a:r>
              <a:rPr lang="en-GB" sz="1200" b="1" dirty="0">
                <a:solidFill>
                  <a:srgbClr val="FFFFFF"/>
                </a:solidFill>
                <a:latin typeface="Arial"/>
              </a:rPr>
              <a:t>(Index: 110)</a:t>
            </a:r>
          </a:p>
        </p:txBody>
      </p:sp>
      <p:sp>
        <p:nvSpPr>
          <p:cNvPr id="17" name="Rectangle: Rounded Corners 16">
            <a:extLst>
              <a:ext uri="{FF2B5EF4-FFF2-40B4-BE49-F238E27FC236}">
                <a16:creationId xmlns:a16="http://schemas.microsoft.com/office/drawing/2014/main" id="{C0659B83-4C8B-ABA8-DED6-CAAE6D61D7F1}"/>
              </a:ext>
            </a:extLst>
          </p:cNvPr>
          <p:cNvSpPr/>
          <p:nvPr/>
        </p:nvSpPr>
        <p:spPr>
          <a:xfrm>
            <a:off x="9181194" y="1410724"/>
            <a:ext cx="3911600" cy="846414"/>
          </a:xfrm>
          <a:prstGeom prst="roundRect">
            <a:avLst/>
          </a:prstGeom>
          <a:solidFill>
            <a:schemeClr val="bg2">
              <a:lumMod val="50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buClr>
                <a:srgbClr val="FFFFFF"/>
              </a:buClr>
              <a:buSzPct val="100000"/>
              <a:defRPr/>
            </a:pPr>
            <a:r>
              <a:rPr lang="en-GB" sz="1600" b="1" dirty="0">
                <a:solidFill>
                  <a:srgbClr val="FFFFFF"/>
                </a:solidFill>
                <a:latin typeface="Arial"/>
              </a:rPr>
              <a:t>Visit The Cinema With 5 Or More People</a:t>
            </a:r>
          </a:p>
          <a:p>
            <a:pPr algn="ctr" defTabSz="961706">
              <a:buClr>
                <a:srgbClr val="FFFFFF"/>
              </a:buClr>
              <a:buSzPct val="100000"/>
              <a:defRPr/>
            </a:pPr>
            <a:r>
              <a:rPr lang="en-GB" sz="1200" b="1" dirty="0">
                <a:solidFill>
                  <a:srgbClr val="FFFFFF"/>
                </a:solidFill>
                <a:latin typeface="Arial"/>
              </a:rPr>
              <a:t>(Index: 140)</a:t>
            </a:r>
          </a:p>
        </p:txBody>
      </p:sp>
    </p:spTree>
    <p:extLst>
      <p:ext uri="{BB962C8B-B14F-4D97-AF65-F5344CB8AC3E}">
        <p14:creationId xmlns:p14="http://schemas.microsoft.com/office/powerpoint/2010/main" val="95849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822937-1369-4930-8648-0951018680F8}"/>
              </a:ext>
            </a:extLst>
          </p:cNvPr>
          <p:cNvSpPr/>
          <p:nvPr/>
        </p:nvSpPr>
        <p:spPr>
          <a:xfrm>
            <a:off x="10509379" y="7245082"/>
            <a:ext cx="2839239" cy="194925"/>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FAME 2023. Target: 16-34. Index v avg. GB adult</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1D05CCF3-173A-3906-6CA4-FA09E47453BA}"/>
              </a:ext>
            </a:extLst>
          </p:cNvPr>
          <p:cNvGrpSpPr/>
          <p:nvPr/>
        </p:nvGrpSpPr>
        <p:grpSpPr>
          <a:xfrm>
            <a:off x="412689" y="1720630"/>
            <a:ext cx="2985293" cy="4585666"/>
            <a:chOff x="874713" y="2484266"/>
            <a:chExt cx="1636993" cy="2190449"/>
          </a:xfrm>
        </p:grpSpPr>
        <p:sp>
          <p:nvSpPr>
            <p:cNvPr id="3" name="Content Placeholder 5">
              <a:extLst>
                <a:ext uri="{FF2B5EF4-FFF2-40B4-BE49-F238E27FC236}">
                  <a16:creationId xmlns:a16="http://schemas.microsoft.com/office/drawing/2014/main" id="{12004306-0E51-68CA-C45E-D8BD0957AF42}"/>
                </a:ext>
              </a:extLst>
            </p:cNvPr>
            <p:cNvSpPr txBox="1">
              <a:spLocks/>
            </p:cNvSpPr>
            <p:nvPr/>
          </p:nvSpPr>
          <p:spPr>
            <a:xfrm>
              <a:off x="874714" y="2974012"/>
              <a:ext cx="1636992" cy="1700703"/>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“Movies give me ideas about style, fashion </a:t>
              </a:r>
              <a:br>
                <a:rPr lang="en-US" sz="3200" b="1" dirty="0">
                  <a:solidFill>
                    <a:schemeClr val="bg1"/>
                  </a:solidFill>
                  <a:latin typeface="+mn-lt"/>
                </a:rPr>
              </a:br>
              <a:r>
                <a:rPr lang="en-US" sz="3200" b="1" dirty="0">
                  <a:solidFill>
                    <a:schemeClr val="bg1"/>
                  </a:solidFill>
                  <a:latin typeface="+mn-lt"/>
                </a:rPr>
                <a:t>and music”</a:t>
              </a:r>
            </a:p>
            <a:p>
              <a:endParaRPr lang="en-US" sz="1985" dirty="0">
                <a:solidFill>
                  <a:schemeClr val="bg1"/>
                </a:solidFill>
                <a:latin typeface="+mn-lt"/>
              </a:endParaRPr>
            </a:p>
            <a:p>
              <a:r>
                <a:rPr lang="en-US" sz="1764" dirty="0">
                  <a:solidFill>
                    <a:schemeClr val="bg1"/>
                  </a:solidFill>
                  <a:latin typeface="+mn-lt"/>
                </a:rPr>
                <a:t>(48% agree, Index: 112)</a:t>
              </a:r>
            </a:p>
          </p:txBody>
        </p:sp>
        <p:sp>
          <p:nvSpPr>
            <p:cNvPr id="4" name="TextBox 3">
              <a:extLst>
                <a:ext uri="{FF2B5EF4-FFF2-40B4-BE49-F238E27FC236}">
                  <a16:creationId xmlns:a16="http://schemas.microsoft.com/office/drawing/2014/main" id="{FF2909C7-0E5F-A31C-F44E-4D1F8EFE0182}"/>
                </a:ext>
              </a:extLst>
            </p:cNvPr>
            <p:cNvSpPr txBox="1"/>
            <p:nvPr/>
          </p:nvSpPr>
          <p:spPr>
            <a:xfrm>
              <a:off x="874713" y="2484266"/>
              <a:ext cx="1636992" cy="435453"/>
            </a:xfrm>
            <a:prstGeom prst="rect">
              <a:avLst/>
            </a:prstGeom>
            <a:solidFill>
              <a:schemeClr val="accent2"/>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TRENDS &amp; STYLES</a:t>
              </a:r>
            </a:p>
          </p:txBody>
        </p:sp>
      </p:grpSp>
      <p:grpSp>
        <p:nvGrpSpPr>
          <p:cNvPr id="5" name="Group 4">
            <a:extLst>
              <a:ext uri="{FF2B5EF4-FFF2-40B4-BE49-F238E27FC236}">
                <a16:creationId xmlns:a16="http://schemas.microsoft.com/office/drawing/2014/main" id="{6EAA4AB3-10F4-8507-C3AD-0E97164B3842}"/>
              </a:ext>
            </a:extLst>
          </p:cNvPr>
          <p:cNvGrpSpPr/>
          <p:nvPr/>
        </p:nvGrpSpPr>
        <p:grpSpPr>
          <a:xfrm>
            <a:off x="3581100" y="1715449"/>
            <a:ext cx="2985293" cy="4600875"/>
            <a:chOff x="874713" y="2488872"/>
            <a:chExt cx="1636993" cy="2197715"/>
          </a:xfrm>
        </p:grpSpPr>
        <p:sp>
          <p:nvSpPr>
            <p:cNvPr id="6" name="Content Placeholder 5">
              <a:extLst>
                <a:ext uri="{FF2B5EF4-FFF2-40B4-BE49-F238E27FC236}">
                  <a16:creationId xmlns:a16="http://schemas.microsoft.com/office/drawing/2014/main" id="{CC300A24-4F21-0359-A8AA-A6ABC5AECC2D}"/>
                </a:ext>
              </a:extLst>
            </p:cNvPr>
            <p:cNvSpPr txBox="1">
              <a:spLocks/>
            </p:cNvSpPr>
            <p:nvPr/>
          </p:nvSpPr>
          <p:spPr>
            <a:xfrm>
              <a:off x="874714" y="2974012"/>
              <a:ext cx="1636992" cy="1712575"/>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“A lot of my friends ask my advice about films”</a:t>
              </a:r>
            </a:p>
            <a:p>
              <a:endParaRPr lang="en-US" sz="1985" dirty="0">
                <a:solidFill>
                  <a:schemeClr val="bg1"/>
                </a:solidFill>
                <a:latin typeface="+mn-lt"/>
              </a:endParaRPr>
            </a:p>
            <a:p>
              <a:endParaRPr lang="en-US" sz="1985" dirty="0">
                <a:solidFill>
                  <a:schemeClr val="bg1"/>
                </a:solidFill>
                <a:latin typeface="+mn-lt"/>
              </a:endParaRPr>
            </a:p>
            <a:p>
              <a:r>
                <a:rPr lang="en-US" sz="1764" dirty="0">
                  <a:solidFill>
                    <a:schemeClr val="bg1"/>
                  </a:solidFill>
                  <a:latin typeface="+mn-lt"/>
                </a:rPr>
                <a:t>(42% agree, Index: 116)</a:t>
              </a:r>
            </a:p>
          </p:txBody>
        </p:sp>
        <p:sp>
          <p:nvSpPr>
            <p:cNvPr id="7" name="TextBox 6">
              <a:extLst>
                <a:ext uri="{FF2B5EF4-FFF2-40B4-BE49-F238E27FC236}">
                  <a16:creationId xmlns:a16="http://schemas.microsoft.com/office/drawing/2014/main" id="{B3650F0F-43B3-E8D2-DEB3-C640F300A5FB}"/>
                </a:ext>
              </a:extLst>
            </p:cNvPr>
            <p:cNvSpPr txBox="1"/>
            <p:nvPr/>
          </p:nvSpPr>
          <p:spPr>
            <a:xfrm>
              <a:off x="874713" y="2488872"/>
              <a:ext cx="1636992" cy="435453"/>
            </a:xfrm>
            <a:prstGeom prst="rect">
              <a:avLst/>
            </a:prstGeom>
            <a:solidFill>
              <a:schemeClr val="accent3"/>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INFLUENCERS</a:t>
              </a:r>
            </a:p>
          </p:txBody>
        </p:sp>
      </p:grpSp>
      <p:grpSp>
        <p:nvGrpSpPr>
          <p:cNvPr id="8" name="Group 7">
            <a:extLst>
              <a:ext uri="{FF2B5EF4-FFF2-40B4-BE49-F238E27FC236}">
                <a16:creationId xmlns:a16="http://schemas.microsoft.com/office/drawing/2014/main" id="{DA23152E-7252-4974-22A3-8E2118619299}"/>
              </a:ext>
            </a:extLst>
          </p:cNvPr>
          <p:cNvGrpSpPr/>
          <p:nvPr/>
        </p:nvGrpSpPr>
        <p:grpSpPr>
          <a:xfrm>
            <a:off x="6749511" y="1707543"/>
            <a:ext cx="2985293" cy="4600875"/>
            <a:chOff x="874713" y="2488872"/>
            <a:chExt cx="1636993" cy="2197715"/>
          </a:xfrm>
        </p:grpSpPr>
        <p:sp>
          <p:nvSpPr>
            <p:cNvPr id="10" name="Content Placeholder 5">
              <a:extLst>
                <a:ext uri="{FF2B5EF4-FFF2-40B4-BE49-F238E27FC236}">
                  <a16:creationId xmlns:a16="http://schemas.microsoft.com/office/drawing/2014/main" id="{7EA5F860-B53A-5F9F-88D1-97B39538F60C}"/>
                </a:ext>
              </a:extLst>
            </p:cNvPr>
            <p:cNvSpPr txBox="1">
              <a:spLocks/>
            </p:cNvSpPr>
            <p:nvPr/>
          </p:nvSpPr>
          <p:spPr>
            <a:xfrm>
              <a:off x="874714" y="2974012"/>
              <a:ext cx="1636992" cy="1712575"/>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a:t>
              </a:r>
              <a:r>
                <a:rPr lang="en-GB" sz="3200" b="1" dirty="0">
                  <a:solidFill>
                    <a:schemeClr val="bg1"/>
                  </a:solidFill>
                  <a:latin typeface="+mn-lt"/>
                </a:rPr>
                <a:t>I love the hype around big film releases at the cinema</a:t>
              </a:r>
              <a:r>
                <a:rPr lang="en-US" sz="3200" b="1" dirty="0">
                  <a:solidFill>
                    <a:schemeClr val="bg1"/>
                  </a:solidFill>
                  <a:latin typeface="+mn-lt"/>
                </a:rPr>
                <a:t>”</a:t>
              </a:r>
            </a:p>
            <a:p>
              <a:endParaRPr lang="en-US" sz="1600" b="1" dirty="0">
                <a:solidFill>
                  <a:schemeClr val="bg1"/>
                </a:solidFill>
                <a:latin typeface="+mn-lt"/>
              </a:endParaRPr>
            </a:p>
            <a:p>
              <a:r>
                <a:rPr lang="en-US" sz="1764" dirty="0">
                  <a:solidFill>
                    <a:schemeClr val="bg1"/>
                  </a:solidFill>
                  <a:latin typeface="+mn-lt"/>
                </a:rPr>
                <a:t>(57% agree, Index: 103)</a:t>
              </a:r>
            </a:p>
          </p:txBody>
        </p:sp>
        <p:sp>
          <p:nvSpPr>
            <p:cNvPr id="11" name="TextBox 10">
              <a:extLst>
                <a:ext uri="{FF2B5EF4-FFF2-40B4-BE49-F238E27FC236}">
                  <a16:creationId xmlns:a16="http://schemas.microsoft.com/office/drawing/2014/main" id="{5CE2DBA5-B34B-9D93-5D44-F4ABAB853F98}"/>
                </a:ext>
              </a:extLst>
            </p:cNvPr>
            <p:cNvSpPr txBox="1"/>
            <p:nvPr/>
          </p:nvSpPr>
          <p:spPr>
            <a:xfrm>
              <a:off x="874713" y="2488872"/>
              <a:ext cx="1636992" cy="435453"/>
            </a:xfrm>
            <a:prstGeom prst="rect">
              <a:avLst/>
            </a:prstGeom>
            <a:solidFill>
              <a:schemeClr val="accent4"/>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CULTURE CENTRIC</a:t>
              </a:r>
            </a:p>
          </p:txBody>
        </p:sp>
      </p:grpSp>
      <p:grpSp>
        <p:nvGrpSpPr>
          <p:cNvPr id="12" name="Group 11">
            <a:extLst>
              <a:ext uri="{FF2B5EF4-FFF2-40B4-BE49-F238E27FC236}">
                <a16:creationId xmlns:a16="http://schemas.microsoft.com/office/drawing/2014/main" id="{D657769E-7B9C-6FB0-8354-1F886D399310}"/>
              </a:ext>
            </a:extLst>
          </p:cNvPr>
          <p:cNvGrpSpPr/>
          <p:nvPr/>
        </p:nvGrpSpPr>
        <p:grpSpPr>
          <a:xfrm>
            <a:off x="9917922" y="1706224"/>
            <a:ext cx="2985293" cy="4611595"/>
            <a:chOff x="874713" y="2488872"/>
            <a:chExt cx="1636993" cy="2184268"/>
          </a:xfrm>
        </p:grpSpPr>
        <p:sp>
          <p:nvSpPr>
            <p:cNvPr id="13" name="Content Placeholder 5">
              <a:extLst>
                <a:ext uri="{FF2B5EF4-FFF2-40B4-BE49-F238E27FC236}">
                  <a16:creationId xmlns:a16="http://schemas.microsoft.com/office/drawing/2014/main" id="{57F9B7B3-2A85-D274-FFD7-3EA264E01D68}"/>
                </a:ext>
              </a:extLst>
            </p:cNvPr>
            <p:cNvSpPr txBox="1">
              <a:spLocks/>
            </p:cNvSpPr>
            <p:nvPr/>
          </p:nvSpPr>
          <p:spPr>
            <a:xfrm>
              <a:off x="874714" y="2960565"/>
              <a:ext cx="1636992" cy="1712575"/>
            </a:xfrm>
            <a:prstGeom prst="rect">
              <a:avLst/>
            </a:prstGeom>
            <a:ln w="19050">
              <a:solidFill>
                <a:srgbClr val="004D54"/>
              </a:solidFill>
            </a:ln>
          </p:spPr>
          <p:txBody>
            <a:bodyPr lIns="198458" tIns="198458" rIns="198458" bIns="198458" anchor="ctr" anchorCtr="0"/>
            <a:lstStyle>
              <a:lvl1pPr marL="0" indent="0" algn="ctr"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Nexa Light" panose="02000000000000000000" pitchFamily="2" charset="0"/>
                  <a:ea typeface="Nexa Light" panose="02000000000000000000" pitchFamily="2" charset="0"/>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k" panose="02000500000000000000" pitchFamily="2" charset="0"/>
                  <a:ea typeface="Mark" panose="020005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solidFill>
                    <a:schemeClr val="bg1"/>
                  </a:solidFill>
                  <a:latin typeface="+mn-lt"/>
                </a:rPr>
                <a:t>“I love new products &amp; tech, and I am always the first to try them”</a:t>
              </a:r>
            </a:p>
            <a:p>
              <a:r>
                <a:rPr lang="en-US" sz="1764" dirty="0">
                  <a:solidFill>
                    <a:schemeClr val="bg1"/>
                  </a:solidFill>
                  <a:latin typeface="+mn-lt"/>
                </a:rPr>
                <a:t>(25% agree, Index: 138)</a:t>
              </a:r>
            </a:p>
          </p:txBody>
        </p:sp>
        <p:sp>
          <p:nvSpPr>
            <p:cNvPr id="15" name="TextBox 14">
              <a:extLst>
                <a:ext uri="{FF2B5EF4-FFF2-40B4-BE49-F238E27FC236}">
                  <a16:creationId xmlns:a16="http://schemas.microsoft.com/office/drawing/2014/main" id="{85FDBBF4-E548-99A8-F19A-D45B894AF9B8}"/>
                </a:ext>
              </a:extLst>
            </p:cNvPr>
            <p:cNvSpPr txBox="1"/>
            <p:nvPr/>
          </p:nvSpPr>
          <p:spPr>
            <a:xfrm>
              <a:off x="874713" y="2488872"/>
              <a:ext cx="1636992" cy="435453"/>
            </a:xfrm>
            <a:prstGeom prst="rect">
              <a:avLst/>
            </a:prstGeom>
            <a:solidFill>
              <a:schemeClr val="bg2"/>
            </a:solidFill>
            <a:ln w="19050">
              <a:solidFill>
                <a:srgbClr val="004D54"/>
              </a:solidFill>
            </a:ln>
          </p:spPr>
          <p:txBody>
            <a:bodyPr wrap="square" lIns="198458" tIns="198458" rIns="198458" bIns="198458" anchor="ctr" anchorCtr="0">
              <a:spAutoFit/>
            </a:bodyPr>
            <a:lstStyle/>
            <a:p>
              <a:pPr algn="ctr"/>
              <a:r>
                <a:rPr lang="en-GB" sz="1764" b="1" dirty="0">
                  <a:solidFill>
                    <a:srgbClr val="FFFFFF"/>
                  </a:solidFill>
                  <a:ea typeface="Roboto Mono" pitchFamily="2" charset="0"/>
                </a:rPr>
                <a:t>EARLY ADOPTERS</a:t>
              </a:r>
            </a:p>
          </p:txBody>
        </p:sp>
      </p:grpSp>
      <p:sp>
        <p:nvSpPr>
          <p:cNvPr id="17" name="Title 4">
            <a:extLst>
              <a:ext uri="{FF2B5EF4-FFF2-40B4-BE49-F238E27FC236}">
                <a16:creationId xmlns:a16="http://schemas.microsoft.com/office/drawing/2014/main" id="{70B6711C-27FF-0C89-D5A1-D3B6F2CA1014}"/>
              </a:ext>
            </a:extLst>
          </p:cNvPr>
          <p:cNvSpPr>
            <a:spLocks noGrp="1"/>
          </p:cNvSpPr>
          <p:nvPr>
            <p:ph type="title"/>
          </p:nvPr>
        </p:nvSpPr>
        <p:spPr>
          <a:xfrm>
            <a:off x="244599" y="304963"/>
            <a:ext cx="7835775" cy="297159"/>
          </a:xfrm>
        </p:spPr>
        <p:txBody>
          <a:bodyPr/>
          <a:lstStyle/>
          <a:p>
            <a:r>
              <a:rPr lang="en-US" dirty="0"/>
              <a:t>THE CULTURAL RELEVANCE OF CINEMA</a:t>
            </a:r>
          </a:p>
        </p:txBody>
      </p:sp>
      <p:sp>
        <p:nvSpPr>
          <p:cNvPr id="18" name="Text Placeholder 7">
            <a:extLst>
              <a:ext uri="{FF2B5EF4-FFF2-40B4-BE49-F238E27FC236}">
                <a16:creationId xmlns:a16="http://schemas.microsoft.com/office/drawing/2014/main" id="{E4B7E96B-3A69-34D0-8810-EF043D881A5E}"/>
              </a:ext>
            </a:extLst>
          </p:cNvPr>
          <p:cNvSpPr>
            <a:spLocks noGrp="1"/>
          </p:cNvSpPr>
          <p:nvPr>
            <p:ph type="body" sz="quarter" idx="14"/>
          </p:nvPr>
        </p:nvSpPr>
        <p:spPr>
          <a:xfrm>
            <a:off x="244599" y="705200"/>
            <a:ext cx="12423740" cy="436608"/>
          </a:xfrm>
        </p:spPr>
        <p:txBody>
          <a:bodyPr/>
          <a:lstStyle/>
          <a:p>
            <a:pPr marL="0" marR="0" lvl="0"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lang="en-GB" dirty="0">
                <a:solidFill>
                  <a:srgbClr val="8A8A8D"/>
                </a:solidFill>
                <a:latin typeface="Arial"/>
              </a:rPr>
              <a:t>16-34s are an audience who hotly anticipate content and don’t want to miss out on anything, in addition to being passionate about the quality of content they watch.</a:t>
            </a:r>
          </a:p>
        </p:txBody>
      </p:sp>
    </p:spTree>
    <p:extLst>
      <p:ext uri="{BB962C8B-B14F-4D97-AF65-F5344CB8AC3E}">
        <p14:creationId xmlns:p14="http://schemas.microsoft.com/office/powerpoint/2010/main" val="117613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125EA-8E22-B299-36EE-778C89BDB12F}"/>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C8AE612-E550-B63C-9D87-AFE57AF3DBE3}"/>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 Placeholder 3">
            <a:extLst>
              <a:ext uri="{FF2B5EF4-FFF2-40B4-BE49-F238E27FC236}">
                <a16:creationId xmlns:a16="http://schemas.microsoft.com/office/drawing/2014/main" id="{FC095AC1-DAD9-3B1B-EC59-B8C6777C7AF1}"/>
              </a:ext>
            </a:extLst>
          </p:cNvPr>
          <p:cNvSpPr txBox="1">
            <a:spLocks/>
          </p:cNvSpPr>
          <p:nvPr/>
        </p:nvSpPr>
        <p:spPr>
          <a:xfrm>
            <a:off x="-1" y="0"/>
            <a:ext cx="13442949" cy="7069862"/>
          </a:xfrm>
          <a:prstGeom prst="rect">
            <a:avLst/>
          </a:prstGeom>
          <a:solidFill>
            <a:schemeClr val="bg1">
              <a:alpha val="2000"/>
            </a:schemeClr>
          </a:solidFill>
          <a:effectLst>
            <a:outerShdw blurRad="50800" dist="50800" dir="5400000" algn="ctr" rotWithShape="0">
              <a:schemeClr val="bg1">
                <a:alpha val="42000"/>
              </a:schemeClr>
            </a:outerShdw>
          </a:effectLst>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ts val="10000"/>
              </a:lnSpc>
            </a:pPr>
            <a:endParaRPr lang="en-GB" sz="8000" b="0" dirty="0">
              <a:solidFill>
                <a:srgbClr val="FFFFFF"/>
              </a:solidFill>
              <a:latin typeface="Impact" charset="0"/>
              <a:ea typeface="Impact" charset="0"/>
              <a:cs typeface="Impact" charset="0"/>
            </a:endParaRPr>
          </a:p>
        </p:txBody>
      </p:sp>
      <p:grpSp>
        <p:nvGrpSpPr>
          <p:cNvPr id="8" name="Group 7">
            <a:extLst>
              <a:ext uri="{FF2B5EF4-FFF2-40B4-BE49-F238E27FC236}">
                <a16:creationId xmlns:a16="http://schemas.microsoft.com/office/drawing/2014/main" id="{0976725C-DA3B-AD38-B33C-390F6C049CAE}"/>
              </a:ext>
            </a:extLst>
          </p:cNvPr>
          <p:cNvGrpSpPr/>
          <p:nvPr/>
        </p:nvGrpSpPr>
        <p:grpSpPr>
          <a:xfrm>
            <a:off x="323173" y="1346200"/>
            <a:ext cx="12823633" cy="5361271"/>
            <a:chOff x="630622" y="1451312"/>
            <a:chExt cx="12065875" cy="5000169"/>
          </a:xfrm>
          <a:solidFill>
            <a:schemeClr val="bg1">
              <a:alpha val="11000"/>
            </a:schemeClr>
          </a:solidFill>
        </p:grpSpPr>
        <p:sp>
          <p:nvSpPr>
            <p:cNvPr id="9" name="Rectangle 8">
              <a:extLst>
                <a:ext uri="{FF2B5EF4-FFF2-40B4-BE49-F238E27FC236}">
                  <a16:creationId xmlns:a16="http://schemas.microsoft.com/office/drawing/2014/main" id="{21FE332B-1DBD-AEFA-46BB-DCCAC04097DC}"/>
                </a:ext>
              </a:extLst>
            </p:cNvPr>
            <p:cNvSpPr/>
            <p:nvPr/>
          </p:nvSpPr>
          <p:spPr>
            <a:xfrm>
              <a:off x="630622" y="1458664"/>
              <a:ext cx="6006382"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I am interested in responsible financial products which have a positive impact on society </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charset="0"/>
                  <a:ea typeface="Arial" charset="0"/>
                  <a:cs typeface="Arial" charset="0"/>
                </a:rPr>
                <a:t>(Index: 126)</a:t>
              </a:r>
              <a:endPar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0" name="Rectangle 9">
              <a:extLst>
                <a:ext uri="{FF2B5EF4-FFF2-40B4-BE49-F238E27FC236}">
                  <a16:creationId xmlns:a16="http://schemas.microsoft.com/office/drawing/2014/main" id="{907BCF46-9AF8-394A-CBA2-42F64714176C}"/>
                </a:ext>
              </a:extLst>
            </p:cNvPr>
            <p:cNvSpPr/>
            <p:nvPr/>
          </p:nvSpPr>
          <p:spPr>
            <a:xfrm>
              <a:off x="630622" y="3094542"/>
              <a:ext cx="3594537"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 </a:t>
              </a:r>
              <a:r>
                <a:rPr lang="en-GB" sz="1800" b="1" dirty="0">
                  <a:solidFill>
                    <a:srgbClr val="FFFFFF"/>
                  </a:solidFill>
                  <a:latin typeface="Arial" charset="0"/>
                  <a:ea typeface="Arial" charset="0"/>
                  <a:cs typeface="Arial" charset="0"/>
                </a:rPr>
                <a:t> ‘I love to buy new gadgets and appliances’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rPr>
                <a:t>(Index: 143)</a:t>
              </a:r>
            </a:p>
          </p:txBody>
        </p:sp>
        <p:sp>
          <p:nvSpPr>
            <p:cNvPr id="11" name="Rectangle 10">
              <a:extLst>
                <a:ext uri="{FF2B5EF4-FFF2-40B4-BE49-F238E27FC236}">
                  <a16:creationId xmlns:a16="http://schemas.microsoft.com/office/drawing/2014/main" id="{EFD4893E-0B8D-A016-1561-4CE82387FBA5}"/>
                </a:ext>
              </a:extLst>
            </p:cNvPr>
            <p:cNvSpPr/>
            <p:nvPr/>
          </p:nvSpPr>
          <p:spPr>
            <a:xfrm>
              <a:off x="630623" y="4754698"/>
              <a:ext cx="4288004" cy="1689432"/>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2x more likely to intend to purchase a games console</a:t>
              </a:r>
            </a:p>
          </p:txBody>
        </p:sp>
        <p:sp>
          <p:nvSpPr>
            <p:cNvPr id="12" name="Rectangle 11">
              <a:extLst>
                <a:ext uri="{FF2B5EF4-FFF2-40B4-BE49-F238E27FC236}">
                  <a16:creationId xmlns:a16="http://schemas.microsoft.com/office/drawing/2014/main" id="{943611CA-B11A-9DE2-20D2-5BE0FE5684A1}"/>
                </a:ext>
              </a:extLst>
            </p:cNvPr>
            <p:cNvSpPr/>
            <p:nvPr/>
          </p:nvSpPr>
          <p:spPr>
            <a:xfrm>
              <a:off x="5097518" y="4754696"/>
              <a:ext cx="3390846" cy="1696785"/>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000" b="1" dirty="0">
                  <a:solidFill>
                    <a:srgbClr val="FFFFFF"/>
                  </a:solidFill>
                  <a:latin typeface="Arial" charset="0"/>
                  <a:ea typeface="Arial" charset="0"/>
                  <a:cs typeface="Arial" charset="0"/>
                </a:rPr>
                <a:t>34% more likely to plan to renew their mortgage in the next 12 months</a:t>
              </a:r>
              <a:endParaRPr kumimoji="0" lang="en-GB" sz="4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3" name="Rectangle 12">
              <a:extLst>
                <a:ext uri="{FF2B5EF4-FFF2-40B4-BE49-F238E27FC236}">
                  <a16:creationId xmlns:a16="http://schemas.microsoft.com/office/drawing/2014/main" id="{A395F817-9B24-8586-B290-C0EF1455A1D2}"/>
                </a:ext>
              </a:extLst>
            </p:cNvPr>
            <p:cNvSpPr/>
            <p:nvPr/>
          </p:nvSpPr>
          <p:spPr>
            <a:xfrm>
              <a:off x="6791619" y="1451312"/>
              <a:ext cx="5904878"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‘I buy new products before most of my friends’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charset="0"/>
                  <a:ea typeface="Arial" charset="0"/>
                  <a:cs typeface="Arial" charset="0"/>
                </a:rPr>
                <a:t>(Index: 176)</a:t>
              </a:r>
              <a:endParaRPr kumimoji="0" lang="en-GB" sz="1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4" name="Rectangle 13">
              <a:extLst>
                <a:ext uri="{FF2B5EF4-FFF2-40B4-BE49-F238E27FC236}">
                  <a16:creationId xmlns:a16="http://schemas.microsoft.com/office/drawing/2014/main" id="{93BF7555-BD09-700C-7921-BA54D6656EE6}"/>
                </a:ext>
              </a:extLst>
            </p:cNvPr>
            <p:cNvSpPr/>
            <p:nvPr/>
          </p:nvSpPr>
          <p:spPr>
            <a:xfrm>
              <a:off x="8668985" y="4754696"/>
              <a:ext cx="4027512" cy="1689432"/>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rPr>
                <a:t>‘I am passionate about travelling’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charset="0"/>
                  <a:ea typeface="Arial" charset="0"/>
                  <a:cs typeface="Arial" charset="0"/>
                </a:rPr>
                <a:t>(Index: 123)</a:t>
              </a:r>
              <a:endParaRPr kumimoji="0" lang="en-GB"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15" name="Rectangle 14">
              <a:extLst>
                <a:ext uri="{FF2B5EF4-FFF2-40B4-BE49-F238E27FC236}">
                  <a16:creationId xmlns:a16="http://schemas.microsoft.com/office/drawing/2014/main" id="{C907CF1A-F734-39BC-A774-49E55AF9A880}"/>
                </a:ext>
              </a:extLst>
            </p:cNvPr>
            <p:cNvSpPr/>
            <p:nvPr/>
          </p:nvSpPr>
          <p:spPr>
            <a:xfrm>
              <a:off x="8393915" y="3094542"/>
              <a:ext cx="4302581"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800" b="1" dirty="0">
                  <a:solidFill>
                    <a:srgbClr val="FFFFFF"/>
                  </a:solidFill>
                  <a:latin typeface="Arial"/>
                </a:rPr>
                <a:t>‘</a:t>
              </a:r>
              <a:r>
                <a:rPr kumimoji="0" lang="en-GB" sz="1800" b="1" i="0" u="none" strike="noStrike" kern="1200" cap="none" spc="0" normalizeH="0" baseline="0" noProof="0" dirty="0">
                  <a:ln>
                    <a:noFill/>
                  </a:ln>
                  <a:solidFill>
                    <a:srgbClr val="FFFFFF"/>
                  </a:solidFill>
                  <a:effectLst/>
                  <a:uLnTx/>
                  <a:uFillTx/>
                  <a:latin typeface="Arial"/>
                  <a:ea typeface="+mn-ea"/>
                  <a:cs typeface="+mn-cs"/>
                </a:rPr>
                <a:t>I'm always looking for new ideas to improve my home’</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a:rPr>
                <a:t>(Index: 135)</a:t>
              </a:r>
              <a:endParaRPr kumimoji="0" lang="en-GB" sz="600" b="1" i="0" u="none" strike="noStrike" kern="1200" cap="none" spc="0" normalizeH="0" baseline="0" noProof="0" dirty="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0A18C6B-61CD-6B78-C1F4-EE40C4FA1B00}"/>
                </a:ext>
              </a:extLst>
            </p:cNvPr>
            <p:cNvSpPr/>
            <p:nvPr/>
          </p:nvSpPr>
          <p:spPr>
            <a:xfrm>
              <a:off x="4414345" y="3094542"/>
              <a:ext cx="3802718" cy="1440000"/>
            </a:xfrm>
            <a:prstGeom prst="rect">
              <a:avLst/>
            </a:prstGeom>
            <a:grpFill/>
            <a:ln w="12700">
              <a:solidFill>
                <a:schemeClr val="bg1"/>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charset="0"/>
                  <a:ea typeface="Arial" charset="0"/>
                  <a:cs typeface="Arial" charset="0"/>
                </a:rPr>
                <a:t>‘I change the décor of my home as often as I can’</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000" b="1" dirty="0">
                  <a:solidFill>
                    <a:srgbClr val="FFFFFF"/>
                  </a:solidFill>
                  <a:latin typeface="Arial" charset="0"/>
                  <a:ea typeface="Arial" charset="0"/>
                  <a:cs typeface="Arial" charset="0"/>
                </a:rPr>
                <a:t>(Index: 175)</a:t>
              </a:r>
              <a:endParaRPr kumimoji="0" lang="en-GB" sz="300" b="1" i="1"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pSp>
      <p:sp>
        <p:nvSpPr>
          <p:cNvPr id="17" name="Text Placeholder 2">
            <a:extLst>
              <a:ext uri="{FF2B5EF4-FFF2-40B4-BE49-F238E27FC236}">
                <a16:creationId xmlns:a16="http://schemas.microsoft.com/office/drawing/2014/main" id="{9CE797C1-D622-5678-8864-DC2E42374483}"/>
              </a:ext>
            </a:extLst>
          </p:cNvPr>
          <p:cNvSpPr txBox="1">
            <a:spLocks/>
          </p:cNvSpPr>
          <p:nvPr/>
        </p:nvSpPr>
        <p:spPr bwMode="gray">
          <a:xfrm>
            <a:off x="214841" y="681420"/>
            <a:ext cx="13013264"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lang="en-GB" sz="1400" dirty="0">
                <a:solidFill>
                  <a:srgbClr val="FFFFFF"/>
                </a:solidFill>
                <a:latin typeface="Arial"/>
              </a:rPr>
              <a:t>Early adopters, travel lovers &amp; passionate about their home. </a:t>
            </a: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8" name="Title 3">
            <a:extLst>
              <a:ext uri="{FF2B5EF4-FFF2-40B4-BE49-F238E27FC236}">
                <a16:creationId xmlns:a16="http://schemas.microsoft.com/office/drawing/2014/main" id="{CD8E9323-2484-BAC9-098B-1AD28EBD8535}"/>
              </a:ext>
            </a:extLst>
          </p:cNvPr>
          <p:cNvSpPr txBox="1">
            <a:spLocks/>
          </p:cNvSpPr>
          <p:nvPr/>
        </p:nvSpPr>
        <p:spPr>
          <a:xfrm>
            <a:off x="202181" y="223004"/>
            <a:ext cx="9308541" cy="409568"/>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r>
              <a:rPr lang="en-GB">
                <a:solidFill>
                  <a:srgbClr val="FFFFFF"/>
                </a:solidFill>
              </a:rPr>
              <a:t>THE young adult AUDIENCE</a:t>
            </a:r>
            <a:endParaRPr lang="en-US" dirty="0">
              <a:solidFill>
                <a:srgbClr val="FFFFFF"/>
              </a:solidFill>
            </a:endParaRPr>
          </a:p>
        </p:txBody>
      </p:sp>
      <p:sp>
        <p:nvSpPr>
          <p:cNvPr id="21" name="Text Placeholder 9">
            <a:extLst>
              <a:ext uri="{FF2B5EF4-FFF2-40B4-BE49-F238E27FC236}">
                <a16:creationId xmlns:a16="http://schemas.microsoft.com/office/drawing/2014/main" id="{D3AFCC3C-F0FE-2C3A-E147-27157732C2F6}"/>
              </a:ext>
            </a:extLst>
          </p:cNvPr>
          <p:cNvSpPr>
            <a:spLocks noGrp="1"/>
          </p:cNvSpPr>
          <p:nvPr>
            <p:ph type="body" sz="quarter" idx="11"/>
          </p:nvPr>
        </p:nvSpPr>
        <p:spPr>
          <a:xfrm>
            <a:off x="7647709" y="7225798"/>
            <a:ext cx="5650779" cy="246221"/>
          </a:xfrm>
        </p:spPr>
        <p:txBody>
          <a:bodyPr/>
          <a:lstStyle/>
          <a:p>
            <a:pPr lvl="0">
              <a:lnSpc>
                <a:spcPct val="100000"/>
              </a:lnSpc>
              <a:buClrTx/>
              <a:buSzTx/>
              <a:defRPr/>
            </a:pPr>
            <a:r>
              <a:rPr lang="en-GB" dirty="0">
                <a:solidFill>
                  <a:srgbClr val="000000">
                    <a:lumMod val="95000"/>
                    <a:lumOff val="5000"/>
                  </a:srgbClr>
                </a:solidFill>
                <a:latin typeface="Arial" charset="0"/>
                <a:ea typeface="Arial" charset="0"/>
                <a:cs typeface="Arial" charset="0"/>
              </a:rPr>
              <a:t>Source: TGI Dec 2024</a:t>
            </a:r>
          </a:p>
          <a:p>
            <a:pPr lvl="0">
              <a:lnSpc>
                <a:spcPct val="100000"/>
              </a:lnSpc>
              <a:buClrTx/>
              <a:buSzTx/>
              <a:defRPr/>
            </a:pPr>
            <a:r>
              <a:rPr lang="en-GB" dirty="0">
                <a:solidFill>
                  <a:srgbClr val="000000">
                    <a:lumMod val="95000"/>
                    <a:lumOff val="5000"/>
                  </a:srgbClr>
                </a:solidFill>
                <a:latin typeface="Arial" charset="0"/>
                <a:ea typeface="Arial" charset="0"/>
                <a:cs typeface="Arial" charset="0"/>
              </a:rPr>
              <a:t>Target: 16-34 cinemagoers. Index vs. average GB adult.</a:t>
            </a:r>
          </a:p>
        </p:txBody>
      </p:sp>
    </p:spTree>
    <p:extLst>
      <p:ext uri="{BB962C8B-B14F-4D97-AF65-F5344CB8AC3E}">
        <p14:creationId xmlns:p14="http://schemas.microsoft.com/office/powerpoint/2010/main" val="64169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592658" y="7210438"/>
            <a:ext cx="4705141" cy="206082"/>
          </a:xfrm>
        </p:spPr>
        <p:txBody>
          <a:bodyPr/>
          <a:lstStyle/>
          <a:p>
            <a:r>
              <a:rPr lang="en-US" dirty="0"/>
              <a:t>Source: DCM. Based on industry admissions forecasts and comparative film profiles</a:t>
            </a:r>
          </a:p>
        </p:txBody>
      </p:sp>
      <p:sp>
        <p:nvSpPr>
          <p:cNvPr id="3" name="Title 2"/>
          <p:cNvSpPr>
            <a:spLocks noGrp="1"/>
          </p:cNvSpPr>
          <p:nvPr>
            <p:ph type="title"/>
          </p:nvPr>
        </p:nvSpPr>
        <p:spPr/>
        <p:txBody>
          <a:bodyPr/>
          <a:lstStyle/>
          <a:p>
            <a:r>
              <a:rPr lang="en-US" dirty="0">
                <a:solidFill>
                  <a:schemeClr val="bg1"/>
                </a:solidFill>
              </a:rPr>
              <a:t>2025 top 10 16-34 BLOCKBUSTER forecasts</a:t>
            </a:r>
          </a:p>
        </p:txBody>
      </p:sp>
      <p:graphicFrame>
        <p:nvGraphicFramePr>
          <p:cNvPr id="4" name="Content Placeholder 5"/>
          <p:cNvGraphicFramePr>
            <a:graphicFrameLocks/>
          </p:cNvGraphicFramePr>
          <p:nvPr/>
        </p:nvGraphicFramePr>
        <p:xfrm>
          <a:off x="270340" y="1270571"/>
          <a:ext cx="6451135" cy="5388057"/>
        </p:xfrm>
        <a:graphic>
          <a:graphicData uri="http://schemas.openxmlformats.org/drawingml/2006/table">
            <a:tbl>
              <a:tblPr>
                <a:tableStyleId>{5C22544A-7EE6-4342-B048-85BDC9FD1C3A}</a:tableStyleId>
              </a:tblPr>
              <a:tblGrid>
                <a:gridCol w="3974873">
                  <a:extLst>
                    <a:ext uri="{9D8B030D-6E8A-4147-A177-3AD203B41FA5}">
                      <a16:colId xmlns:a16="http://schemas.microsoft.com/office/drawing/2014/main" val="20000"/>
                    </a:ext>
                  </a:extLst>
                </a:gridCol>
                <a:gridCol w="1225090">
                  <a:extLst>
                    <a:ext uri="{9D8B030D-6E8A-4147-A177-3AD203B41FA5}">
                      <a16:colId xmlns:a16="http://schemas.microsoft.com/office/drawing/2014/main" val="20003"/>
                    </a:ext>
                  </a:extLst>
                </a:gridCol>
                <a:gridCol w="1251172">
                  <a:extLst>
                    <a:ext uri="{9D8B030D-6E8A-4147-A177-3AD203B41FA5}">
                      <a16:colId xmlns:a16="http://schemas.microsoft.com/office/drawing/2014/main" val="20005"/>
                    </a:ext>
                  </a:extLst>
                </a:gridCol>
              </a:tblGrid>
              <a:tr h="607607">
                <a:tc>
                  <a:txBody>
                    <a:bodyPr/>
                    <a:lstStyle/>
                    <a:p>
                      <a:pPr>
                        <a:lnSpc>
                          <a:spcPts val="1500"/>
                        </a:lnSpc>
                      </a:pPr>
                      <a:endParaRPr lang="en-GB" sz="1200" dirty="0">
                        <a:ln>
                          <a:noFill/>
                        </a:ln>
                        <a:solidFill>
                          <a:schemeClr val="bg1"/>
                        </a:solidFill>
                      </a:endParaRPr>
                    </a:p>
                  </a:txBody>
                  <a:tcPr marL="35996" marR="35996" marT="35996" marB="35996"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200" b="1" baseline="0" dirty="0">
                          <a:ln>
                            <a:noFill/>
                          </a:ln>
                          <a:solidFill>
                            <a:schemeClr val="bg1"/>
                          </a:solidFill>
                        </a:rPr>
                        <a:t>Industry Admissions</a:t>
                      </a:r>
                    </a:p>
                  </a:txBody>
                  <a:tcPr marL="35996" marR="35996" marT="35996" marB="359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pPr>
                      <a:r>
                        <a:rPr lang="en-GB" sz="1200" b="1" baseline="0" dirty="0">
                          <a:ln>
                            <a:noFill/>
                          </a:ln>
                          <a:solidFill>
                            <a:schemeClr val="bg1"/>
                          </a:solidFill>
                        </a:rPr>
                        <a:t>16-34 </a:t>
                      </a:r>
                    </a:p>
                    <a:p>
                      <a:pPr algn="ctr">
                        <a:lnSpc>
                          <a:spcPts val="1500"/>
                        </a:lnSpc>
                      </a:pPr>
                      <a:r>
                        <a:rPr lang="en-GB" sz="1200" b="1" baseline="0" dirty="0">
                          <a:ln>
                            <a:noFill/>
                          </a:ln>
                          <a:solidFill>
                            <a:schemeClr val="bg1"/>
                          </a:solidFill>
                        </a:rPr>
                        <a:t>TVRs</a:t>
                      </a:r>
                      <a:endParaRPr lang="en-GB" sz="1200" dirty="0">
                        <a:ln>
                          <a:noFill/>
                        </a:ln>
                        <a:solidFill>
                          <a:schemeClr val="accent6"/>
                        </a:solidFill>
                      </a:endParaRPr>
                    </a:p>
                  </a:txBody>
                  <a:tcPr marL="35996" marR="35996" marT="35996" marB="359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8045">
                <a:tc>
                  <a:txBody>
                    <a:bodyPr/>
                    <a:lstStyle/>
                    <a:p>
                      <a:pPr>
                        <a:lnSpc>
                          <a:spcPct val="100000"/>
                        </a:lnSpc>
                      </a:pPr>
                      <a:r>
                        <a:rPr lang="en-GB" sz="1200" b="1" dirty="0">
                          <a:ln>
                            <a:noFill/>
                          </a:ln>
                          <a:solidFill>
                            <a:schemeClr val="bg2"/>
                          </a:solidFill>
                        </a:rPr>
                        <a:t>Avatar: Fire And Ash</a:t>
                      </a:r>
                    </a:p>
                    <a:p>
                      <a:pPr>
                        <a:lnSpc>
                          <a:spcPct val="100000"/>
                        </a:lnSpc>
                      </a:pPr>
                      <a:r>
                        <a:rPr lang="en-GB" sz="1200" dirty="0">
                          <a:ln>
                            <a:noFill/>
                          </a:ln>
                          <a:solidFill>
                            <a:schemeClr val="bg1"/>
                          </a:solidFill>
                        </a:rPr>
                        <a:t>December</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6.0m</a:t>
                      </a:r>
                      <a:endParaRPr lang="en-GB" sz="1500" b="1" baseline="30000" dirty="0">
                        <a:ln>
                          <a:noFill/>
                        </a:ln>
                        <a:solidFill>
                          <a:schemeClr val="bg2"/>
                        </a:solidFill>
                      </a:endParaRP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18</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434362"/>
                  </a:ext>
                </a:extLst>
              </a:tr>
              <a:tr h="478045">
                <a:tc>
                  <a:txBody>
                    <a:bodyPr/>
                    <a:lstStyle/>
                    <a:p>
                      <a:pPr>
                        <a:lnSpc>
                          <a:spcPct val="100000"/>
                        </a:lnSpc>
                      </a:pPr>
                      <a:r>
                        <a:rPr lang="en-GB" sz="1200" b="1" dirty="0">
                          <a:ln>
                            <a:noFill/>
                          </a:ln>
                          <a:solidFill>
                            <a:schemeClr val="bg2"/>
                          </a:solidFill>
                        </a:rPr>
                        <a:t>Wicked Part II</a:t>
                      </a:r>
                    </a:p>
                    <a:p>
                      <a:pPr>
                        <a:lnSpc>
                          <a:spcPct val="100000"/>
                        </a:lnSpc>
                      </a:pPr>
                      <a:r>
                        <a:rPr lang="en-GB" sz="1200" dirty="0">
                          <a:ln>
                            <a:noFill/>
                          </a:ln>
                          <a:solidFill>
                            <a:schemeClr val="bg1"/>
                          </a:solidFill>
                        </a:rPr>
                        <a:t>November</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6.1m</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11</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927667"/>
                  </a:ext>
                </a:extLst>
              </a:tr>
              <a:tr h="478045">
                <a:tc>
                  <a:txBody>
                    <a:bodyPr/>
                    <a:lstStyle/>
                    <a:p>
                      <a:pPr>
                        <a:lnSpc>
                          <a:spcPct val="100000"/>
                        </a:lnSpc>
                      </a:pPr>
                      <a:r>
                        <a:rPr lang="en-GB" sz="1200" b="1" dirty="0">
                          <a:ln>
                            <a:noFill/>
                          </a:ln>
                          <a:solidFill>
                            <a:schemeClr val="bg2"/>
                          </a:solidFill>
                        </a:rPr>
                        <a:t>Jurassic World Rebirth</a:t>
                      </a:r>
                    </a:p>
                    <a:p>
                      <a:pPr>
                        <a:lnSpc>
                          <a:spcPct val="100000"/>
                        </a:lnSpc>
                      </a:pPr>
                      <a:r>
                        <a:rPr lang="en-GB" sz="1200" dirty="0">
                          <a:ln>
                            <a:noFill/>
                          </a:ln>
                          <a:solidFill>
                            <a:schemeClr val="bg1"/>
                          </a:solidFill>
                        </a:rPr>
                        <a:t>July</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500" b="1" dirty="0">
                          <a:ln>
                            <a:noFill/>
                          </a:ln>
                          <a:solidFill>
                            <a:schemeClr val="bg2"/>
                          </a:solidFill>
                        </a:rPr>
                        <a:t>3.8m</a:t>
                      </a:r>
                      <a:endParaRPr lang="en-GB" sz="1500" b="1" baseline="30000" dirty="0">
                        <a:ln>
                          <a:noFill/>
                        </a:ln>
                        <a:solidFill>
                          <a:schemeClr val="bg2"/>
                        </a:solidFill>
                      </a:endParaRP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11</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78045">
                <a:tc>
                  <a:txBody>
                    <a:bodyPr/>
                    <a:lstStyle/>
                    <a:p>
                      <a:pPr>
                        <a:lnSpc>
                          <a:spcPct val="100000"/>
                        </a:lnSpc>
                      </a:pPr>
                      <a:r>
                        <a:rPr lang="en-GB" sz="1200" b="1" dirty="0">
                          <a:ln>
                            <a:noFill/>
                          </a:ln>
                          <a:solidFill>
                            <a:schemeClr val="bg2"/>
                          </a:solidFill>
                        </a:rPr>
                        <a:t>Bridget Jones: Mad About The Boy</a:t>
                      </a:r>
                    </a:p>
                    <a:p>
                      <a:pPr>
                        <a:lnSpc>
                          <a:spcPct val="100000"/>
                        </a:lnSpc>
                      </a:pPr>
                      <a:r>
                        <a:rPr lang="en-GB" sz="1200" b="0" dirty="0">
                          <a:ln>
                            <a:noFill/>
                          </a:ln>
                          <a:solidFill>
                            <a:schemeClr val="bg1"/>
                          </a:solidFill>
                        </a:rPr>
                        <a:t>February</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4.2m</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11</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767985"/>
                  </a:ext>
                </a:extLst>
              </a:tr>
              <a:tr h="478045">
                <a:tc>
                  <a:txBody>
                    <a:bodyPr/>
                    <a:lstStyle/>
                    <a:p>
                      <a:pPr>
                        <a:lnSpc>
                          <a:spcPct val="100000"/>
                        </a:lnSpc>
                      </a:pPr>
                      <a:r>
                        <a:rPr lang="en-GB" sz="1200" b="1" dirty="0">
                          <a:ln>
                            <a:noFill/>
                          </a:ln>
                          <a:solidFill>
                            <a:schemeClr val="bg2"/>
                          </a:solidFill>
                        </a:rPr>
                        <a:t>Michael</a:t>
                      </a:r>
                    </a:p>
                    <a:p>
                      <a:pPr>
                        <a:lnSpc>
                          <a:spcPct val="100000"/>
                        </a:lnSpc>
                      </a:pPr>
                      <a:r>
                        <a:rPr lang="en-GB" sz="1200" dirty="0">
                          <a:ln>
                            <a:noFill/>
                          </a:ln>
                          <a:solidFill>
                            <a:schemeClr val="bg1"/>
                          </a:solidFill>
                        </a:rPr>
                        <a:t>October</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3.6m</a:t>
                      </a:r>
                      <a:endParaRPr lang="en-GB" sz="1500" b="1" baseline="30000" dirty="0">
                        <a:ln>
                          <a:noFill/>
                        </a:ln>
                        <a:solidFill>
                          <a:schemeClr val="bg2"/>
                        </a:solidFill>
                      </a:endParaRP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8</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345447"/>
                  </a:ext>
                </a:extLst>
              </a:tr>
              <a:tr h="478045">
                <a:tc>
                  <a:txBody>
                    <a:bodyPr/>
                    <a:lstStyle/>
                    <a:p>
                      <a:pPr>
                        <a:lnSpc>
                          <a:spcPct val="100000"/>
                        </a:lnSpc>
                      </a:pPr>
                      <a:r>
                        <a:rPr lang="en-GB" sz="1200" b="1" dirty="0">
                          <a:ln>
                            <a:noFill/>
                          </a:ln>
                          <a:solidFill>
                            <a:schemeClr val="bg2"/>
                          </a:solidFill>
                        </a:rPr>
                        <a:t>The Fantastic Four: First Steps</a:t>
                      </a:r>
                    </a:p>
                    <a:p>
                      <a:pPr>
                        <a:lnSpc>
                          <a:spcPct val="100000"/>
                        </a:lnSpc>
                      </a:pPr>
                      <a:r>
                        <a:rPr lang="en-GB" sz="1200" dirty="0">
                          <a:ln>
                            <a:noFill/>
                          </a:ln>
                          <a:solidFill>
                            <a:schemeClr val="bg1"/>
                          </a:solidFill>
                        </a:rPr>
                        <a:t>July</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2.4m</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8</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8319239"/>
                  </a:ext>
                </a:extLst>
              </a:tr>
              <a:tr h="478045">
                <a:tc>
                  <a:txBody>
                    <a:bodyPr/>
                    <a:lstStyle/>
                    <a:p>
                      <a:pPr>
                        <a:lnSpc>
                          <a:spcPct val="100000"/>
                        </a:lnSpc>
                      </a:pPr>
                      <a:r>
                        <a:rPr lang="en-GB" sz="1200" b="1" dirty="0">
                          <a:ln>
                            <a:noFill/>
                          </a:ln>
                          <a:solidFill>
                            <a:schemeClr val="bg2"/>
                          </a:solidFill>
                        </a:rPr>
                        <a:t>Zootropolis 2</a:t>
                      </a:r>
                    </a:p>
                    <a:p>
                      <a:pPr>
                        <a:lnSpc>
                          <a:spcPct val="100000"/>
                        </a:lnSpc>
                      </a:pPr>
                      <a:r>
                        <a:rPr lang="en-GB" sz="1200" dirty="0">
                          <a:ln>
                            <a:noFill/>
                          </a:ln>
                          <a:solidFill>
                            <a:schemeClr val="bg1"/>
                          </a:solidFill>
                        </a:rPr>
                        <a:t>November</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3.0m</a:t>
                      </a:r>
                      <a:endParaRPr lang="en-GB" sz="1500" b="1" baseline="30000" dirty="0">
                        <a:ln>
                          <a:noFill/>
                        </a:ln>
                        <a:solidFill>
                          <a:schemeClr val="bg2"/>
                        </a:solidFill>
                      </a:endParaRP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8</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68155"/>
                  </a:ext>
                </a:extLst>
              </a:tr>
              <a:tr h="478045">
                <a:tc>
                  <a:txBody>
                    <a:bodyPr/>
                    <a:lstStyle/>
                    <a:p>
                      <a:pPr>
                        <a:lnSpc>
                          <a:spcPct val="100000"/>
                        </a:lnSpc>
                      </a:pPr>
                      <a:r>
                        <a:rPr lang="en-GB" sz="1200" b="1" dirty="0">
                          <a:ln>
                            <a:noFill/>
                          </a:ln>
                          <a:solidFill>
                            <a:schemeClr val="bg2"/>
                          </a:solidFill>
                        </a:rPr>
                        <a:t>Minecraft</a:t>
                      </a:r>
                    </a:p>
                    <a:p>
                      <a:pPr>
                        <a:lnSpc>
                          <a:spcPct val="100000"/>
                        </a:lnSpc>
                      </a:pPr>
                      <a:r>
                        <a:rPr lang="en-GB" sz="1200" kern="1200" dirty="0">
                          <a:ln>
                            <a:noFill/>
                          </a:ln>
                          <a:solidFill>
                            <a:schemeClr val="bg1"/>
                          </a:solidFill>
                          <a:latin typeface="+mn-lt"/>
                          <a:ea typeface="+mn-ea"/>
                          <a:cs typeface="+mn-cs"/>
                        </a:rPr>
                        <a:t>April</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3.0m</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7</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6896736"/>
                  </a:ext>
                </a:extLst>
              </a:tr>
              <a:tr h="478045">
                <a:tc>
                  <a:txBody>
                    <a:bodyPr/>
                    <a:lstStyle/>
                    <a:p>
                      <a:pPr>
                        <a:lnSpc>
                          <a:spcPct val="100000"/>
                        </a:lnSpc>
                      </a:pPr>
                      <a:r>
                        <a:rPr lang="en-GB" sz="1200" b="1" dirty="0">
                          <a:ln>
                            <a:noFill/>
                          </a:ln>
                          <a:solidFill>
                            <a:schemeClr val="bg2"/>
                          </a:solidFill>
                        </a:rPr>
                        <a:t>Disney's Snow White</a:t>
                      </a:r>
                    </a:p>
                    <a:p>
                      <a:pPr>
                        <a:lnSpc>
                          <a:spcPct val="100000"/>
                        </a:lnSpc>
                      </a:pPr>
                      <a:r>
                        <a:rPr lang="en-GB" sz="1200" kern="1200" dirty="0">
                          <a:ln>
                            <a:noFill/>
                          </a:ln>
                          <a:solidFill>
                            <a:schemeClr val="bg1"/>
                          </a:solidFill>
                          <a:latin typeface="+mn-lt"/>
                          <a:ea typeface="+mn-ea"/>
                          <a:cs typeface="+mn-cs"/>
                        </a:rPr>
                        <a:t>March</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2.6m</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7</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796718"/>
                  </a:ext>
                </a:extLst>
              </a:tr>
              <a:tr h="478045">
                <a:tc>
                  <a:txBody>
                    <a:bodyPr/>
                    <a:lstStyle/>
                    <a:p>
                      <a:pPr>
                        <a:lnSpc>
                          <a:spcPct val="100000"/>
                        </a:lnSpc>
                      </a:pPr>
                      <a:r>
                        <a:rPr lang="en-GB" sz="1200" b="1" dirty="0">
                          <a:ln>
                            <a:noFill/>
                          </a:ln>
                          <a:solidFill>
                            <a:schemeClr val="bg2"/>
                          </a:solidFill>
                        </a:rPr>
                        <a:t>F1</a:t>
                      </a:r>
                    </a:p>
                    <a:p>
                      <a:pPr>
                        <a:lnSpc>
                          <a:spcPct val="100000"/>
                        </a:lnSpc>
                      </a:pPr>
                      <a:r>
                        <a:rPr lang="en-GB" sz="1200" dirty="0">
                          <a:ln>
                            <a:noFill/>
                          </a:ln>
                          <a:solidFill>
                            <a:schemeClr val="bg1"/>
                          </a:solidFill>
                        </a:rPr>
                        <a:t>June</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500" b="1" kern="1200" dirty="0">
                          <a:ln>
                            <a:noFill/>
                          </a:ln>
                          <a:solidFill>
                            <a:schemeClr val="bg2"/>
                          </a:solidFill>
                          <a:latin typeface="+mn-lt"/>
                          <a:ea typeface="+mn-ea"/>
                          <a:cs typeface="+mn-cs"/>
                        </a:rPr>
                        <a:t>3.0m</a:t>
                      </a:r>
                    </a:p>
                  </a:txBody>
                  <a:tcPr marL="35994" marR="35994" marT="35994" marB="3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500" b="1" i="0" u="none" strike="noStrike" dirty="0">
                          <a:solidFill>
                            <a:schemeClr val="bg2"/>
                          </a:solidFill>
                          <a:effectLst/>
                          <a:latin typeface="+mn-lt"/>
                        </a:rPr>
                        <a:t>7</a:t>
                      </a:r>
                    </a:p>
                  </a:txBody>
                  <a:tcPr marL="7001" marR="7001" marT="700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752548"/>
                  </a:ext>
                </a:extLst>
              </a:tr>
            </a:tbl>
          </a:graphicData>
        </a:graphic>
      </p:graphicFrame>
      <p:sp>
        <p:nvSpPr>
          <p:cNvPr id="5" name="Text Placeholder 15"/>
          <p:cNvSpPr>
            <a:spLocks noGrp="1"/>
          </p:cNvSpPr>
          <p:nvPr>
            <p:ph type="body" sz="quarter" idx="4294967295"/>
          </p:nvPr>
        </p:nvSpPr>
        <p:spPr>
          <a:xfrm>
            <a:off x="271301" y="652286"/>
            <a:ext cx="8321358" cy="436562"/>
          </a:xfrm>
          <a:prstGeom prst="rect">
            <a:avLst/>
          </a:prstGeom>
        </p:spPr>
        <p:txBody>
          <a:bodyPr vert="horz" lIns="0" tIns="0" rIns="0" bIns="0" rtlCol="0">
            <a:noAutofit/>
          </a:bodyPr>
          <a:lstStyle/>
          <a:p>
            <a:r>
              <a:rPr lang="en-US" sz="1400" dirty="0">
                <a:solidFill>
                  <a:schemeClr val="accent6"/>
                </a:solidFill>
              </a:rPr>
              <a:t>These will be the big hitters for reaching young ads on cinema across 2025…</a:t>
            </a:r>
          </a:p>
        </p:txBody>
      </p:sp>
      <p:pic>
        <p:nvPicPr>
          <p:cNvPr id="1026" name="Picture 2">
            <a:extLst>
              <a:ext uri="{FF2B5EF4-FFF2-40B4-BE49-F238E27FC236}">
                <a16:creationId xmlns:a16="http://schemas.microsoft.com/office/drawing/2014/main" id="{FF27324F-6D15-466C-3104-F3B245928A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24377" y="1270571"/>
            <a:ext cx="6077544" cy="5388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5B912D56-55E9-024D-963F-6C912635892B}"/>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9B81A428-C4B1-F642-88AE-8ED774BA0FC3}"/>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0B0B607F-089B-6844-A8D9-24E3A5F3413A}"/>
    </a:ext>
  </a:extLst>
</a:theme>
</file>

<file path=ppt/theme/theme12.xml><?xml version="1.0" encoding="utf-8"?>
<a:theme xmlns:a="http://schemas.openxmlformats.org/drawingml/2006/main" name="1_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5B912D56-55E9-024D-963F-6C912635892B}"/>
    </a:ext>
  </a:extLst>
</a:theme>
</file>

<file path=ppt/theme/theme13.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4.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5.xml><?xml version="1.0" encoding="utf-8"?>
<a:theme xmlns:a="http://schemas.openxmlformats.org/drawingml/2006/main" name="1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16.xml><?xml version="1.0" encoding="utf-8"?>
<a:theme xmlns:a="http://schemas.openxmlformats.org/drawingml/2006/main" name="2_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17.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8.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19.xml><?xml version="1.0" encoding="utf-8"?>
<a:theme xmlns:a="http://schemas.openxmlformats.org/drawingml/2006/main" name="1_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F0370EAA-03F6-4650-9AA3-9683C5146F07}"/>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94EAF0B-F199-7242-A2F1-D1FA5FD15D7B}"/>
    </a:ext>
  </a:extLst>
</a:theme>
</file>

<file path=ppt/theme/theme20.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7EC78B1C-5D69-4949-9B2C-D1A06225736E}"/>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1EAB93-89FC-7C45-A263-CCB4337C1C1A}"/>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B2B0FD12-3727-E94A-BBF9-50CA084E2676}"/>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535D1B-DEC1-D540-9F33-D202B6B25608}"/>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638900D9-EBF9-0D4A-AE83-BD423BA4FC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9F23741BBCA54397EFDC35C09C6FCF" ma:contentTypeVersion="10" ma:contentTypeDescription="Create a new document." ma:contentTypeScope="" ma:versionID="1ae245701c03476301fca16cfba603ce">
  <xsd:schema xmlns:xsd="http://www.w3.org/2001/XMLSchema" xmlns:xs="http://www.w3.org/2001/XMLSchema" xmlns:p="http://schemas.microsoft.com/office/2006/metadata/properties" xmlns:ns3="66538f08-eb5f-4e7d-99af-536f52b30331" targetNamespace="http://schemas.microsoft.com/office/2006/metadata/properties" ma:root="true" ma:fieldsID="090e22d7464973e6ecb4106a529bf842" ns3:_="">
    <xsd:import namespace="66538f08-eb5f-4e7d-99af-536f52b3033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38f08-eb5f-4e7d-99af-536f52b3033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E3D713-4586-4B3E-86DA-B43AC47789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38f08-eb5f-4e7d-99af-536f52b303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27EB8A-624C-40FB-A4FC-C1360BD36074}">
  <ds:schemaRefs>
    <ds:schemaRef ds:uri="http://purl.org/dc/terms/"/>
    <ds:schemaRef ds:uri="http://schemas.openxmlformats.org/package/2006/metadata/core-properties"/>
    <ds:schemaRef ds:uri="http://purl.org/dc/dcmitype/"/>
    <ds:schemaRef ds:uri="66538f08-eb5f-4e7d-99af-536f52b30331"/>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7BF37A1-1610-4652-80BD-E15D68A9DA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3348</Words>
  <Application>Microsoft Office PowerPoint</Application>
  <PresentationFormat>Custom</PresentationFormat>
  <Paragraphs>493</Paragraphs>
  <Slides>18</Slides>
  <Notes>7</Notes>
  <HiddenSlides>0</HiddenSlides>
  <MMClips>0</MMClips>
  <ScaleCrop>false</ScaleCrop>
  <HeadingPairs>
    <vt:vector size="8" baseType="variant">
      <vt:variant>
        <vt:lpstr>Fonts Used</vt:lpstr>
      </vt:variant>
      <vt:variant>
        <vt:i4>12</vt:i4>
      </vt:variant>
      <vt:variant>
        <vt:lpstr>Theme</vt:lpstr>
      </vt:variant>
      <vt:variant>
        <vt:i4>19</vt:i4>
      </vt:variant>
      <vt:variant>
        <vt:lpstr>Embedded OLE Servers</vt:lpstr>
      </vt:variant>
      <vt:variant>
        <vt:i4>1</vt:i4>
      </vt:variant>
      <vt:variant>
        <vt:lpstr>Slide Titles</vt:lpstr>
      </vt:variant>
      <vt:variant>
        <vt:i4>18</vt:i4>
      </vt:variant>
    </vt:vector>
  </HeadingPairs>
  <TitlesOfParts>
    <vt:vector size="50" baseType="lpstr">
      <vt:lpstr>Aharoni</vt:lpstr>
      <vt:lpstr>Arial</vt:lpstr>
      <vt:lpstr>Book Antiqua</vt:lpstr>
      <vt:lpstr>Boucherie Block</vt:lpstr>
      <vt:lpstr>Century Gothic</vt:lpstr>
      <vt:lpstr>Impact</vt:lpstr>
      <vt:lpstr>Lucida Grande</vt:lpstr>
      <vt:lpstr>Poppins</vt:lpstr>
      <vt:lpstr>Roboto</vt:lpstr>
      <vt:lpstr>Roboto Mono</vt:lpstr>
      <vt:lpstr>Stencil</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1_Divider Slides</vt:lpstr>
      <vt:lpstr>2_Copy Slides</vt:lpstr>
      <vt:lpstr>3_Copy Slides</vt:lpstr>
      <vt:lpstr>1_Blank with title</vt:lpstr>
      <vt:lpstr>2_Image Slides</vt:lpstr>
      <vt:lpstr>4_Copy Slides</vt:lpstr>
      <vt:lpstr>5_Copy Slides</vt:lpstr>
      <vt:lpstr>1_Appendix Slides</vt:lpstr>
      <vt:lpstr>think-cell Slide</vt:lpstr>
      <vt:lpstr>The 16-34 audience </vt:lpstr>
      <vt:lpstr>Young adults are more affluent CONSUMERS</vt:lpstr>
      <vt:lpstr>PowerPoint Presentation</vt:lpstr>
      <vt:lpstr>In the ERA OF ‘social media’, people are spending more time ALONE</vt:lpstr>
      <vt:lpstr>Cinema ads are the advertising format 16-34s are most RECEPTIVE towards</vt:lpstr>
      <vt:lpstr>Young adults want to see the latest blockbusters first </vt:lpstr>
      <vt:lpstr>THE CULTURAL RELEVANCE OF CINEMA</vt:lpstr>
      <vt:lpstr>PowerPoint Presentation</vt:lpstr>
      <vt:lpstr>2025 top 10 16-34 BLOCKBUSTER forecasts</vt:lpstr>
      <vt:lpstr>Bridget jones: MAD ABOUT THE BOY</vt:lpstr>
      <vt:lpstr>SNOW WHITE</vt:lpstr>
      <vt:lpstr>MINECRAFT</vt:lpstr>
      <vt:lpstr>F1</vt:lpstr>
      <vt:lpstr>superman</vt:lpstr>
      <vt:lpstr>The Fantastic Four: First Steps</vt:lpstr>
      <vt:lpstr>Tv and cinema are the strongest channels when it comes to strength signalling</vt:lpstr>
      <vt:lpstr>Cinema DELIVERS POSITIVE OUTCOMES FOR targeting 16-34s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2019-07-11T16:03:33Z</dcterms:created>
  <dcterms:modified xsi:type="dcterms:W3CDTF">2024-12-30T11:37:19Z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y fmtid="{D5CDD505-2E9C-101B-9397-08002B2CF9AE}" pid="3" name="ContentTypeId">
    <vt:lpwstr>0x010100309F23741BBCA54397EFDC35C09C6FCF</vt:lpwstr>
  </property>
</Properties>
</file>