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34.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 id="2147483782" r:id="rId3"/>
    <p:sldMasterId id="2147484056" r:id="rId4"/>
    <p:sldMasterId id="2147484061" r:id="rId5"/>
  </p:sldMasterIdLst>
  <p:notesMasterIdLst>
    <p:notesMasterId r:id="rId7"/>
  </p:notesMasterIdLst>
  <p:handoutMasterIdLst>
    <p:handoutMasterId r:id="rId8"/>
  </p:handoutMasterIdLst>
  <p:sldIdLst>
    <p:sldId id="2147473571" r:id="rId6"/>
  </p:sldIdLst>
  <p:sldSz cx="13442950" cy="7561263"/>
  <p:notesSz cx="6858000" cy="9144000"/>
  <p:custDataLst>
    <p:tags r:id="rId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60D9B6-2783-DDAC-EDCC-7487AE773C58}" name="Michael Tull" initials="MT" userId="S::michtull@dcm.co.uk::9b84a4a9-44d8-4d28-b1a8-900a431bc4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EB"/>
    <a:srgbClr val="77A6DB"/>
    <a:srgbClr val="8AAAD3"/>
    <a:srgbClr val="8AB3DD"/>
    <a:srgbClr val="FFFFFF"/>
    <a:srgbClr val="EAE9E9"/>
    <a:srgbClr val="D7BB77"/>
    <a:srgbClr val="EB9E62"/>
    <a:srgbClr val="C7C9C7"/>
    <a:srgbClr val="FB3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p:scale>
          <a:sx n="80" d="100"/>
          <a:sy n="80" d="100"/>
        </p:scale>
        <p:origin x="40" y="-82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12/5/2024</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71"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43"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8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67"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9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1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3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6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1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3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868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3480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3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856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890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1612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4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0145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3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515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526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4002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9063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00126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907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577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2819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87769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5615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5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172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0874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733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3784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585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194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019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266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155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08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0993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0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oleObject" Target="../embeddings/oleObject12.bin"/><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vmlDrawing" Target="../drawings/vmlDrawing12.v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28"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27.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tags" Target="../tags/tag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ags" Target="../tags/tag3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vmlDrawing" Target="../drawings/vmlDrawing29.v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theme" Target="../theme/theme4.xml"/><Relationship Id="rId30" Type="http://schemas.openxmlformats.org/officeDocument/2006/relationships/oleObject" Target="../embeddings/oleObject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35"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9"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7659"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0751214"/>
      </p:ext>
    </p:extLst>
  </p:cSld>
  <p:clrMap bg1="lt1" tx1="dk1" bg2="lt2" tx2="dk2" accent1="accent1" accent2="accent2" accent3="accent3" accent4="accent4" accent5="accent5" accent6="accent6" hlink="hlink" folHlink="folHlink"/>
  <p:sldLayoutIdLst>
    <p:sldLayoutId id="21474840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9707"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5492580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 id="2147484087" r:id="rId2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102BDE1-7345-E25D-F6B3-B39BDAE6B1A1}"/>
              </a:ext>
            </a:extLst>
          </p:cNvPr>
          <p:cNvPicPr>
            <a:picLocks noGrp="1" noChangeAspect="1"/>
          </p:cNvPicPr>
          <p:nvPr>
            <p:ph type="pic" sz="quarter" idx="16"/>
          </p:nvPr>
        </p:nvPicPr>
        <p:blipFill>
          <a:blip r:embed="rId2" cstate="hqprint">
            <a:extLst>
              <a:ext uri="{28A0092B-C50C-407E-A947-70E740481C1C}">
                <a14:useLocalDpi xmlns:a14="http://schemas.microsoft.com/office/drawing/2010/main"/>
              </a:ext>
            </a:extLst>
          </a:blip>
          <a:srcRect/>
          <a:stretch>
            <a:fillRect/>
          </a:stretch>
        </p:blipFill>
        <p:spPr>
          <a:xfrm>
            <a:off x="6895731" y="498293"/>
            <a:ext cx="6154759" cy="3242107"/>
          </a:xfrm>
          <a:prstGeom prst="rect">
            <a:avLst/>
          </a:prstGeom>
        </p:spPr>
      </p:pic>
      <p:sp>
        <p:nvSpPr>
          <p:cNvPr id="11" name="Title 10">
            <a:extLst>
              <a:ext uri="{FF2B5EF4-FFF2-40B4-BE49-F238E27FC236}">
                <a16:creationId xmlns:a16="http://schemas.microsoft.com/office/drawing/2014/main" id="{9B833365-B874-D40D-090A-DF0C9F0D2B18}"/>
              </a:ext>
            </a:extLst>
          </p:cNvPr>
          <p:cNvSpPr>
            <a:spLocks noGrp="1"/>
          </p:cNvSpPr>
          <p:nvPr>
            <p:ph type="title"/>
          </p:nvPr>
        </p:nvSpPr>
        <p:spPr/>
        <p:txBody>
          <a:bodyPr/>
          <a:lstStyle/>
          <a:p>
            <a:r>
              <a:rPr lang="en-GB" dirty="0"/>
              <a:t>AUDIBLE</a:t>
            </a:r>
          </a:p>
        </p:txBody>
      </p:sp>
      <p:graphicFrame>
        <p:nvGraphicFramePr>
          <p:cNvPr id="38" name="Table 5">
            <a:extLst>
              <a:ext uri="{FF2B5EF4-FFF2-40B4-BE49-F238E27FC236}">
                <a16:creationId xmlns:a16="http://schemas.microsoft.com/office/drawing/2014/main" id="{8FB2E980-A3C8-88FE-6584-1E6BD4D70546}"/>
              </a:ext>
            </a:extLst>
          </p:cNvPr>
          <p:cNvGraphicFramePr>
            <a:graphicFrameLocks noGrp="1"/>
          </p:cNvGraphicFramePr>
          <p:nvPr>
            <p:extLst>
              <p:ext uri="{D42A27DB-BD31-4B8C-83A1-F6EECF244321}">
                <p14:modId xmlns:p14="http://schemas.microsoft.com/office/powerpoint/2010/main" val="1471694246"/>
              </p:ext>
            </p:extLst>
          </p:nvPr>
        </p:nvGraphicFramePr>
        <p:xfrm>
          <a:off x="270000" y="1039201"/>
          <a:ext cx="6334000" cy="618149"/>
        </p:xfrm>
        <a:graphic>
          <a:graphicData uri="http://schemas.openxmlformats.org/drawingml/2006/table">
            <a:tbl>
              <a:tblPr firstRow="1" bandRow="1">
                <a:tableStyleId>{5C22544A-7EE6-4342-B048-85BDC9FD1C3A}</a:tableStyleId>
              </a:tblPr>
              <a:tblGrid>
                <a:gridCol w="917731">
                  <a:extLst>
                    <a:ext uri="{9D8B030D-6E8A-4147-A177-3AD203B41FA5}">
                      <a16:colId xmlns:a16="http://schemas.microsoft.com/office/drawing/2014/main" val="1043653864"/>
                    </a:ext>
                  </a:extLst>
                </a:gridCol>
                <a:gridCol w="1416925">
                  <a:extLst>
                    <a:ext uri="{9D8B030D-6E8A-4147-A177-3AD203B41FA5}">
                      <a16:colId xmlns:a16="http://schemas.microsoft.com/office/drawing/2014/main" val="1430915649"/>
                    </a:ext>
                  </a:extLst>
                </a:gridCol>
                <a:gridCol w="1347713">
                  <a:extLst>
                    <a:ext uri="{9D8B030D-6E8A-4147-A177-3AD203B41FA5}">
                      <a16:colId xmlns:a16="http://schemas.microsoft.com/office/drawing/2014/main" val="1969532920"/>
                    </a:ext>
                  </a:extLst>
                </a:gridCol>
                <a:gridCol w="1576450">
                  <a:extLst>
                    <a:ext uri="{9D8B030D-6E8A-4147-A177-3AD203B41FA5}">
                      <a16:colId xmlns:a16="http://schemas.microsoft.com/office/drawing/2014/main" val="696929619"/>
                    </a:ext>
                  </a:extLst>
                </a:gridCol>
                <a:gridCol w="1075181">
                  <a:extLst>
                    <a:ext uri="{9D8B030D-6E8A-4147-A177-3AD203B41FA5}">
                      <a16:colId xmlns:a16="http://schemas.microsoft.com/office/drawing/2014/main" val="214587584"/>
                    </a:ext>
                  </a:extLst>
                </a:gridCol>
              </a:tblGrid>
              <a:tr h="235956">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SECTOR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TARGET AUDIENCE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PACKAGE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MEDIA AGENCY</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900" b="1" kern="1200" dirty="0">
                          <a:solidFill>
                            <a:schemeClr val="bg2"/>
                          </a:solidFill>
                          <a:latin typeface="+mn-lt"/>
                          <a:ea typeface="+mn-ea"/>
                          <a:cs typeface="+mn-cs"/>
                        </a:rPr>
                        <a:t>COPY LENGTH</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82193">
                <a:tc>
                  <a:txBody>
                    <a:bodyPr/>
                    <a:lstStyle/>
                    <a:p>
                      <a:pPr algn="ctr" fontAlgn="ctr"/>
                      <a:r>
                        <a:rPr lang="en-GB" sz="1050" b="0" i="0" u="none" strike="noStrike" dirty="0">
                          <a:solidFill>
                            <a:srgbClr val="000000"/>
                          </a:solidFill>
                          <a:effectLst/>
                          <a:latin typeface="+mn-lt"/>
                        </a:rPr>
                        <a:t>Technology</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ABC1 Adults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Silver Spot &amp; Idents</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Wavemaker</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050" b="0" i="0" u="none" strike="noStrike" dirty="0">
                          <a:solidFill>
                            <a:srgbClr val="000000"/>
                          </a:solidFill>
                          <a:effectLst/>
                          <a:latin typeface="+mn-lt"/>
                        </a:rPr>
                        <a:t>30”</a:t>
                      </a:r>
                    </a:p>
                  </a:txBody>
                  <a:tcPr marL="6350" marR="6350" marT="6350"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39" name="Content Placeholder 6">
            <a:extLst>
              <a:ext uri="{FF2B5EF4-FFF2-40B4-BE49-F238E27FC236}">
                <a16:creationId xmlns:a16="http://schemas.microsoft.com/office/drawing/2014/main" id="{AFE07F1B-5BFA-5E76-6595-F952AA5868F6}"/>
              </a:ext>
            </a:extLst>
          </p:cNvPr>
          <p:cNvSpPr txBox="1">
            <a:spLocks/>
          </p:cNvSpPr>
          <p:nvPr/>
        </p:nvSpPr>
        <p:spPr bwMode="gray">
          <a:xfrm>
            <a:off x="178867" y="1813952"/>
            <a:ext cx="6425133" cy="518281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r>
              <a:rPr lang="en-GB" altLang="en-US" sz="1100" dirty="0">
                <a:solidFill>
                  <a:schemeClr val="bg2"/>
                </a:solidFill>
                <a:latin typeface="Arial" pitchFamily="34" charset="0"/>
                <a:cs typeface="Arial" pitchFamily="34" charset="0"/>
              </a:rPr>
              <a:t>BACKGROUND</a:t>
            </a:r>
          </a:p>
          <a:p>
            <a:pPr>
              <a:lnSpc>
                <a:spcPct val="100000"/>
              </a:lnSpc>
            </a:pPr>
            <a:endParaRPr lang="en-GB" altLang="en-US" sz="1100" b="0" dirty="0">
              <a:solidFill>
                <a:schemeClr val="bg1"/>
              </a:solidFill>
              <a:latin typeface="Arial" pitchFamily="34" charset="0"/>
              <a:cs typeface="Arial" pitchFamily="34" charset="0"/>
            </a:endParaRPr>
          </a:p>
          <a:p>
            <a:pPr>
              <a:lnSpc>
                <a:spcPct val="100000"/>
              </a:lnSpc>
            </a:pPr>
            <a:r>
              <a:rPr lang="en-GB" altLang="en-US" sz="1100" b="0" dirty="0">
                <a:solidFill>
                  <a:schemeClr val="bg1"/>
                </a:solidFill>
                <a:latin typeface="Arial" pitchFamily="34" charset="0"/>
                <a:cs typeface="Arial" pitchFamily="34" charset="0"/>
              </a:rPr>
              <a:t>In early 2024, Audible aimed to launch its biggest and most ambitious ever ‘Audible Original’ - a new adaptation of Orwell’s classic </a:t>
            </a:r>
            <a:r>
              <a:rPr lang="en-GB" altLang="en-US" sz="1100" b="0" i="1" dirty="0">
                <a:solidFill>
                  <a:schemeClr val="bg1"/>
                </a:solidFill>
                <a:latin typeface="Arial" pitchFamily="34" charset="0"/>
                <a:cs typeface="Arial" pitchFamily="34" charset="0"/>
              </a:rPr>
              <a:t>1984</a:t>
            </a:r>
            <a:r>
              <a:rPr lang="en-GB" altLang="en-US" sz="1100" b="0" dirty="0">
                <a:solidFill>
                  <a:schemeClr val="bg1"/>
                </a:solidFill>
                <a:latin typeface="Arial" pitchFamily="34" charset="0"/>
                <a:cs typeface="Arial" pitchFamily="34" charset="0"/>
              </a:rPr>
              <a:t> packed with A-List talent including Andrew Garfield, Cynthia Erivo, Andrew Scott, and Tom Hardy. With an aim to create a launch big enough to garner attraction, Audible also had a more tangible objective of compelling people to take out a free trial subscription.</a:t>
            </a:r>
          </a:p>
          <a:p>
            <a:pPr>
              <a:lnSpc>
                <a:spcPct val="100000"/>
              </a:lnSpc>
            </a:pPr>
            <a:endParaRPr lang="en-GB" altLang="en-US" sz="1100" b="0" dirty="0">
              <a:solidFill>
                <a:schemeClr val="bg1"/>
              </a:solidFill>
              <a:latin typeface="Arial" pitchFamily="34" charset="0"/>
              <a:cs typeface="Arial" pitchFamily="34" charset="0"/>
            </a:endParaRPr>
          </a:p>
          <a:p>
            <a:pPr>
              <a:lnSpc>
                <a:spcPct val="100000"/>
              </a:lnSpc>
            </a:pPr>
            <a:r>
              <a:rPr lang="en-GB" sz="1100" b="0" dirty="0">
                <a:solidFill>
                  <a:schemeClr val="bg1"/>
                </a:solidFill>
              </a:rPr>
              <a:t>Cinema, as the home of the biggest names in acting and entertainment, was an obvious fit to launch the teaser phase of the campaign but Audible wanted to maximise the impact of sound to enhance the storytelling and build tension.</a:t>
            </a:r>
          </a:p>
          <a:p>
            <a:pPr>
              <a:lnSpc>
                <a:spcPct val="100000"/>
              </a:lnSpc>
            </a:pPr>
            <a:endParaRPr lang="en-GB" sz="1100" b="0" dirty="0">
              <a:solidFill>
                <a:schemeClr val="bg1"/>
              </a:solidFill>
            </a:endParaRPr>
          </a:p>
          <a:p>
            <a:pPr>
              <a:lnSpc>
                <a:spcPct val="100000"/>
              </a:lnSpc>
            </a:pPr>
            <a:r>
              <a:rPr lang="en-GB" altLang="en-US" sz="1100" dirty="0">
                <a:solidFill>
                  <a:schemeClr val="bg2"/>
                </a:solidFill>
                <a:latin typeface="Arial" pitchFamily="34" charset="0"/>
                <a:cs typeface="Arial" pitchFamily="34" charset="0"/>
              </a:rPr>
              <a:t>PLAN</a:t>
            </a:r>
          </a:p>
          <a:p>
            <a:pPr>
              <a:lnSpc>
                <a:spcPct val="100000"/>
              </a:lnSpc>
            </a:pPr>
            <a:endParaRPr lang="en-GB" sz="1100" b="0" dirty="0">
              <a:solidFill>
                <a:schemeClr val="bg1"/>
              </a:solidFill>
            </a:endParaRPr>
          </a:p>
          <a:p>
            <a:pPr>
              <a:lnSpc>
                <a:spcPct val="100000"/>
              </a:lnSpc>
            </a:pPr>
            <a:r>
              <a:rPr lang="en-GB" sz="1100" b="0" dirty="0">
                <a:solidFill>
                  <a:schemeClr val="bg1"/>
                </a:solidFill>
              </a:rPr>
              <a:t>Looking to disrupt &amp; engage, Audible collaborated with DCM Studios to bring the dystopia of 1984 through to 2024, creating bespoke ‘glitching’ idents that would open and close the ad reel to grab the audience’s attention and create intrigue.</a:t>
            </a:r>
          </a:p>
          <a:p>
            <a:pPr>
              <a:lnSpc>
                <a:spcPct val="100000"/>
              </a:lnSpc>
            </a:pPr>
            <a:endParaRPr lang="en-GB" sz="1100" b="0" dirty="0">
              <a:solidFill>
                <a:schemeClr val="bg1"/>
              </a:solidFill>
            </a:endParaRPr>
          </a:p>
          <a:p>
            <a:pPr>
              <a:lnSpc>
                <a:spcPct val="100000"/>
              </a:lnSpc>
            </a:pPr>
            <a:r>
              <a:rPr lang="en-GB" sz="1100" b="0" dirty="0">
                <a:solidFill>
                  <a:schemeClr val="bg1"/>
                </a:solidFill>
              </a:rPr>
              <a:t>Wanting to match the immersive and premium audio content with the right film, the campaign ran the full 60” trailer in the Silver Spot in </a:t>
            </a:r>
            <a:r>
              <a:rPr lang="en-GB" sz="1100" b="0" i="1" dirty="0">
                <a:solidFill>
                  <a:schemeClr val="bg1"/>
                </a:solidFill>
              </a:rPr>
              <a:t>Dune: Part II </a:t>
            </a:r>
            <a:r>
              <a:rPr lang="en-GB" sz="1100" b="0" dirty="0">
                <a:solidFill>
                  <a:schemeClr val="bg1"/>
                </a:solidFill>
              </a:rPr>
              <a:t>with cinema audiences the first globally to see the ad.</a:t>
            </a:r>
          </a:p>
          <a:p>
            <a:pPr>
              <a:lnSpc>
                <a:spcPct val="100000"/>
              </a:lnSpc>
            </a:pPr>
            <a:endParaRPr lang="en-GB" sz="1100" b="0" dirty="0">
              <a:solidFill>
                <a:schemeClr val="bg1"/>
              </a:solidFill>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99A8"/>
                </a:solidFill>
                <a:effectLst/>
                <a:uLnTx/>
                <a:uFillTx/>
                <a:latin typeface="Arial"/>
                <a:ea typeface="+mn-ea"/>
                <a:cs typeface="+mn-cs"/>
              </a:rPr>
              <a:t>RESULTS</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100" b="0" i="0" u="none" strike="noStrike" kern="1000" cap="none" spc="0" normalizeH="0" baseline="0" noProof="0" dirty="0">
              <a:ln>
                <a:noFill/>
              </a:ln>
              <a:solidFill>
                <a:srgbClr val="000000"/>
              </a:solidFill>
              <a:effectLst/>
              <a:uLnTx/>
              <a:uFillTx/>
              <a:latin typeface="Arial"/>
              <a:ea typeface="+mn-ea"/>
              <a:cs typeface="Arial"/>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100" b="1" i="0" u="none" strike="noStrike" kern="1000" cap="none" spc="0" normalizeH="0" baseline="0" noProof="0" dirty="0">
                <a:ln>
                  <a:noFill/>
                </a:ln>
                <a:solidFill>
                  <a:srgbClr val="0099A8"/>
                </a:solidFill>
                <a:effectLst/>
                <a:uLnTx/>
                <a:uFillTx/>
                <a:latin typeface="Arial"/>
                <a:ea typeface="+mn-ea"/>
                <a:cs typeface="Arial"/>
              </a:rPr>
              <a:t>Improved Interest </a:t>
            </a:r>
            <a:r>
              <a:rPr lang="en-GB" sz="1100" b="0" dirty="0">
                <a:solidFill>
                  <a:schemeClr val="bg1"/>
                </a:solidFill>
              </a:rPr>
              <a:t>- The campaign generated significant buzz, capturing the attention of industry press, Orwell fans, and Reddit communities – who wrote that the cinema ad “made me want to carry on watching the ad break to see what it was for”. </a:t>
            </a: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100" b="0" i="0" u="none" strike="noStrike" kern="1000" cap="none" spc="0" normalizeH="0" baseline="0" noProof="0" dirty="0">
              <a:ln>
                <a:noFill/>
              </a:ln>
              <a:solidFill>
                <a:srgbClr val="000000"/>
              </a:solidFill>
              <a:effectLst/>
              <a:uLnTx/>
              <a:uFillTx/>
              <a:latin typeface="Arial"/>
              <a:ea typeface="+mn-ea"/>
              <a:cs typeface="Arial"/>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100" b="1" i="0" u="none" strike="noStrike" kern="1000" cap="none" spc="0" normalizeH="0" baseline="0" noProof="0" dirty="0">
                <a:ln>
                  <a:noFill/>
                </a:ln>
                <a:solidFill>
                  <a:srgbClr val="0099A8"/>
                </a:solidFill>
                <a:effectLst/>
                <a:uLnTx/>
                <a:uFillTx/>
                <a:latin typeface="Arial"/>
                <a:ea typeface="+mn-ea"/>
                <a:cs typeface="Arial"/>
              </a:rPr>
              <a:t>Translated into success </a:t>
            </a:r>
            <a:r>
              <a:rPr kumimoji="0" lang="en-GB" sz="1100" b="0" i="0" u="none" strike="noStrike" kern="1000" cap="none" spc="0" normalizeH="0" baseline="0" noProof="0" dirty="0">
                <a:ln>
                  <a:noFill/>
                </a:ln>
                <a:solidFill>
                  <a:srgbClr val="000000"/>
                </a:solidFill>
                <a:effectLst/>
                <a:uLnTx/>
                <a:uFillTx/>
                <a:latin typeface="Arial"/>
                <a:ea typeface="+mn-ea"/>
                <a:cs typeface="Arial"/>
              </a:rPr>
              <a:t>- The innovative ‘glitch</a:t>
            </a:r>
            <a:r>
              <a:rPr lang="en-GB" sz="1100" b="0" kern="1000" dirty="0">
                <a:solidFill>
                  <a:srgbClr val="000000"/>
                </a:solidFill>
                <a:latin typeface="Arial"/>
                <a:cs typeface="Arial"/>
              </a:rPr>
              <a:t>’</a:t>
            </a:r>
            <a:r>
              <a:rPr kumimoji="0" lang="en-GB" sz="1100" b="0" i="0" u="none" strike="noStrike" kern="1000" cap="none" spc="0" normalizeH="0" baseline="0" noProof="0" dirty="0">
                <a:ln>
                  <a:noFill/>
                </a:ln>
                <a:solidFill>
                  <a:srgbClr val="000000"/>
                </a:solidFill>
                <a:effectLst/>
                <a:uLnTx/>
                <a:uFillTx/>
                <a:latin typeface="Arial"/>
                <a:ea typeface="+mn-ea"/>
                <a:cs typeface="Arial"/>
              </a:rPr>
              <a:t> ads intrigued audiences, driving engagement and anticipation, ultimately leading  to </a:t>
            </a:r>
            <a:r>
              <a:rPr kumimoji="0" lang="en-GB" sz="1100" b="0" i="1" u="none" strike="noStrike" kern="1000" cap="none" spc="0" normalizeH="0" baseline="0" noProof="0" dirty="0">
                <a:ln>
                  <a:noFill/>
                </a:ln>
                <a:solidFill>
                  <a:srgbClr val="000000"/>
                </a:solidFill>
                <a:effectLst/>
                <a:uLnTx/>
                <a:uFillTx/>
                <a:latin typeface="Arial"/>
                <a:ea typeface="+mn-ea"/>
                <a:cs typeface="Arial"/>
              </a:rPr>
              <a:t>1984</a:t>
            </a:r>
            <a:r>
              <a:rPr kumimoji="0" lang="en-GB" sz="1100" b="0" i="0" u="none" strike="noStrike" kern="1000" cap="none" spc="0" normalizeH="0" baseline="0" noProof="0" dirty="0">
                <a:ln>
                  <a:noFill/>
                </a:ln>
                <a:solidFill>
                  <a:srgbClr val="000000"/>
                </a:solidFill>
                <a:effectLst/>
                <a:uLnTx/>
                <a:uFillTx/>
                <a:latin typeface="Arial"/>
                <a:ea typeface="+mn-ea"/>
                <a:cs typeface="Arial"/>
              </a:rPr>
              <a:t> becoming April’s global chart-topper. </a:t>
            </a:r>
          </a:p>
          <a:p>
            <a:pPr>
              <a:lnSpc>
                <a:spcPct val="100000"/>
              </a:lnSpc>
            </a:pPr>
            <a:endParaRPr lang="en-GB" sz="1100" b="0" i="1" dirty="0">
              <a:solidFill>
                <a:schemeClr val="bg1"/>
              </a:solidFill>
            </a:endParaRPr>
          </a:p>
        </p:txBody>
      </p:sp>
      <p:sp>
        <p:nvSpPr>
          <p:cNvPr id="27" name="TextBox 26">
            <a:extLst>
              <a:ext uri="{FF2B5EF4-FFF2-40B4-BE49-F238E27FC236}">
                <a16:creationId xmlns:a16="http://schemas.microsoft.com/office/drawing/2014/main" id="{AD269435-59BF-400D-FCC9-B9E27E3B8097}"/>
              </a:ext>
            </a:extLst>
          </p:cNvPr>
          <p:cNvSpPr txBox="1"/>
          <p:nvPr/>
        </p:nvSpPr>
        <p:spPr>
          <a:xfrm rot="2118996">
            <a:off x="10368934" y="637018"/>
            <a:ext cx="3511913" cy="416442"/>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rgbClr val="990000"/>
          </a:solidFill>
          <a:ln>
            <a:noFill/>
          </a:ln>
        </p:spPr>
        <p:txBody>
          <a:bodyPr wrap="square" rtlCol="0">
            <a:spAutoFit/>
          </a:bodyPr>
          <a:lstStyle/>
          <a:p>
            <a:pPr algn="ctr"/>
            <a:r>
              <a:rPr lang="en-GB" sz="1050" b="1" dirty="0">
                <a:solidFill>
                  <a:srgbClr val="FFFFFF"/>
                </a:solidFill>
              </a:rPr>
              <a:t>DCM Awards Nominee</a:t>
            </a:r>
          </a:p>
          <a:p>
            <a:pPr algn="ctr"/>
            <a:r>
              <a:rPr lang="en-GB" sz="1050" b="1" dirty="0">
                <a:solidFill>
                  <a:srgbClr val="FFFFFF"/>
                </a:solidFill>
              </a:rPr>
              <a:t>Best Creative Use of Cinema</a:t>
            </a:r>
          </a:p>
        </p:txBody>
      </p:sp>
      <p:sp>
        <p:nvSpPr>
          <p:cNvPr id="2" name="Rectangle 1">
            <a:extLst>
              <a:ext uri="{FF2B5EF4-FFF2-40B4-BE49-F238E27FC236}">
                <a16:creationId xmlns:a16="http://schemas.microsoft.com/office/drawing/2014/main" id="{EFAE38F6-3E99-B39B-54E6-1B54E69E677E}"/>
              </a:ext>
            </a:extLst>
          </p:cNvPr>
          <p:cNvSpPr/>
          <p:nvPr/>
        </p:nvSpPr>
        <p:spPr>
          <a:xfrm>
            <a:off x="10037763" y="7204303"/>
            <a:ext cx="3375314" cy="215444"/>
          </a:xfrm>
          <a:prstGeom prst="rect">
            <a:avLst/>
          </a:prstGeom>
        </p:spPr>
        <p:txBody>
          <a:bodyPr wrap="square">
            <a:spAutoFit/>
          </a:bodyPr>
          <a:lstStyle/>
          <a:p>
            <a:pPr algn="r" defTabSz="654246">
              <a:defRPr/>
            </a:pPr>
            <a:r>
              <a:rPr lang="en-US" sz="800" dirty="0">
                <a:solidFill>
                  <a:srgbClr val="000000"/>
                </a:solidFill>
                <a:latin typeface="Arial"/>
              </a:rPr>
              <a:t>Source: Audible x DCM Awards Entry 2024</a:t>
            </a:r>
          </a:p>
        </p:txBody>
      </p:sp>
      <p:sp>
        <p:nvSpPr>
          <p:cNvPr id="15" name="Text Placeholder 2">
            <a:extLst>
              <a:ext uri="{FF2B5EF4-FFF2-40B4-BE49-F238E27FC236}">
                <a16:creationId xmlns:a16="http://schemas.microsoft.com/office/drawing/2014/main" id="{A0F0CF77-3CF9-92B0-18D1-0B36C43419DB}"/>
              </a:ext>
            </a:extLst>
          </p:cNvPr>
          <p:cNvSpPr txBox="1">
            <a:spLocks/>
          </p:cNvSpPr>
          <p:nvPr/>
        </p:nvSpPr>
        <p:spPr>
          <a:xfrm>
            <a:off x="168403" y="602593"/>
            <a:ext cx="5961600"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sz="1400" dirty="0">
                <a:solidFill>
                  <a:schemeClr val="accent6"/>
                </a:solidFill>
              </a:rPr>
              <a:t>1984 Audible Original x Idents</a:t>
            </a:r>
          </a:p>
        </p:txBody>
      </p:sp>
      <p:pic>
        <p:nvPicPr>
          <p:cNvPr id="5" name="Picture 4">
            <a:extLst>
              <a:ext uri="{FF2B5EF4-FFF2-40B4-BE49-F238E27FC236}">
                <a16:creationId xmlns:a16="http://schemas.microsoft.com/office/drawing/2014/main" id="{B0345FF4-06D5-40FE-A248-82B42EE77C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95731" y="3820863"/>
            <a:ext cx="6154758" cy="3094277"/>
          </a:xfrm>
          <a:prstGeom prst="rect">
            <a:avLst/>
          </a:prstGeom>
        </p:spPr>
      </p:pic>
    </p:spTree>
    <p:extLst>
      <p:ext uri="{BB962C8B-B14F-4D97-AF65-F5344CB8AC3E}">
        <p14:creationId xmlns:p14="http://schemas.microsoft.com/office/powerpoint/2010/main" val="88713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2.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3.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4231</TotalTime>
  <Words>321</Words>
  <Application>Microsoft Office PowerPoint</Application>
  <PresentationFormat>Custom</PresentationFormat>
  <Paragraphs>32</Paragraphs>
  <Slides>1</Slides>
  <Notes>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0" baseType="lpstr">
      <vt:lpstr>Arial</vt:lpstr>
      <vt:lpstr>Century Gothic</vt:lpstr>
      <vt:lpstr>Impact</vt:lpstr>
      <vt:lpstr>Wingdings</vt:lpstr>
      <vt:lpstr>Divider Slides</vt:lpstr>
      <vt:lpstr>Copy Slides</vt:lpstr>
      <vt:lpstr>2_Blank with title</vt:lpstr>
      <vt:lpstr>Image Slides</vt:lpstr>
      <vt:lpstr>think-cell Slide</vt:lpstr>
      <vt:lpstr>AUDIBLE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Tull</dc:creator>
  <cp:lastModifiedBy>Mia Blakeney</cp:lastModifiedBy>
  <cp:revision>143</cp:revision>
  <dcterms:created xsi:type="dcterms:W3CDTF">2022-06-22T15:38:41Z</dcterms:created>
  <dcterms:modified xsi:type="dcterms:W3CDTF">2024-12-05T11:09:59Z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