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34.xml" ContentType="application/vnd.openxmlformats-officedocument.presentationml.slideLayout+xml"/>
  <Override PartName="/ppt/theme/theme3.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2"/>
    <p:sldMasterId id="2147483782" r:id="rId3"/>
    <p:sldMasterId id="2147484056" r:id="rId4"/>
    <p:sldMasterId id="2147484061" r:id="rId5"/>
  </p:sldMasterIdLst>
  <p:notesMasterIdLst>
    <p:notesMasterId r:id="rId7"/>
  </p:notesMasterIdLst>
  <p:handoutMasterIdLst>
    <p:handoutMasterId r:id="rId8"/>
  </p:handoutMasterIdLst>
  <p:sldIdLst>
    <p:sldId id="2147473571" r:id="rId6"/>
  </p:sldIdLst>
  <p:sldSz cx="13442950" cy="7561263"/>
  <p:notesSz cx="6858000" cy="9144000"/>
  <p:custDataLst>
    <p:tags r:id="rId9"/>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60D9B6-2783-DDAC-EDCC-7487AE773C58}" name="Michael Tull" initials="MT" userId="S::michtull@dcm.co.uk::9b84a4a9-44d8-4d28-b1a8-900a431bc43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AE9E9"/>
    <a:srgbClr val="D7BB77"/>
    <a:srgbClr val="EB9E62"/>
    <a:srgbClr val="C7C9C7"/>
    <a:srgbClr val="FB3449"/>
    <a:srgbClr val="000000"/>
    <a:srgbClr val="CAC8C8"/>
    <a:srgbClr val="8547AD"/>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47" autoAdjust="0"/>
  </p:normalViewPr>
  <p:slideViewPr>
    <p:cSldViewPr snapToGrid="0">
      <p:cViewPr varScale="1">
        <p:scale>
          <a:sx n="56" d="100"/>
          <a:sy n="56" d="100"/>
        </p:scale>
        <p:origin x="812" y="72"/>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heme" Target="theme/theme1.xml"/><Relationship Id="rId3" Type="http://schemas.openxmlformats.org/officeDocument/2006/relationships/slideMaster" Target="slideMasters/slideMaster2.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4.xml"/><Relationship Id="rId15"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slideMaster" Target="slideMasters/slideMaster3.xml"/><Relationship Id="rId9" Type="http://schemas.openxmlformats.org/officeDocument/2006/relationships/tags" Target="tags/tag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1/3/2025</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2.xml"/><Relationship Id="rId1" Type="http://schemas.openxmlformats.org/officeDocument/2006/relationships/vmlDrawing" Target="../drawings/vmlDrawing3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3.xml"/><Relationship Id="rId1" Type="http://schemas.openxmlformats.org/officeDocument/2006/relationships/vmlDrawing" Target="../drawings/vmlDrawing3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4.xml"/><Relationship Id="rId1" Type="http://schemas.openxmlformats.org/officeDocument/2006/relationships/vmlDrawing" Target="../drawings/vmlDrawing3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5.xml"/><Relationship Id="rId1" Type="http://schemas.openxmlformats.org/officeDocument/2006/relationships/vmlDrawing" Target="../drawings/vmlDrawing3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4.xml"/><Relationship Id="rId1" Type="http://schemas.openxmlformats.org/officeDocument/2006/relationships/vmlDrawing" Target="../drawings/vmlDrawing43.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5.xml"/><Relationship Id="rId1" Type="http://schemas.openxmlformats.org/officeDocument/2006/relationships/vmlDrawing" Target="../drawings/vmlDrawing44.vml"/><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6.xml"/><Relationship Id="rId1" Type="http://schemas.openxmlformats.org/officeDocument/2006/relationships/vmlDrawing" Target="../drawings/vmlDrawing45.vml"/><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7.xml"/><Relationship Id="rId1" Type="http://schemas.openxmlformats.org/officeDocument/2006/relationships/vmlDrawing" Target="../drawings/vmlDrawing46.vml"/><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52"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1268"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090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1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34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0108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374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364"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38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41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436"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307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460"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484"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1508"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2532"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7980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3556"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70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4580"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5604"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6628"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66921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6392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10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3998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780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187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86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867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3480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One Content Image">
    <p:spTree>
      <p:nvGrpSpPr>
        <p:cNvPr id="1" name=""/>
        <p:cNvGrpSpPr/>
        <p:nvPr/>
      </p:nvGrpSpPr>
      <p:grpSpPr>
        <a:xfrm>
          <a:off x="0" y="0"/>
          <a:ext cx="0" cy="0"/>
          <a:chOff x="0" y="0"/>
          <a:chExt cx="0" cy="0"/>
        </a:xfrm>
      </p:grpSpPr>
      <p:sp>
        <p:nvSpPr>
          <p:cNvPr id="3" name="Rectangle 2"/>
          <p:cNvSpPr/>
          <p:nvPr userDrawn="1"/>
        </p:nvSpPr>
        <p:spPr>
          <a:xfrm>
            <a:off x="-1" y="6705600"/>
            <a:ext cx="13442950" cy="154895"/>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graphicFrame>
        <p:nvGraphicFramePr>
          <p:cNvPr id="8" name="Object 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0724"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 name="Picture Placeholder 4"/>
          <p:cNvSpPr>
            <a:spLocks noGrp="1"/>
          </p:cNvSpPr>
          <p:nvPr>
            <p:ph type="pic" sz="quarter" idx="16"/>
          </p:nvPr>
        </p:nvSpPr>
        <p:spPr bwMode="gray">
          <a:xfrm>
            <a:off x="270000" y="1395414"/>
            <a:ext cx="12912600" cy="5682280"/>
          </a:xfrm>
          <a:prstGeom prst="rect">
            <a:avLst/>
          </a:prstGeom>
          <a:solidFill>
            <a:schemeClr val="accent5">
              <a:lumMod val="60000"/>
              <a:lumOff val="40000"/>
            </a:schemeClr>
          </a:solidFill>
        </p:spPr>
        <p:txBody>
          <a:bodyPr tIns="720000"/>
          <a:lstStyle>
            <a:lvl1pPr marL="0" indent="0"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4" name="Text Placeholder 3"/>
          <p:cNvSpPr>
            <a:spLocks noGrp="1"/>
          </p:cNvSpPr>
          <p:nvPr>
            <p:ph type="body" sz="quarter" idx="10" hasCustomPrompt="1"/>
          </p:nvPr>
        </p:nvSpPr>
        <p:spPr bwMode="gray">
          <a:xfrm>
            <a:off x="2525005" y="2683267"/>
            <a:ext cx="8402590" cy="3106574"/>
          </a:xfrm>
          <a:prstGeom prst="rect">
            <a:avLst/>
          </a:prstGeom>
          <a:ln w="0" cap="flat" cmpd="sng" algn="ctr">
            <a:noFill/>
            <a:prstDash val="solid"/>
            <a:round/>
            <a:headEnd type="none" w="med" len="med"/>
            <a:tailEnd type="none" w="med" len="med"/>
          </a:ln>
        </p:spPr>
        <p:txBody>
          <a:bodyPr anchor="ctr" anchorCtr="1"/>
          <a:lstStyle>
            <a:lvl1pPr algn="ctr">
              <a:lnSpc>
                <a:spcPts val="2000"/>
              </a:lnSpc>
              <a:buNone/>
              <a:defRPr sz="1800" b="0" cap="none" baseline="0">
                <a:solidFill>
                  <a:srgbClr val="FFFFFF"/>
                </a:solidFill>
                <a:latin typeface="+mn-lt"/>
              </a:defRPr>
            </a:lvl1pPr>
          </a:lstStyle>
          <a:p>
            <a:pPr lvl="0"/>
            <a:r>
              <a:rPr lang="en-GB" dirty="0"/>
              <a:t>Body copy </a:t>
            </a:r>
            <a:r>
              <a:rPr lang="en-GB" dirty="0" err="1"/>
              <a:t>Lobor</a:t>
            </a:r>
            <a:r>
              <a:rPr lang="en-GB" dirty="0"/>
              <a:t> sum </a:t>
            </a:r>
            <a:r>
              <a:rPr lang="en-GB" dirty="0" err="1"/>
              <a:t>iliquatue</a:t>
            </a:r>
            <a:r>
              <a:rPr lang="en-GB" dirty="0"/>
              <a:t> </a:t>
            </a:r>
            <a:r>
              <a:rPr lang="en-GB" dirty="0" err="1"/>
              <a:t>facilisi.Ute</a:t>
            </a:r>
            <a:r>
              <a:rPr lang="en-GB" dirty="0"/>
              <a:t> </a:t>
            </a:r>
            <a:r>
              <a:rPr lang="en-GB" dirty="0" err="1"/>
              <a:t>dolessim</a:t>
            </a:r>
            <a:r>
              <a:rPr lang="en-GB" dirty="0"/>
              <a:t> </a:t>
            </a:r>
            <a:r>
              <a:rPr lang="en-GB" dirty="0" err="1"/>
              <a:t>veliqui</a:t>
            </a:r>
            <a:r>
              <a:rPr lang="en-GB" dirty="0"/>
              <a:t> </a:t>
            </a:r>
            <a:r>
              <a:rPr lang="en-GB" dirty="0" err="1"/>
              <a:t>blam</a:t>
            </a:r>
            <a:r>
              <a:rPr lang="en-GB" dirty="0"/>
              <a:t> </a:t>
            </a:r>
            <a:r>
              <a:rPr lang="en-GB" dirty="0" err="1"/>
              <a:t>nosto</a:t>
            </a:r>
            <a:r>
              <a:rPr lang="en-GB" dirty="0"/>
              <a:t> </a:t>
            </a:r>
            <a:r>
              <a:rPr lang="en-GB" dirty="0" err="1"/>
              <a:t>essi</a:t>
            </a:r>
            <a:r>
              <a:rPr lang="en-GB" dirty="0"/>
              <a:t> tie </a:t>
            </a:r>
            <a:r>
              <a:rPr lang="en-GB" dirty="0" err="1"/>
              <a:t>velit</a:t>
            </a:r>
            <a:r>
              <a:rPr lang="en-GB" dirty="0"/>
              <a:t> </a:t>
            </a:r>
            <a:r>
              <a:rPr lang="en-GB" dirty="0" err="1"/>
              <a:t>autpat</a:t>
            </a:r>
            <a:r>
              <a:rPr lang="en-GB" dirty="0"/>
              <a:t>. </a:t>
            </a:r>
            <a:r>
              <a:rPr lang="en-GB" dirty="0" err="1"/>
              <a:t>Ut</a:t>
            </a:r>
            <a:r>
              <a:rPr lang="en-GB" dirty="0"/>
              <a:t> </a:t>
            </a:r>
            <a:r>
              <a:rPr lang="en-GB" dirty="0" err="1"/>
              <a:t>lobore</a:t>
            </a:r>
            <a:r>
              <a:rPr lang="en-GB" dirty="0"/>
              <a:t> </a:t>
            </a:r>
            <a:r>
              <a:rPr lang="en-GB" dirty="0" err="1"/>
              <a:t>doluptatie</a:t>
            </a:r>
            <a:r>
              <a:rPr lang="en-GB" dirty="0"/>
              <a:t> et, con </a:t>
            </a:r>
            <a:r>
              <a:rPr lang="en-GB" dirty="0" err="1"/>
              <a:t>ulpute</a:t>
            </a:r>
            <a:r>
              <a:rPr lang="en-GB" dirty="0"/>
              <a:t> </a:t>
            </a:r>
            <a:r>
              <a:rPr lang="en-GB" dirty="0" err="1"/>
              <a:t>magnis</a:t>
            </a:r>
            <a:r>
              <a:rPr lang="en-GB" dirty="0"/>
              <a:t> </a:t>
            </a:r>
            <a:r>
              <a:rPr lang="en-GB" dirty="0" err="1"/>
              <a:t>amconse</a:t>
            </a:r>
            <a:r>
              <a:rPr lang="en-GB" dirty="0"/>
              <a:t> </a:t>
            </a:r>
            <a:r>
              <a:rPr lang="en-GB" dirty="0" err="1"/>
              <a:t>quisim</a:t>
            </a:r>
            <a:r>
              <a:rPr lang="en-GB" dirty="0"/>
              <a:t> </a:t>
            </a:r>
            <a:r>
              <a:rPr lang="en-GB" dirty="0" err="1"/>
              <a:t>quat</a:t>
            </a:r>
            <a:r>
              <a:rPr lang="en-GB" dirty="0"/>
              <a:t>, </a:t>
            </a:r>
            <a:r>
              <a:rPr lang="en-GB" dirty="0" err="1"/>
              <a:t>suscilla</a:t>
            </a:r>
            <a:r>
              <a:rPr lang="en-GB" dirty="0"/>
              <a:t> </a:t>
            </a:r>
            <a:r>
              <a:rPr lang="en-GB" dirty="0" err="1"/>
              <a:t>facilis</a:t>
            </a:r>
            <a:r>
              <a:rPr lang="en-GB" dirty="0"/>
              <a:t> </a:t>
            </a:r>
            <a:r>
              <a:rPr lang="en-GB" dirty="0" err="1"/>
              <a:t>nonsect</a:t>
            </a:r>
            <a:r>
              <a:rPr lang="en-GB" dirty="0"/>
              <a:t> </a:t>
            </a:r>
            <a:r>
              <a:rPr lang="en-GB" dirty="0" err="1"/>
              <a:t>etueriusto</a:t>
            </a:r>
            <a:r>
              <a:rPr lang="en-GB" dirty="0"/>
              <a:t> </a:t>
            </a:r>
            <a:r>
              <a:rPr lang="en-GB" dirty="0" err="1"/>
              <a:t>doloreet</a:t>
            </a:r>
            <a:r>
              <a:rPr lang="en-GB" dirty="0"/>
              <a:t> </a:t>
            </a:r>
            <a:r>
              <a:rPr lang="en-GB" dirty="0" err="1"/>
              <a:t>alisit</a:t>
            </a:r>
            <a:r>
              <a:rPr lang="en-GB" dirty="0"/>
              <a:t> </a:t>
            </a:r>
            <a:r>
              <a:rPr lang="en-GB" dirty="0" err="1"/>
              <a:t>autpat</a:t>
            </a:r>
            <a:r>
              <a:rPr lang="en-GB" dirty="0"/>
              <a:t>.</a:t>
            </a:r>
          </a:p>
          <a:p>
            <a:pPr lvl="0"/>
            <a:endParaRPr lang="en-GB" dirty="0"/>
          </a:p>
          <a:p>
            <a:pPr lvl="0"/>
            <a:r>
              <a:rPr lang="en-GB" dirty="0" err="1"/>
              <a:t>uismodo</a:t>
            </a:r>
            <a:r>
              <a:rPr lang="en-GB" dirty="0"/>
              <a:t> dip el in </a:t>
            </a:r>
            <a:r>
              <a:rPr lang="en-GB" dirty="0" err="1"/>
              <a:t>exer</a:t>
            </a:r>
            <a:r>
              <a:rPr lang="en-GB" dirty="0"/>
              <a:t> </a:t>
            </a:r>
            <a:r>
              <a:rPr lang="en-GB" dirty="0" err="1"/>
              <a:t>irit</a:t>
            </a:r>
            <a:r>
              <a:rPr lang="en-GB" dirty="0"/>
              <a:t> </a:t>
            </a:r>
            <a:r>
              <a:rPr lang="en-GB" dirty="0" err="1"/>
              <a:t>vel</a:t>
            </a:r>
            <a:r>
              <a:rPr lang="en-GB" dirty="0"/>
              <a:t> </a:t>
            </a:r>
            <a:r>
              <a:rPr lang="en-GB" dirty="0" err="1"/>
              <a:t>irit</a:t>
            </a:r>
            <a:r>
              <a:rPr lang="en-GB" dirty="0"/>
              <a:t> </a:t>
            </a:r>
            <a:r>
              <a:rPr lang="en-GB" dirty="0" err="1"/>
              <a:t>exeros</a:t>
            </a:r>
            <a:r>
              <a:rPr lang="en-GB" dirty="0"/>
              <a:t> </a:t>
            </a:r>
            <a:r>
              <a:rPr lang="en-GB" dirty="0" err="1"/>
              <a:t>nulputem</a:t>
            </a:r>
            <a:r>
              <a:rPr lang="en-GB" dirty="0"/>
              <a:t> </a:t>
            </a:r>
            <a:r>
              <a:rPr lang="en-GB" dirty="0" err="1"/>
              <a:t>iustrud</a:t>
            </a:r>
            <a:r>
              <a:rPr lang="en-GB" dirty="0"/>
              <a:t> do corer </a:t>
            </a:r>
            <a:r>
              <a:rPr lang="en-GB" dirty="0" err="1"/>
              <a:t>ilismod</a:t>
            </a:r>
            <a:r>
              <a:rPr lang="en-GB" dirty="0"/>
              <a:t> </a:t>
            </a:r>
            <a:r>
              <a:rPr lang="en-GB" dirty="0" err="1"/>
              <a:t>eros</a:t>
            </a:r>
            <a:r>
              <a:rPr lang="en-GB" dirty="0"/>
              <a:t> dip </a:t>
            </a:r>
            <a:r>
              <a:rPr lang="en-GB" dirty="0" err="1"/>
              <a:t>essecte</a:t>
            </a:r>
            <a:r>
              <a:rPr lang="en-GB" dirty="0"/>
              <a:t> </a:t>
            </a:r>
            <a:r>
              <a:rPr lang="en-GB" dirty="0" err="1"/>
              <a:t>consequ</a:t>
            </a:r>
            <a:r>
              <a:rPr lang="en-GB" dirty="0"/>
              <a:t> </a:t>
            </a:r>
            <a:r>
              <a:rPr lang="en-GB" dirty="0" err="1"/>
              <a:t>velit</a:t>
            </a:r>
            <a:r>
              <a:rPr lang="en-GB" dirty="0"/>
              <a:t>, </a:t>
            </a:r>
            <a:r>
              <a:rPr lang="en-GB" dirty="0" err="1"/>
              <a:t>dolenis</a:t>
            </a:r>
            <a:r>
              <a:rPr lang="en-GB" dirty="0"/>
              <a:t> </a:t>
            </a:r>
            <a:r>
              <a:rPr lang="en-GB" dirty="0" err="1"/>
              <a:t>nos</a:t>
            </a:r>
            <a:r>
              <a:rPr lang="en-GB" dirty="0"/>
              <a:t> </a:t>
            </a:r>
            <a:r>
              <a:rPr lang="en-GB" dirty="0" err="1"/>
              <a:t>adignim</a:t>
            </a:r>
            <a:r>
              <a:rPr lang="en-GB" dirty="0"/>
              <a:t> </a:t>
            </a:r>
            <a:r>
              <a:rPr lang="en-GB" dirty="0" err="1"/>
              <a:t>duis</a:t>
            </a:r>
            <a:r>
              <a:rPr lang="en-GB" dirty="0"/>
              <a:t> </a:t>
            </a:r>
            <a:r>
              <a:rPr lang="en-GB" dirty="0" err="1"/>
              <a:t>nos</a:t>
            </a:r>
            <a:r>
              <a:rPr lang="en-GB" dirty="0"/>
              <a:t> </a:t>
            </a:r>
            <a:r>
              <a:rPr lang="en-GB" dirty="0" err="1"/>
              <a:t>dolore</a:t>
            </a:r>
            <a:r>
              <a:rPr lang="en-GB" dirty="0"/>
              <a:t> </a:t>
            </a:r>
            <a:r>
              <a:rPr lang="en-GB" dirty="0" err="1"/>
              <a:t>doloreet</a:t>
            </a:r>
            <a:r>
              <a:rPr lang="en-GB" dirty="0"/>
              <a:t> </a:t>
            </a:r>
            <a:r>
              <a:rPr lang="en-GB" dirty="0" err="1"/>
              <a:t>conum</a:t>
            </a:r>
            <a:r>
              <a:rPr lang="en-GB" dirty="0"/>
              <a:t> </a:t>
            </a:r>
            <a:r>
              <a:rPr lang="en-GB" dirty="0" err="1"/>
              <a:t>dolorem</a:t>
            </a:r>
            <a:r>
              <a:rPr lang="en-GB" dirty="0"/>
              <a:t> </a:t>
            </a:r>
            <a:r>
              <a:rPr lang="en-GB" dirty="0" err="1"/>
              <a:t>vullut</a:t>
            </a:r>
            <a:r>
              <a:rPr lang="en-GB" dirty="0"/>
              <a:t> </a:t>
            </a:r>
            <a:r>
              <a:rPr lang="en-GB" dirty="0" err="1"/>
              <a:t>vercill</a:t>
            </a:r>
            <a:r>
              <a:rPr lang="en-GB" dirty="0"/>
              <a:t> </a:t>
            </a:r>
            <a:r>
              <a:rPr lang="en-GB" dirty="0" err="1"/>
              <a:t>utatet</a:t>
            </a:r>
            <a:r>
              <a:rPr lang="en-GB" dirty="0"/>
              <a:t>. XX% Reference copy </a:t>
            </a:r>
            <a:r>
              <a:rPr lang="en-GB" dirty="0" err="1"/>
              <a:t>lobor</a:t>
            </a:r>
            <a:r>
              <a:rPr lang="en-GB" dirty="0"/>
              <a:t> sum </a:t>
            </a:r>
            <a:r>
              <a:rPr lang="en-GB" dirty="0" err="1"/>
              <a:t>iliquatue</a:t>
            </a:r>
            <a:r>
              <a:rPr lang="en-GB" dirty="0"/>
              <a:t> </a:t>
            </a:r>
            <a:r>
              <a:rPr lang="en-GB" dirty="0" err="1"/>
              <a:t>facilisi</a:t>
            </a:r>
            <a:r>
              <a:rPr lang="en-GB" dirty="0"/>
              <a:t>.</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68566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174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46890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277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81612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379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479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482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0145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124"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584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5159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686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24526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789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4002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891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9063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994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400126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096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99072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198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5773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Six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301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9928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9928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1" name="Text Placeholder 13"/>
          <p:cNvSpPr>
            <a:spLocks noGrp="1"/>
          </p:cNvSpPr>
          <p:nvPr>
            <p:ph type="body" sz="quarter" idx="38" hasCustomPrompt="1"/>
          </p:nvPr>
        </p:nvSpPr>
        <p:spPr bwMode="gray">
          <a:xfrm>
            <a:off x="333555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333555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4" name="Text Placeholder 13"/>
          <p:cNvSpPr>
            <a:spLocks noGrp="1"/>
          </p:cNvSpPr>
          <p:nvPr>
            <p:ph type="body" sz="quarter" idx="41" hasCustomPrompt="1"/>
          </p:nvPr>
        </p:nvSpPr>
        <p:spPr bwMode="gray">
          <a:xfrm>
            <a:off x="56782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56782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7" name="Text Placeholder 13"/>
          <p:cNvSpPr>
            <a:spLocks noGrp="1"/>
          </p:cNvSpPr>
          <p:nvPr>
            <p:ph type="body" sz="quarter" idx="44" hasCustomPrompt="1"/>
          </p:nvPr>
        </p:nvSpPr>
        <p:spPr bwMode="gray">
          <a:xfrm>
            <a:off x="804399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804399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0" name="Text Placeholder 13"/>
          <p:cNvSpPr>
            <a:spLocks noGrp="1"/>
          </p:cNvSpPr>
          <p:nvPr>
            <p:ph type="body" sz="quarter" idx="47" hasCustomPrompt="1"/>
          </p:nvPr>
        </p:nvSpPr>
        <p:spPr bwMode="gray">
          <a:xfrm>
            <a:off x="10364114"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10364114"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1" name="Picture Placeholder 4">
            <a:extLst>
              <a:ext uri="{FF2B5EF4-FFF2-40B4-BE49-F238E27FC236}">
                <a16:creationId xmlns:a16="http://schemas.microsoft.com/office/drawing/2014/main" id="{D675102D-F8AF-1A42-AF58-AF595E1A86B6}"/>
              </a:ext>
            </a:extLst>
          </p:cNvPr>
          <p:cNvSpPr>
            <a:spLocks noGrp="1"/>
          </p:cNvSpPr>
          <p:nvPr>
            <p:ph type="pic" sz="quarter" idx="34"/>
          </p:nvPr>
        </p:nvSpPr>
        <p:spPr>
          <a:xfrm>
            <a:off x="9928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3" name="Picture Placeholder 4">
            <a:extLst>
              <a:ext uri="{FF2B5EF4-FFF2-40B4-BE49-F238E27FC236}">
                <a16:creationId xmlns:a16="http://schemas.microsoft.com/office/drawing/2014/main" id="{D266B7EF-7AE6-8044-AF46-702E715E4028}"/>
              </a:ext>
            </a:extLst>
          </p:cNvPr>
          <p:cNvSpPr>
            <a:spLocks noGrp="1"/>
          </p:cNvSpPr>
          <p:nvPr>
            <p:ph type="pic" sz="quarter" idx="49"/>
          </p:nvPr>
        </p:nvSpPr>
        <p:spPr>
          <a:xfrm>
            <a:off x="33355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4" name="Picture Placeholder 4">
            <a:extLst>
              <a:ext uri="{FF2B5EF4-FFF2-40B4-BE49-F238E27FC236}">
                <a16:creationId xmlns:a16="http://schemas.microsoft.com/office/drawing/2014/main" id="{3F488D85-408E-A64D-A147-547C3EB75E4E}"/>
              </a:ext>
            </a:extLst>
          </p:cNvPr>
          <p:cNvSpPr>
            <a:spLocks noGrp="1"/>
          </p:cNvSpPr>
          <p:nvPr>
            <p:ph type="pic" sz="quarter" idx="50"/>
          </p:nvPr>
        </p:nvSpPr>
        <p:spPr>
          <a:xfrm>
            <a:off x="56782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5" name="Picture Placeholder 4">
            <a:extLst>
              <a:ext uri="{FF2B5EF4-FFF2-40B4-BE49-F238E27FC236}">
                <a16:creationId xmlns:a16="http://schemas.microsoft.com/office/drawing/2014/main" id="{44A70738-7C8D-4340-AE22-4B0D5111F4BB}"/>
              </a:ext>
            </a:extLst>
          </p:cNvPr>
          <p:cNvSpPr>
            <a:spLocks noGrp="1"/>
          </p:cNvSpPr>
          <p:nvPr>
            <p:ph type="pic" sz="quarter" idx="51"/>
          </p:nvPr>
        </p:nvSpPr>
        <p:spPr>
          <a:xfrm>
            <a:off x="80209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6" name="Picture Placeholder 4">
            <a:extLst>
              <a:ext uri="{FF2B5EF4-FFF2-40B4-BE49-F238E27FC236}">
                <a16:creationId xmlns:a16="http://schemas.microsoft.com/office/drawing/2014/main" id="{524A5C11-CBAB-0E4A-97AD-412F6CD155A5}"/>
              </a:ext>
            </a:extLst>
          </p:cNvPr>
          <p:cNvSpPr>
            <a:spLocks noGrp="1"/>
          </p:cNvSpPr>
          <p:nvPr>
            <p:ph type="pic" sz="quarter" idx="52"/>
          </p:nvPr>
        </p:nvSpPr>
        <p:spPr>
          <a:xfrm>
            <a:off x="10363658"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428193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87769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97271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97271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1" name="Text Placeholder 13"/>
          <p:cNvSpPr>
            <a:spLocks noGrp="1"/>
          </p:cNvSpPr>
          <p:nvPr>
            <p:ph type="body" sz="quarter" idx="38" hasCustomPrompt="1"/>
          </p:nvPr>
        </p:nvSpPr>
        <p:spPr bwMode="gray">
          <a:xfrm>
            <a:off x="331967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331967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13"/>
          <p:cNvSpPr>
            <a:spLocks noGrp="1"/>
          </p:cNvSpPr>
          <p:nvPr>
            <p:ph type="body" sz="quarter" idx="41" hasCustomPrompt="1"/>
          </p:nvPr>
        </p:nvSpPr>
        <p:spPr bwMode="gray">
          <a:xfrm>
            <a:off x="5671597"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5671597"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4" hasCustomPrompt="1"/>
          </p:nvPr>
        </p:nvSpPr>
        <p:spPr bwMode="gray">
          <a:xfrm>
            <a:off x="8023523"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8023523"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97271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0375449"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0375449"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2" name="Picture Placeholder 4">
            <a:extLst>
              <a:ext uri="{FF2B5EF4-FFF2-40B4-BE49-F238E27FC236}">
                <a16:creationId xmlns:a16="http://schemas.microsoft.com/office/drawing/2014/main" id="{CB8DBDC6-FC34-BD4E-A8E9-0AC8D1010826}"/>
              </a:ext>
            </a:extLst>
          </p:cNvPr>
          <p:cNvSpPr>
            <a:spLocks noGrp="1"/>
          </p:cNvSpPr>
          <p:nvPr>
            <p:ph type="pic" sz="quarter" idx="52"/>
          </p:nvPr>
        </p:nvSpPr>
        <p:spPr>
          <a:xfrm>
            <a:off x="331967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6" name="Picture Placeholder 4">
            <a:extLst>
              <a:ext uri="{FF2B5EF4-FFF2-40B4-BE49-F238E27FC236}">
                <a16:creationId xmlns:a16="http://schemas.microsoft.com/office/drawing/2014/main" id="{33E43D45-5FF5-B943-9977-6ACE60DA49A5}"/>
              </a:ext>
            </a:extLst>
          </p:cNvPr>
          <p:cNvSpPr>
            <a:spLocks noGrp="1"/>
          </p:cNvSpPr>
          <p:nvPr>
            <p:ph type="pic" sz="quarter" idx="53"/>
          </p:nvPr>
        </p:nvSpPr>
        <p:spPr>
          <a:xfrm>
            <a:off x="566663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7" name="Picture Placeholder 4">
            <a:extLst>
              <a:ext uri="{FF2B5EF4-FFF2-40B4-BE49-F238E27FC236}">
                <a16:creationId xmlns:a16="http://schemas.microsoft.com/office/drawing/2014/main" id="{86FEE17F-FDFA-E241-B700-45953D3FE10C}"/>
              </a:ext>
            </a:extLst>
          </p:cNvPr>
          <p:cNvSpPr>
            <a:spLocks noGrp="1"/>
          </p:cNvSpPr>
          <p:nvPr>
            <p:ph type="pic" sz="quarter" idx="54"/>
          </p:nvPr>
        </p:nvSpPr>
        <p:spPr>
          <a:xfrm>
            <a:off x="801359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8" name="Picture Placeholder 4">
            <a:extLst>
              <a:ext uri="{FF2B5EF4-FFF2-40B4-BE49-F238E27FC236}">
                <a16:creationId xmlns:a16="http://schemas.microsoft.com/office/drawing/2014/main" id="{5893B0D9-9243-5D40-9F7D-8F6D80227672}"/>
              </a:ext>
            </a:extLst>
          </p:cNvPr>
          <p:cNvSpPr>
            <a:spLocks noGrp="1"/>
          </p:cNvSpPr>
          <p:nvPr>
            <p:ph type="pic" sz="quarter" idx="55"/>
          </p:nvPr>
        </p:nvSpPr>
        <p:spPr>
          <a:xfrm>
            <a:off x="1036055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Tree>
    <p:extLst>
      <p:ext uri="{BB962C8B-B14F-4D97-AF65-F5344CB8AC3E}">
        <p14:creationId xmlns:p14="http://schemas.microsoft.com/office/powerpoint/2010/main" val="156154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6148"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21729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50874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407331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43784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403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358559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506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01949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70196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22663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91551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608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44084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172"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710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60993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19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22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244"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oleObject" Target="../embeddings/oleObject12.bin"/><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ags" Target="../tags/tag13.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vmlDrawing" Target="../drawings/vmlDrawing12.v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28" Type="http://schemas.openxmlformats.org/officeDocument/2006/relationships/image" Target="../media/image2.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3" Type="http://schemas.openxmlformats.org/officeDocument/2006/relationships/vmlDrawing" Target="../drawings/vmlDrawing27.vml"/><Relationship Id="rId7"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4.x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tags" Target="../tags/tag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tags" Target="../tags/tag3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image" Target="../media/image2.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vmlDrawing" Target="../drawings/vmlDrawing29.v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image" Target="../media/image1.emf"/><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theme" Target="../theme/theme4.xml"/><Relationship Id="rId30" Type="http://schemas.openxmlformats.org/officeDocument/2006/relationships/oleObject" Target="../embeddings/oleObject29.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028" name="think-cell Slide" r:id="rId15" imgW="6350000" imgH="6350000" progId="">
                  <p:embed/>
                </p:oleObj>
              </mc:Choice>
              <mc:Fallback>
                <p:oleObj name="think-cell Slide" r:id="rId15" imgW="6350000" imgH="6350000" progId="">
                  <p:embed/>
                  <p:pic>
                    <p:nvPicPr>
                      <p:cNvPr id="8" name="Object 7"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 id="2147483941"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292"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4049" r:id="rId3"/>
    <p:sldLayoutId id="2147484050" r:id="rId4"/>
    <p:sldLayoutId id="2147483699" r:id="rId5"/>
    <p:sldLayoutId id="2147483700" r:id="rId6"/>
    <p:sldLayoutId id="2147483739" r:id="rId7"/>
    <p:sldLayoutId id="2147483701" r:id="rId8"/>
    <p:sldLayoutId id="2147483702" r:id="rId9"/>
    <p:sldLayoutId id="2147483703" r:id="rId10"/>
    <p:sldLayoutId id="2147483704" r:id="rId11"/>
    <p:sldLayoutId id="2147483929" r:id="rId12"/>
    <p:sldLayoutId id="2147483930" r:id="rId13"/>
    <p:sldLayoutId id="2147483706" r:id="rId14"/>
    <p:sldLayoutId id="2147483707" r:id="rId15"/>
    <p:sldLayoutId id="2147483712" r:id="rId16"/>
    <p:sldLayoutId id="2147484037" r:id="rId17"/>
    <p:sldLayoutId id="2147484053" r:id="rId18"/>
    <p:sldLayoutId id="2147484038" r:id="rId19"/>
    <p:sldLayoutId id="2147484042" r:id="rId20"/>
    <p:sldLayoutId id="2147484043" r:id="rId21"/>
    <p:sldLayoutId id="2147484044" r:id="rId2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27652"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150751214"/>
      </p:ext>
    </p:extLst>
  </p:cSld>
  <p:clrMap bg1="lt1" tx1="dk1" bg2="lt2" tx2="dk2" accent1="accent1" accent2="accent2" accent3="accent3" accent4="accent4" accent5="accent5" accent6="accent6" hlink="hlink" folHlink="folHlink"/>
  <p:sldLayoutIdLst>
    <p:sldLayoutId id="2147484057" r:id="rId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29700" name="think-cell Slide" r:id="rId30" imgW="6350000" imgH="6350000" progId="">
                  <p:embed/>
                </p:oleObj>
              </mc:Choice>
              <mc:Fallback>
                <p:oleObj name="think-cell Slide" r:id="rId30" imgW="6350000" imgH="6350000" progId="">
                  <p:embed/>
                  <p:pic>
                    <p:nvPicPr>
                      <p:cNvPr id="8" name="Object 7" hidden="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2"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4154925801"/>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 id="2147484074" r:id="rId13"/>
    <p:sldLayoutId id="2147484075" r:id="rId14"/>
    <p:sldLayoutId id="2147484076" r:id="rId15"/>
    <p:sldLayoutId id="2147484077" r:id="rId16"/>
    <p:sldLayoutId id="2147484078" r:id="rId17"/>
    <p:sldLayoutId id="2147484079" r:id="rId18"/>
    <p:sldLayoutId id="2147484080" r:id="rId19"/>
    <p:sldLayoutId id="2147484081" r:id="rId20"/>
    <p:sldLayoutId id="2147484082" r:id="rId21"/>
    <p:sldLayoutId id="2147484083" r:id="rId22"/>
    <p:sldLayoutId id="2147484084" r:id="rId23"/>
    <p:sldLayoutId id="2147484085" r:id="rId24"/>
    <p:sldLayoutId id="2147484086" r:id="rId25"/>
    <p:sldLayoutId id="2147484087" r:id="rId2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69411A0-2DF7-E310-529E-A778AC471601}"/>
              </a:ext>
            </a:extLst>
          </p:cNvPr>
          <p:cNvSpPr>
            <a:spLocks noGrp="1"/>
          </p:cNvSpPr>
          <p:nvPr>
            <p:ph type="body" sz="quarter" idx="31"/>
          </p:nvPr>
        </p:nvSpPr>
        <p:spPr/>
        <p:txBody>
          <a:bodyPr/>
          <a:lstStyle/>
          <a:p>
            <a:r>
              <a:rPr lang="en-GB" dirty="0"/>
              <a:t>‘Always Pushing’</a:t>
            </a:r>
          </a:p>
        </p:txBody>
      </p:sp>
      <p:sp>
        <p:nvSpPr>
          <p:cNvPr id="11" name="Title 10">
            <a:extLst>
              <a:ext uri="{FF2B5EF4-FFF2-40B4-BE49-F238E27FC236}">
                <a16:creationId xmlns:a16="http://schemas.microsoft.com/office/drawing/2014/main" id="{9B833365-B874-D40D-090A-DF0C9F0D2B18}"/>
              </a:ext>
            </a:extLst>
          </p:cNvPr>
          <p:cNvSpPr>
            <a:spLocks noGrp="1"/>
          </p:cNvSpPr>
          <p:nvPr>
            <p:ph type="title"/>
          </p:nvPr>
        </p:nvSpPr>
        <p:spPr/>
        <p:txBody>
          <a:bodyPr/>
          <a:lstStyle/>
          <a:p>
            <a:r>
              <a:rPr lang="en-GB" dirty="0"/>
              <a:t>VANS</a:t>
            </a:r>
          </a:p>
        </p:txBody>
      </p:sp>
      <p:sp>
        <p:nvSpPr>
          <p:cNvPr id="30" name="Rectangle 29">
            <a:extLst>
              <a:ext uri="{FF2B5EF4-FFF2-40B4-BE49-F238E27FC236}">
                <a16:creationId xmlns:a16="http://schemas.microsoft.com/office/drawing/2014/main" id="{25405DEF-FB84-E8C4-0582-BD28DCC475C6}"/>
              </a:ext>
            </a:extLst>
          </p:cNvPr>
          <p:cNvSpPr/>
          <p:nvPr/>
        </p:nvSpPr>
        <p:spPr>
          <a:xfrm>
            <a:off x="-31530" y="7143006"/>
            <a:ext cx="13442949" cy="338554"/>
          </a:xfrm>
          <a:prstGeom prst="rect">
            <a:avLst/>
          </a:prstGeom>
        </p:spPr>
        <p:txBody>
          <a:bodyPr wrap="square">
            <a:spAutoFit/>
          </a:bodyPr>
          <a:lstStyle/>
          <a:p>
            <a:pPr algn="r" defTabSz="654246">
              <a:defRPr/>
            </a:pPr>
            <a:r>
              <a:rPr lang="en-US" sz="800" b="1" dirty="0">
                <a:solidFill>
                  <a:srgbClr val="000000"/>
                </a:solidFill>
                <a:latin typeface="Arial"/>
              </a:rPr>
              <a:t>Source: </a:t>
            </a:r>
            <a:r>
              <a:rPr lang="en-US" sz="800" dirty="0">
                <a:solidFill>
                  <a:srgbClr val="000000"/>
                </a:solidFill>
                <a:latin typeface="Arial"/>
              </a:rPr>
              <a:t>DCM / Vans Conducted by; Differentology July 2024. </a:t>
            </a:r>
          </a:p>
          <a:p>
            <a:pPr algn="r" defTabSz="654246">
              <a:defRPr/>
            </a:pPr>
            <a:r>
              <a:rPr lang="en-US" sz="800" dirty="0">
                <a:solidFill>
                  <a:srgbClr val="000000"/>
                </a:solidFill>
                <a:latin typeface="Arial"/>
              </a:rPr>
              <a:t>Uplifts are control (not exposed to ad in cinema)</a:t>
            </a:r>
            <a:r>
              <a:rPr lang="en-US" sz="800" dirty="0">
                <a:solidFill>
                  <a:srgbClr val="000000"/>
                </a:solidFill>
              </a:rPr>
              <a:t> vs test (exposed to ad in cinema)</a:t>
            </a:r>
            <a:endParaRPr lang="en-US" sz="800" dirty="0">
              <a:solidFill>
                <a:srgbClr val="000000"/>
              </a:solidFill>
              <a:latin typeface="Arial"/>
            </a:endParaRPr>
          </a:p>
        </p:txBody>
      </p:sp>
      <p:graphicFrame>
        <p:nvGraphicFramePr>
          <p:cNvPr id="38" name="Table 5">
            <a:extLst>
              <a:ext uri="{FF2B5EF4-FFF2-40B4-BE49-F238E27FC236}">
                <a16:creationId xmlns:a16="http://schemas.microsoft.com/office/drawing/2014/main" id="{8FB2E980-A3C8-88FE-6584-1E6BD4D70546}"/>
              </a:ext>
            </a:extLst>
          </p:cNvPr>
          <p:cNvGraphicFramePr>
            <a:graphicFrameLocks noGrp="1"/>
          </p:cNvGraphicFramePr>
          <p:nvPr>
            <p:extLst>
              <p:ext uri="{D42A27DB-BD31-4B8C-83A1-F6EECF244321}">
                <p14:modId xmlns:p14="http://schemas.microsoft.com/office/powerpoint/2010/main" val="1619569775"/>
              </p:ext>
            </p:extLst>
          </p:nvPr>
        </p:nvGraphicFramePr>
        <p:xfrm>
          <a:off x="269999" y="1026505"/>
          <a:ext cx="6451476" cy="642552"/>
        </p:xfrm>
        <a:graphic>
          <a:graphicData uri="http://schemas.openxmlformats.org/drawingml/2006/table">
            <a:tbl>
              <a:tblPr firstRow="1" bandRow="1">
                <a:tableStyleId>{5C22544A-7EE6-4342-B048-85BDC9FD1C3A}</a:tableStyleId>
              </a:tblPr>
              <a:tblGrid>
                <a:gridCol w="934752">
                  <a:extLst>
                    <a:ext uri="{9D8B030D-6E8A-4147-A177-3AD203B41FA5}">
                      <a16:colId xmlns:a16="http://schemas.microsoft.com/office/drawing/2014/main" val="1043653864"/>
                    </a:ext>
                  </a:extLst>
                </a:gridCol>
                <a:gridCol w="1282800">
                  <a:extLst>
                    <a:ext uri="{9D8B030D-6E8A-4147-A177-3AD203B41FA5}">
                      <a16:colId xmlns:a16="http://schemas.microsoft.com/office/drawing/2014/main" val="1430915649"/>
                    </a:ext>
                  </a:extLst>
                </a:gridCol>
                <a:gridCol w="1533114">
                  <a:extLst>
                    <a:ext uri="{9D8B030D-6E8A-4147-A177-3AD203B41FA5}">
                      <a16:colId xmlns:a16="http://schemas.microsoft.com/office/drawing/2014/main" val="1969532920"/>
                    </a:ext>
                  </a:extLst>
                </a:gridCol>
                <a:gridCol w="1605688">
                  <a:extLst>
                    <a:ext uri="{9D8B030D-6E8A-4147-A177-3AD203B41FA5}">
                      <a16:colId xmlns:a16="http://schemas.microsoft.com/office/drawing/2014/main" val="696929619"/>
                    </a:ext>
                  </a:extLst>
                </a:gridCol>
                <a:gridCol w="1095122">
                  <a:extLst>
                    <a:ext uri="{9D8B030D-6E8A-4147-A177-3AD203B41FA5}">
                      <a16:colId xmlns:a16="http://schemas.microsoft.com/office/drawing/2014/main" val="214587584"/>
                    </a:ext>
                  </a:extLst>
                </a:gridCol>
              </a:tblGrid>
              <a:tr h="299732">
                <a:tc>
                  <a:txBody>
                    <a:bodyPr/>
                    <a:lstStyle/>
                    <a:p>
                      <a:pPr marL="0" algn="ctr" defTabSz="961844" rtl="0" eaLnBrk="1" latinLnBrk="0" hangingPunct="1">
                        <a:lnSpc>
                          <a:spcPct val="100000"/>
                        </a:lnSpc>
                      </a:pPr>
                      <a:r>
                        <a:rPr lang="en-GB" sz="900" b="1" kern="1200" dirty="0">
                          <a:solidFill>
                            <a:schemeClr val="accent2"/>
                          </a:solidFill>
                          <a:latin typeface="+mn-lt"/>
                          <a:ea typeface="+mn-ea"/>
                          <a:cs typeface="+mn-cs"/>
                        </a:rPr>
                        <a:t>SECTOR</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chemeClr val="accent2"/>
                          </a:solidFill>
                          <a:latin typeface="+mn-lt"/>
                          <a:ea typeface="+mn-ea"/>
                          <a:cs typeface="+mn-cs"/>
                        </a:rPr>
                        <a:t>TARGET AUDIENCE</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chemeClr val="accent2"/>
                          </a:solidFill>
                          <a:latin typeface="+mn-lt"/>
                          <a:ea typeface="+mn-ea"/>
                          <a:cs typeface="+mn-cs"/>
                        </a:rPr>
                        <a:t>PACKAGE</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chemeClr val="accent2"/>
                          </a:solidFill>
                          <a:latin typeface="+mn-lt"/>
                          <a:ea typeface="+mn-ea"/>
                          <a:cs typeface="+mn-cs"/>
                        </a:rPr>
                        <a:t>MEDIA AGENCY</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chemeClr val="accent2"/>
                          </a:solidFill>
                          <a:latin typeface="+mn-lt"/>
                          <a:ea typeface="+mn-ea"/>
                          <a:cs typeface="+mn-cs"/>
                        </a:rPr>
                        <a:t>COPY LENGTH</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342820">
                <a:tc>
                  <a:txBody>
                    <a:bodyPr/>
                    <a:lstStyle/>
                    <a:p>
                      <a:pPr algn="ctr" fontAlgn="ctr"/>
                      <a:r>
                        <a:rPr lang="en-GB" sz="1050" b="0" i="0" u="none" strike="noStrike" dirty="0">
                          <a:solidFill>
                            <a:srgbClr val="000000"/>
                          </a:solidFill>
                          <a:effectLst/>
                          <a:latin typeface="+mn-lt"/>
                        </a:rPr>
                        <a:t>Retail</a:t>
                      </a:r>
                    </a:p>
                  </a:txBody>
                  <a:tcPr marL="6350" marR="6350" marT="635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dirty="0">
                          <a:solidFill>
                            <a:srgbClr val="000000"/>
                          </a:solidFill>
                          <a:effectLst/>
                          <a:latin typeface="+mn-lt"/>
                        </a:rPr>
                        <a:t>16-34</a:t>
                      </a:r>
                    </a:p>
                  </a:txBody>
                  <a:tcPr marL="6350" marR="6350" marT="635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dirty="0">
                          <a:solidFill>
                            <a:srgbClr val="000000"/>
                          </a:solidFill>
                          <a:effectLst/>
                          <a:latin typeface="+mn-lt"/>
                        </a:rPr>
                        <a:t>16-34 AGP &amp; Film Pack</a:t>
                      </a:r>
                    </a:p>
                  </a:txBody>
                  <a:tcPr marL="6350" marR="6350" marT="635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dirty="0">
                          <a:solidFill>
                            <a:srgbClr val="000000"/>
                          </a:solidFill>
                          <a:effectLst/>
                          <a:latin typeface="+mn-lt"/>
                        </a:rPr>
                        <a:t>MGOMD</a:t>
                      </a:r>
                    </a:p>
                  </a:txBody>
                  <a:tcPr marL="6350" marR="6350" marT="635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dirty="0">
                          <a:solidFill>
                            <a:srgbClr val="000000"/>
                          </a:solidFill>
                          <a:effectLst/>
                          <a:latin typeface="+mn-lt"/>
                        </a:rPr>
                        <a:t>60”</a:t>
                      </a:r>
                    </a:p>
                  </a:txBody>
                  <a:tcPr marL="6350" marR="6350" marT="635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bl>
          </a:graphicData>
        </a:graphic>
      </p:graphicFrame>
      <p:sp>
        <p:nvSpPr>
          <p:cNvPr id="39" name="Content Placeholder 6">
            <a:extLst>
              <a:ext uri="{FF2B5EF4-FFF2-40B4-BE49-F238E27FC236}">
                <a16:creationId xmlns:a16="http://schemas.microsoft.com/office/drawing/2014/main" id="{AFE07F1B-5BFA-5E76-6595-F952AA5868F6}"/>
              </a:ext>
            </a:extLst>
          </p:cNvPr>
          <p:cNvSpPr txBox="1">
            <a:spLocks/>
          </p:cNvSpPr>
          <p:nvPr/>
        </p:nvSpPr>
        <p:spPr bwMode="gray">
          <a:xfrm>
            <a:off x="171732" y="1843121"/>
            <a:ext cx="6339437" cy="48368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50000"/>
              </a:lnSpc>
            </a:pPr>
            <a:r>
              <a:rPr lang="en-GB" altLang="en-US" sz="1100" dirty="0">
                <a:solidFill>
                  <a:schemeClr val="accent2"/>
                </a:solidFill>
                <a:latin typeface="Arial" pitchFamily="34" charset="0"/>
                <a:cs typeface="Arial" pitchFamily="34" charset="0"/>
              </a:rPr>
              <a:t>BACKGROUND</a:t>
            </a:r>
          </a:p>
          <a:p>
            <a:pPr>
              <a:lnSpc>
                <a:spcPct val="150000"/>
              </a:lnSpc>
            </a:pPr>
            <a:r>
              <a:rPr lang="en-GB" altLang="en-US" sz="1100" b="0" dirty="0">
                <a:solidFill>
                  <a:schemeClr val="bg1"/>
                </a:solidFill>
                <a:latin typeface="Arial" pitchFamily="34" charset="0"/>
                <a:cs typeface="Arial" pitchFamily="34" charset="0"/>
              </a:rPr>
              <a:t>While recognising consistent success with existing consumers, it was evident that potential new customers had lost clarity on what Vans stands for and the brand was no longer top of mind. Knowing that young audiences increasingly look to associate themselves with authentic brands that matter to them and reflect their values, Vans realised that they needed to enhance their relevancy. Looking to reach predominantly 16-34s, Vans created a new positioning to reignite brand heat through elevated storytelling.  </a:t>
            </a:r>
          </a:p>
          <a:p>
            <a:pPr>
              <a:lnSpc>
                <a:spcPct val="150000"/>
              </a:lnSpc>
            </a:pPr>
            <a:endParaRPr lang="en-GB" altLang="en-US" sz="1100" b="0" dirty="0">
              <a:solidFill>
                <a:schemeClr val="bg1"/>
              </a:solidFill>
              <a:highlight>
                <a:srgbClr val="FFFF00"/>
              </a:highlight>
              <a:latin typeface="Arial" pitchFamily="34" charset="0"/>
              <a:cs typeface="Arial" pitchFamily="34" charset="0"/>
            </a:endParaRPr>
          </a:p>
          <a:p>
            <a:pPr>
              <a:lnSpc>
                <a:spcPct val="150000"/>
              </a:lnSpc>
            </a:pPr>
            <a:r>
              <a:rPr lang="en-GB" altLang="en-US" sz="1100" dirty="0">
                <a:solidFill>
                  <a:schemeClr val="accent2"/>
                </a:solidFill>
                <a:latin typeface="Arial" pitchFamily="34" charset="0"/>
                <a:cs typeface="Arial" pitchFamily="34" charset="0"/>
              </a:rPr>
              <a:t>PLAN</a:t>
            </a:r>
          </a:p>
          <a:p>
            <a:pPr>
              <a:lnSpc>
                <a:spcPct val="150000"/>
              </a:lnSpc>
            </a:pPr>
            <a:r>
              <a:rPr lang="en-GB" altLang="en-US" sz="1100" b="0" dirty="0">
                <a:solidFill>
                  <a:schemeClr val="bg1"/>
                </a:solidFill>
                <a:latin typeface="Arial" pitchFamily="34" charset="0"/>
                <a:cs typeface="Arial" pitchFamily="34" charset="0"/>
              </a:rPr>
              <a:t>Knowing that they needed a platform that had a creative fit to reach a younger audience and deliver the stand-out brand asset, Vans showcased their 60” copy in cinema, to ensure their creative was seen in the premium, high attention cinema environment that would help build an emotional connection. The Vans campaign ran in films including </a:t>
            </a:r>
            <a:r>
              <a:rPr lang="en-GB" altLang="en-US" sz="1100" b="0" i="1" dirty="0">
                <a:solidFill>
                  <a:schemeClr val="bg1"/>
                </a:solidFill>
                <a:latin typeface="Arial" pitchFamily="34" charset="0"/>
                <a:cs typeface="Arial" pitchFamily="34" charset="0"/>
              </a:rPr>
              <a:t>Deadpool &amp; Wolverine, A Quiet Place: Day One, Longlegs and Twisters </a:t>
            </a:r>
            <a:r>
              <a:rPr lang="en-GB" altLang="en-US" sz="1100" b="0" dirty="0">
                <a:solidFill>
                  <a:schemeClr val="bg1"/>
                </a:solidFill>
                <a:latin typeface="Arial" pitchFamily="34" charset="0"/>
                <a:cs typeface="Arial" pitchFamily="34" charset="0"/>
              </a:rPr>
              <a:t>and across other channels including Social, YouTube &amp; Online.</a:t>
            </a:r>
          </a:p>
          <a:p>
            <a:pPr>
              <a:lnSpc>
                <a:spcPct val="150000"/>
              </a:lnSpc>
            </a:pPr>
            <a:endParaRPr lang="en-GB" sz="1100" b="0" dirty="0">
              <a:solidFill>
                <a:schemeClr val="bg1"/>
              </a:solidFill>
            </a:endParaRPr>
          </a:p>
          <a:p>
            <a:pPr>
              <a:lnSpc>
                <a:spcPct val="150000"/>
              </a:lnSpc>
            </a:pPr>
            <a:r>
              <a:rPr lang="en-GB" sz="1100" dirty="0">
                <a:solidFill>
                  <a:schemeClr val="accent2"/>
                </a:solidFill>
              </a:rPr>
              <a:t>RESULTS</a:t>
            </a:r>
          </a:p>
          <a:p>
            <a:pPr>
              <a:lnSpc>
                <a:spcPct val="150000"/>
              </a:lnSpc>
            </a:pPr>
            <a:r>
              <a:rPr lang="en-GB" sz="1100" b="0" dirty="0">
                <a:solidFill>
                  <a:schemeClr val="bg1"/>
                </a:solidFill>
              </a:rPr>
              <a:t>Cinema helped to significantly improve several of Vans core brand KPIs, with the campaign helping to upper and mid-funnel metrics including top of mind consideration and purchase intent. </a:t>
            </a:r>
          </a:p>
          <a:p>
            <a:pPr>
              <a:lnSpc>
                <a:spcPct val="150000"/>
              </a:lnSpc>
            </a:pPr>
            <a:endParaRPr lang="en-GB" sz="1100" b="0" dirty="0">
              <a:solidFill>
                <a:schemeClr val="bg1"/>
              </a:solidFill>
            </a:endParaRPr>
          </a:p>
        </p:txBody>
      </p:sp>
      <p:sp>
        <p:nvSpPr>
          <p:cNvPr id="14" name="Content Placeholder 6">
            <a:extLst>
              <a:ext uri="{FF2B5EF4-FFF2-40B4-BE49-F238E27FC236}">
                <a16:creationId xmlns:a16="http://schemas.microsoft.com/office/drawing/2014/main" id="{23246254-08CA-4263-4B91-24315CC2840B}"/>
              </a:ext>
            </a:extLst>
          </p:cNvPr>
          <p:cNvSpPr txBox="1">
            <a:spLocks/>
          </p:cNvSpPr>
          <p:nvPr/>
        </p:nvSpPr>
        <p:spPr bwMode="gray">
          <a:xfrm>
            <a:off x="6931783" y="4538583"/>
            <a:ext cx="5993097" cy="2592509"/>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50000"/>
              </a:lnSpc>
            </a:pPr>
            <a:r>
              <a:rPr lang="en-GB" sz="1100" dirty="0">
                <a:solidFill>
                  <a:schemeClr val="accent2"/>
                </a:solidFill>
              </a:rPr>
              <a:t>PERCEPTIONS – </a:t>
            </a:r>
            <a:r>
              <a:rPr lang="en-GB" sz="1100" b="0" dirty="0">
                <a:solidFill>
                  <a:schemeClr val="bg1"/>
                </a:solidFill>
              </a:rPr>
              <a:t>The campaign saw a +34% significant uplift in strongly agreeing that Vans is well known for doing what it does</a:t>
            </a:r>
          </a:p>
          <a:p>
            <a:pPr>
              <a:lnSpc>
                <a:spcPct val="150000"/>
              </a:lnSpc>
            </a:pPr>
            <a:endParaRPr lang="en-GB" sz="1100" b="0" dirty="0">
              <a:solidFill>
                <a:schemeClr val="bg1"/>
              </a:solidFill>
            </a:endParaRPr>
          </a:p>
          <a:p>
            <a:pPr>
              <a:lnSpc>
                <a:spcPct val="150000"/>
              </a:lnSpc>
            </a:pPr>
            <a:r>
              <a:rPr lang="en-GB" sz="1100" dirty="0">
                <a:solidFill>
                  <a:schemeClr val="accent2"/>
                </a:solidFill>
              </a:rPr>
              <a:t>CONSIDERATION – </a:t>
            </a:r>
            <a:r>
              <a:rPr lang="en-GB" sz="1100" b="0" dirty="0">
                <a:solidFill>
                  <a:schemeClr val="bg1"/>
                </a:solidFill>
              </a:rPr>
              <a:t>Around half of exposed cinemagoers agreed they were </a:t>
            </a:r>
            <a:r>
              <a:rPr lang="en-GB" sz="1100" b="0" i="1" dirty="0">
                <a:solidFill>
                  <a:schemeClr val="bg1"/>
                </a:solidFill>
              </a:rPr>
              <a:t>very likely to consider </a:t>
            </a:r>
            <a:r>
              <a:rPr lang="en-GB" sz="1100" b="0" dirty="0">
                <a:solidFill>
                  <a:schemeClr val="bg1"/>
                </a:solidFill>
              </a:rPr>
              <a:t>Vans, a significant +48% uplift from those not exposed to the ad in cinema and over-performing benchmarks (35%)</a:t>
            </a:r>
          </a:p>
          <a:p>
            <a:pPr>
              <a:lnSpc>
                <a:spcPct val="150000"/>
              </a:lnSpc>
            </a:pPr>
            <a:endParaRPr lang="en-GB" sz="1100" dirty="0">
              <a:solidFill>
                <a:schemeClr val="accent4"/>
              </a:solidFill>
            </a:endParaRPr>
          </a:p>
          <a:p>
            <a:pPr>
              <a:lnSpc>
                <a:spcPct val="150000"/>
              </a:lnSpc>
            </a:pPr>
            <a:r>
              <a:rPr lang="en-GB" sz="1100" dirty="0">
                <a:solidFill>
                  <a:schemeClr val="accent2"/>
                </a:solidFill>
              </a:rPr>
              <a:t>ACTION INTENT – </a:t>
            </a:r>
            <a:r>
              <a:rPr lang="en-GB" sz="1100" b="0" dirty="0">
                <a:solidFill>
                  <a:schemeClr val="bg1"/>
                </a:solidFill>
              </a:rPr>
              <a:t>Over 4 in 5 exposed cinemagoers intend to act on the ad, including (30%) visiting the Vans website (41%) and purchasing a pair of Vans shoes (30%). </a:t>
            </a:r>
            <a:endParaRPr lang="en-GB" sz="1100" dirty="0">
              <a:solidFill>
                <a:schemeClr val="accent4"/>
              </a:solidFill>
            </a:endParaRPr>
          </a:p>
        </p:txBody>
      </p:sp>
      <p:pic>
        <p:nvPicPr>
          <p:cNvPr id="7" name="Picture Placeholder 6">
            <a:extLst>
              <a:ext uri="{FF2B5EF4-FFF2-40B4-BE49-F238E27FC236}">
                <a16:creationId xmlns:a16="http://schemas.microsoft.com/office/drawing/2014/main" id="{98AF44DF-C61F-7192-4204-6D81DD81D26D}"/>
              </a:ext>
            </a:extLst>
          </p:cNvPr>
          <p:cNvPicPr>
            <a:picLocks noGrp="1" noChangeAspect="1"/>
          </p:cNvPicPr>
          <p:nvPr>
            <p:ph type="pic" sz="quarter" idx="16"/>
          </p:nvPr>
        </p:nvPicPr>
        <p:blipFill>
          <a:blip r:embed="rId2"/>
          <a:srcRect t="458" b="458"/>
          <a:stretch>
            <a:fillRect/>
          </a:stretch>
        </p:blipFill>
        <p:spPr>
          <a:xfrm>
            <a:off x="6953250" y="239713"/>
            <a:ext cx="6080125" cy="2655887"/>
          </a:xfrm>
          <a:prstGeom prst="rect">
            <a:avLst/>
          </a:prstGeom>
        </p:spPr>
      </p:pic>
      <p:sp>
        <p:nvSpPr>
          <p:cNvPr id="15" name="Rectangle: Rounded Corners 14">
            <a:extLst>
              <a:ext uri="{FF2B5EF4-FFF2-40B4-BE49-F238E27FC236}">
                <a16:creationId xmlns:a16="http://schemas.microsoft.com/office/drawing/2014/main" id="{507CAF43-4A97-40D9-A525-D3F7B7BFFA34}"/>
              </a:ext>
            </a:extLst>
          </p:cNvPr>
          <p:cNvSpPr/>
          <p:nvPr/>
        </p:nvSpPr>
        <p:spPr>
          <a:xfrm>
            <a:off x="6951239" y="3024416"/>
            <a:ext cx="1814605" cy="843854"/>
          </a:xfrm>
          <a:prstGeom prst="roundRect">
            <a:avLst/>
          </a:prstGeom>
          <a:solidFill>
            <a:schemeClr val="accent2">
              <a:lumMod val="75000"/>
            </a:schemeClr>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400" b="1" i="0" u="none" strike="noStrike" baseline="0" dirty="0">
                <a:solidFill>
                  <a:srgbClr val="FFFFFF"/>
                </a:solidFill>
                <a:latin typeface="Arial" panose="020B0604020202020204" pitchFamily="34" charset="0"/>
              </a:rPr>
              <a:t>‘Vans is for </a:t>
            </a:r>
          </a:p>
          <a:p>
            <a:pPr algn="ctr"/>
            <a:r>
              <a:rPr lang="en-GB" sz="1400" b="1" i="0" u="none" strike="noStrike" baseline="0" dirty="0">
                <a:solidFill>
                  <a:srgbClr val="FFFFFF"/>
                </a:solidFill>
                <a:latin typeface="Arial" panose="020B0604020202020204" pitchFamily="34" charset="0"/>
              </a:rPr>
              <a:t>people like me’</a:t>
            </a:r>
          </a:p>
        </p:txBody>
      </p:sp>
      <p:sp>
        <p:nvSpPr>
          <p:cNvPr id="16" name="Rectangle: Rounded Corners 15">
            <a:extLst>
              <a:ext uri="{FF2B5EF4-FFF2-40B4-BE49-F238E27FC236}">
                <a16:creationId xmlns:a16="http://schemas.microsoft.com/office/drawing/2014/main" id="{698DEB29-EA18-4EA8-8657-7364C3D98129}"/>
              </a:ext>
            </a:extLst>
          </p:cNvPr>
          <p:cNvSpPr/>
          <p:nvPr/>
        </p:nvSpPr>
        <p:spPr>
          <a:xfrm>
            <a:off x="9030758" y="3036329"/>
            <a:ext cx="1814605" cy="843854"/>
          </a:xfrm>
          <a:prstGeom prst="roundRect">
            <a:avLst/>
          </a:prstGeom>
          <a:solidFill>
            <a:schemeClr val="accent2">
              <a:lumMod val="75000"/>
            </a:schemeClr>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400" b="1" i="0" u="none" strike="noStrike" baseline="0" dirty="0">
                <a:solidFill>
                  <a:srgbClr val="FFFFFF"/>
                </a:solidFill>
                <a:latin typeface="Arial" panose="020B0604020202020204" pitchFamily="34" charset="0"/>
              </a:rPr>
              <a:t>‘Vans is a brand I want to be seen wearing’</a:t>
            </a:r>
          </a:p>
        </p:txBody>
      </p:sp>
      <p:sp>
        <p:nvSpPr>
          <p:cNvPr id="17" name="Rectangle: Rounded Corners 16">
            <a:extLst>
              <a:ext uri="{FF2B5EF4-FFF2-40B4-BE49-F238E27FC236}">
                <a16:creationId xmlns:a16="http://schemas.microsoft.com/office/drawing/2014/main" id="{B33D8D7B-FD74-4628-9D09-2E284B57EEDC}"/>
              </a:ext>
            </a:extLst>
          </p:cNvPr>
          <p:cNvSpPr/>
          <p:nvPr/>
        </p:nvSpPr>
        <p:spPr>
          <a:xfrm>
            <a:off x="11110277" y="3024416"/>
            <a:ext cx="1814605" cy="843854"/>
          </a:xfrm>
          <a:prstGeom prst="roundRect">
            <a:avLst/>
          </a:prstGeom>
          <a:solidFill>
            <a:schemeClr val="accent2">
              <a:lumMod val="75000"/>
            </a:schemeClr>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400" b="1" i="0" u="none" strike="noStrike" baseline="0" dirty="0">
                <a:solidFill>
                  <a:srgbClr val="FFFFFF"/>
                </a:solidFill>
                <a:latin typeface="Arial" panose="020B0604020202020204" pitchFamily="34" charset="0"/>
              </a:rPr>
              <a:t>‘Vans inspires a spirit of youthful optimism’</a:t>
            </a:r>
          </a:p>
        </p:txBody>
      </p:sp>
      <p:sp>
        <p:nvSpPr>
          <p:cNvPr id="18" name="TextBox 17">
            <a:extLst>
              <a:ext uri="{FF2B5EF4-FFF2-40B4-BE49-F238E27FC236}">
                <a16:creationId xmlns:a16="http://schemas.microsoft.com/office/drawing/2014/main" id="{FA38CCDC-C201-415E-9DCA-932F100E9E46}"/>
              </a:ext>
            </a:extLst>
          </p:cNvPr>
          <p:cNvSpPr txBox="1"/>
          <p:nvPr/>
        </p:nvSpPr>
        <p:spPr>
          <a:xfrm>
            <a:off x="6972706" y="3947323"/>
            <a:ext cx="1793137" cy="408623"/>
          </a:xfrm>
          <a:prstGeom prst="roundRect">
            <a:avLst/>
          </a:prstGeom>
          <a:noFill/>
          <a:ln>
            <a:solidFill>
              <a:schemeClr val="accent2">
                <a:lumMod val="75000"/>
              </a:schemeClr>
            </a:solidFill>
          </a:ln>
        </p:spPr>
        <p:txBody>
          <a:bodyPr wrap="square" rtlCol="0">
            <a:spAutoFit/>
          </a:bodyPr>
          <a:lstStyle/>
          <a:p>
            <a:pPr algn="ctr" defTabSz="672130"/>
            <a:r>
              <a:rPr lang="en-US" sz="1800" b="1" dirty="0">
                <a:solidFill>
                  <a:schemeClr val="accent2">
                    <a:lumMod val="75000"/>
                  </a:schemeClr>
                </a:solidFill>
                <a:cs typeface="Calibri Light"/>
              </a:rPr>
              <a:t>+88%</a:t>
            </a:r>
          </a:p>
        </p:txBody>
      </p:sp>
      <p:sp>
        <p:nvSpPr>
          <p:cNvPr id="19" name="TextBox 18">
            <a:extLst>
              <a:ext uri="{FF2B5EF4-FFF2-40B4-BE49-F238E27FC236}">
                <a16:creationId xmlns:a16="http://schemas.microsoft.com/office/drawing/2014/main" id="{0874AA25-6E29-4354-8F0C-4769AF511ECC}"/>
              </a:ext>
            </a:extLst>
          </p:cNvPr>
          <p:cNvSpPr txBox="1"/>
          <p:nvPr/>
        </p:nvSpPr>
        <p:spPr>
          <a:xfrm>
            <a:off x="9030757" y="3942951"/>
            <a:ext cx="1814605" cy="408623"/>
          </a:xfrm>
          <a:prstGeom prst="roundRect">
            <a:avLst/>
          </a:prstGeom>
          <a:noFill/>
          <a:ln>
            <a:solidFill>
              <a:schemeClr val="accent2">
                <a:lumMod val="75000"/>
              </a:schemeClr>
            </a:solidFill>
          </a:ln>
        </p:spPr>
        <p:txBody>
          <a:bodyPr wrap="square" rtlCol="0">
            <a:spAutoFit/>
          </a:bodyPr>
          <a:lstStyle/>
          <a:p>
            <a:pPr algn="ctr" defTabSz="672130"/>
            <a:r>
              <a:rPr lang="en-US" sz="1800" b="1" dirty="0">
                <a:solidFill>
                  <a:schemeClr val="accent2">
                    <a:lumMod val="75000"/>
                  </a:schemeClr>
                </a:solidFill>
                <a:cs typeface="Calibri Light"/>
              </a:rPr>
              <a:t>+41%</a:t>
            </a:r>
          </a:p>
        </p:txBody>
      </p:sp>
      <p:sp>
        <p:nvSpPr>
          <p:cNvPr id="20" name="TextBox 19">
            <a:extLst>
              <a:ext uri="{FF2B5EF4-FFF2-40B4-BE49-F238E27FC236}">
                <a16:creationId xmlns:a16="http://schemas.microsoft.com/office/drawing/2014/main" id="{32951559-877F-4739-A459-93E891EB39C6}"/>
              </a:ext>
            </a:extLst>
          </p:cNvPr>
          <p:cNvSpPr txBox="1"/>
          <p:nvPr/>
        </p:nvSpPr>
        <p:spPr>
          <a:xfrm>
            <a:off x="11110276" y="3952504"/>
            <a:ext cx="1814604" cy="408623"/>
          </a:xfrm>
          <a:prstGeom prst="roundRect">
            <a:avLst/>
          </a:prstGeom>
          <a:noFill/>
          <a:ln>
            <a:solidFill>
              <a:schemeClr val="accent2">
                <a:lumMod val="75000"/>
              </a:schemeClr>
            </a:solidFill>
          </a:ln>
        </p:spPr>
        <p:txBody>
          <a:bodyPr wrap="square" rtlCol="0">
            <a:spAutoFit/>
          </a:bodyPr>
          <a:lstStyle/>
          <a:p>
            <a:pPr algn="ctr" defTabSz="672130"/>
            <a:r>
              <a:rPr lang="en-US" sz="1800" b="1" dirty="0">
                <a:solidFill>
                  <a:schemeClr val="accent2">
                    <a:lumMod val="75000"/>
                  </a:schemeClr>
                </a:solidFill>
                <a:cs typeface="Calibri Light"/>
              </a:rPr>
              <a:t>+47%</a:t>
            </a:r>
          </a:p>
        </p:txBody>
      </p:sp>
    </p:spTree>
    <p:extLst>
      <p:ext uri="{BB962C8B-B14F-4D97-AF65-F5344CB8AC3E}">
        <p14:creationId xmlns:p14="http://schemas.microsoft.com/office/powerpoint/2010/main" val="88713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4B9F03D9-2B03-1B46-9E4E-AF5BDA70FAD6}"/>
    </a:ext>
  </a:extLst>
</a:theme>
</file>

<file path=ppt/theme/theme2.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F42B4113-7D75-1742-BAD8-F2115512947F}"/>
    </a:ext>
  </a:extLst>
</a:theme>
</file>

<file path=ppt/theme/theme3.xml><?xml version="1.0" encoding="utf-8"?>
<a:theme xmlns:a="http://schemas.openxmlformats.org/drawingml/2006/main" name="2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0B0B607F-089B-6844-A8D9-24E3A5F3413A}"/>
    </a:ext>
  </a:extLst>
</a:theme>
</file>

<file path=ppt/theme/theme4.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4AC01838-4122-4D60-892B-B5CDDD5C4FBC}"/>
    </a:ext>
  </a:extLst>
</a:theme>
</file>

<file path=ppt/theme/theme5.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3789</TotalTime>
  <Words>393</Words>
  <Application>Microsoft Office PowerPoint</Application>
  <PresentationFormat>Custom</PresentationFormat>
  <Paragraphs>34</Paragraphs>
  <Slides>1</Slides>
  <Notes>0</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1</vt:i4>
      </vt:variant>
    </vt:vector>
  </HeadingPairs>
  <TitlesOfParts>
    <vt:vector size="10" baseType="lpstr">
      <vt:lpstr>Arial</vt:lpstr>
      <vt:lpstr>Century Gothic</vt:lpstr>
      <vt:lpstr>Impact</vt:lpstr>
      <vt:lpstr>Wingdings</vt:lpstr>
      <vt:lpstr>Divider Slides</vt:lpstr>
      <vt:lpstr>Copy Slides</vt:lpstr>
      <vt:lpstr>2_Blank with title</vt:lpstr>
      <vt:lpstr>Image Slides</vt:lpstr>
      <vt:lpstr>think-cell Slide</vt:lpstr>
      <vt:lpstr>VANS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Tull</dc:creator>
  <cp:lastModifiedBy>Mia Blakeney</cp:lastModifiedBy>
  <cp:revision>130</cp:revision>
  <dcterms:created xsi:type="dcterms:W3CDTF">2022-06-22T15:38:41Z</dcterms:created>
  <dcterms:modified xsi:type="dcterms:W3CDTF">2025-01-03T14:40:27Z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