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ags/tag77.xml" ContentType="application/vnd.openxmlformats-officedocument.presentationml.tags+xml"/>
  <Override PartName="/ppt/slideLayouts/slideLayout108.xml" ContentType="application/vnd.openxmlformats-officedocument.presentationml.slideLayout+xml"/>
  <Override PartName="/ppt/theme/theme11.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2"/>
    <p:sldMasterId id="2147483758" r:id="rId3"/>
    <p:sldMasterId id="2147483782" r:id="rId4"/>
    <p:sldMasterId id="2147483954" r:id="rId5"/>
    <p:sldMasterId id="2147483824" r:id="rId6"/>
    <p:sldMasterId id="2147483891" r:id="rId7"/>
    <p:sldMasterId id="2147483894" r:id="rId8"/>
    <p:sldMasterId id="2147483895" r:id="rId9"/>
    <p:sldMasterId id="2147483899" r:id="rId10"/>
    <p:sldMasterId id="2147483996" r:id="rId11"/>
    <p:sldMasterId id="2147484010" r:id="rId12"/>
  </p:sldMasterIdLst>
  <p:notesMasterIdLst>
    <p:notesMasterId r:id="rId20"/>
  </p:notesMasterIdLst>
  <p:handoutMasterIdLst>
    <p:handoutMasterId r:id="rId21"/>
  </p:handoutMasterIdLst>
  <p:sldIdLst>
    <p:sldId id="2147473541" r:id="rId13"/>
    <p:sldId id="2145704470" r:id="rId14"/>
    <p:sldId id="356" r:id="rId15"/>
    <p:sldId id="2145704407" r:id="rId16"/>
    <p:sldId id="2145704423" r:id="rId17"/>
    <p:sldId id="2147473601" r:id="rId18"/>
    <p:sldId id="2147473602" r:id="rId19"/>
  </p:sldIdLst>
  <p:sldSz cx="13442950" cy="7561263"/>
  <p:notesSz cx="6858000" cy="9144000"/>
  <p:custDataLst>
    <p:tags r:id="rId22"/>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FDEDE"/>
    <a:srgbClr val="000000"/>
    <a:srgbClr val="FB3449"/>
    <a:srgbClr val="CAC8C8"/>
    <a:srgbClr val="8547AD"/>
    <a:srgbClr val="33006F"/>
    <a:srgbClr val="0099A8"/>
    <a:srgbClr val="EA576C"/>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0" autoAdjust="0"/>
    <p:restoredTop sz="93977" autoAdjust="0"/>
  </p:normalViewPr>
  <p:slideViewPr>
    <p:cSldViewPr snapToGrid="0">
      <p:cViewPr varScale="1">
        <p:scale>
          <a:sx n="97" d="100"/>
          <a:sy n="97" d="100"/>
        </p:scale>
        <p:origin x="84" y="174"/>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heme" Target="theme/theme1.xml"/><Relationship Id="rId3" Type="http://schemas.openxmlformats.org/officeDocument/2006/relationships/slideMaster" Target="slideMasters/slideMaster2.xml"/><Relationship Id="rId21" Type="http://schemas.openxmlformats.org/officeDocument/2006/relationships/handoutMaster" Target="handoutMasters/handoutMaster1.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 Target="slides/slide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presProps" Target="presProps.xml"/><Relationship Id="rId5" Type="http://schemas.openxmlformats.org/officeDocument/2006/relationships/slideMaster" Target="slideMasters/slideMaster4.xml"/><Relationship Id="rId15" Type="http://schemas.openxmlformats.org/officeDocument/2006/relationships/slide" Target="slides/slide3.xml"/><Relationship Id="rId23" Type="http://schemas.openxmlformats.org/officeDocument/2006/relationships/commentAuthors" Target="commentAuthors.xml"/><Relationship Id="rId10" Type="http://schemas.openxmlformats.org/officeDocument/2006/relationships/slideMaster" Target="slideMasters/slideMaster9.xml"/><Relationship Id="rId19" Type="http://schemas.openxmlformats.org/officeDocument/2006/relationships/slide" Target="slides/slide7.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2.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Minecraft– Ratings Curve</a:t>
            </a:r>
          </a:p>
          <a:p>
            <a:pPr>
              <a:defRPr/>
            </a:pPr>
            <a:r>
              <a:rPr lang="en-GB" sz="800" baseline="0" dirty="0"/>
              <a:t>Industry admissions / opening six weeks</a:t>
            </a:r>
            <a:endParaRPr lang="en-US" sz="800" dirty="0"/>
          </a:p>
        </c:rich>
      </c:tx>
      <c:layout>
        <c:manualLayout>
          <c:xMode val="edge"/>
          <c:yMode val="edge"/>
          <c:x val="0.42997005952075584"/>
          <c:y val="1.402803397656103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3.1754746605246138E-2"/>
          <c:y val="0.10341301732197121"/>
          <c:w val="0.96291799683052881"/>
          <c:h val="0.80797462435428702"/>
        </c:manualLayout>
      </c:layout>
      <c:lineChart>
        <c:grouping val="standard"/>
        <c:varyColors val="0"/>
        <c:ser>
          <c:idx val="1"/>
          <c:order val="0"/>
          <c:tx>
            <c:strRef>
              <c:f>Sheet3!$B$2</c:f>
              <c:strCache>
                <c:ptCount val="1"/>
                <c:pt idx="0">
                  <c:v>16-34 Men</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B-2DC4-4ED4-A910-08F09C82A639}"/>
                </c:ext>
              </c:extLst>
            </c:dLbl>
            <c:dLbl>
              <c:idx val="1"/>
              <c:delete val="1"/>
              <c:extLst>
                <c:ext xmlns:c15="http://schemas.microsoft.com/office/drawing/2012/chart" uri="{CE6537A1-D6FC-4f65-9D91-7224C49458BB}"/>
                <c:ext xmlns:c16="http://schemas.microsoft.com/office/drawing/2014/chart" uri="{C3380CC4-5D6E-409C-BE32-E72D297353CC}">
                  <c16:uniqueId val="{00000009-2DC4-4ED4-A910-08F09C82A639}"/>
                </c:ext>
              </c:extLst>
            </c:dLbl>
            <c:dLbl>
              <c:idx val="2"/>
              <c:delete val="1"/>
              <c:extLst>
                <c:ext xmlns:c15="http://schemas.microsoft.com/office/drawing/2012/chart" uri="{CE6537A1-D6FC-4f65-9D91-7224C49458BB}"/>
                <c:ext xmlns:c16="http://schemas.microsoft.com/office/drawing/2014/chart" uri="{C3380CC4-5D6E-409C-BE32-E72D297353CC}">
                  <c16:uniqueId val="{0000000C-2DC4-4ED4-A910-08F09C82A639}"/>
                </c:ext>
              </c:extLst>
            </c:dLbl>
            <c:dLbl>
              <c:idx val="3"/>
              <c:delete val="1"/>
              <c:extLst>
                <c:ext xmlns:c15="http://schemas.microsoft.com/office/drawing/2012/chart" uri="{CE6537A1-D6FC-4f65-9D91-7224C49458BB}"/>
                <c:ext xmlns:c16="http://schemas.microsoft.com/office/drawing/2014/chart" uri="{C3380CC4-5D6E-409C-BE32-E72D297353CC}">
                  <c16:uniqueId val="{0000000F-2DC4-4ED4-A910-08F09C82A639}"/>
                </c:ext>
              </c:extLst>
            </c:dLbl>
            <c:dLbl>
              <c:idx val="4"/>
              <c:delete val="1"/>
              <c:extLst>
                <c:ext xmlns:c15="http://schemas.microsoft.com/office/drawing/2012/chart" uri="{CE6537A1-D6FC-4f65-9D91-7224C49458BB}"/>
                <c:ext xmlns:c16="http://schemas.microsoft.com/office/drawing/2014/chart" uri="{C3380CC4-5D6E-409C-BE32-E72D297353CC}">
                  <c16:uniqueId val="{00000010-2DC4-4ED4-A910-08F09C82A639}"/>
                </c:ext>
              </c:extLst>
            </c:dLbl>
            <c:dLbl>
              <c:idx val="5"/>
              <c:delete val="1"/>
              <c:extLst>
                <c:ext xmlns:c15="http://schemas.microsoft.com/office/drawing/2012/chart" uri="{CE6537A1-D6FC-4f65-9D91-7224C49458BB}"/>
                <c:ext xmlns:c16="http://schemas.microsoft.com/office/drawing/2014/chart" uri="{C3380CC4-5D6E-409C-BE32-E72D297353CC}">
                  <c16:uniqueId val="{00000013-2DC4-4ED4-A910-08F09C82A639}"/>
                </c:ext>
              </c:extLst>
            </c:dLbl>
            <c:dLbl>
              <c:idx val="6"/>
              <c:delete val="1"/>
              <c:extLst>
                <c:ext xmlns:c15="http://schemas.microsoft.com/office/drawing/2012/chart" uri="{CE6537A1-D6FC-4f65-9D91-7224C49458BB}"/>
                <c:ext xmlns:c16="http://schemas.microsoft.com/office/drawing/2014/chart" uri="{C3380CC4-5D6E-409C-BE32-E72D297353CC}">
                  <c16:uniqueId val="{00000000-14D2-42D3-9FEE-7280875A633C}"/>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C4-4ED4-A910-08F09C82A6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2"/>
                <c:pt idx="0">
                  <c:v>x</c:v>
                </c:pt>
                <c:pt idx="1">
                  <c:v>04-Apr</c:v>
                </c:pt>
              </c:strCache>
            </c:strRef>
          </c:cat>
          <c:val>
            <c:numRef>
              <c:f>Sheet3!$B$3:$B$10</c:f>
              <c:numCache>
                <c:formatCode>0.0</c:formatCode>
                <c:ptCount val="8"/>
                <c:pt idx="0" formatCode="General">
                  <c:v>0</c:v>
                </c:pt>
                <c:pt idx="1">
                  <c:v>3.14</c:v>
                </c:pt>
                <c:pt idx="2">
                  <c:v>5.0199999999999996</c:v>
                </c:pt>
                <c:pt idx="3">
                  <c:v>6.12</c:v>
                </c:pt>
                <c:pt idx="4">
                  <c:v>6.87</c:v>
                </c:pt>
                <c:pt idx="5">
                  <c:v>7.3</c:v>
                </c:pt>
                <c:pt idx="6">
                  <c:v>7.58</c:v>
                </c:pt>
                <c:pt idx="7" formatCode="0">
                  <c:v>7.6</c:v>
                </c:pt>
              </c:numCache>
            </c:numRef>
          </c:val>
          <c:smooth val="0"/>
          <c:extLst>
            <c:ext xmlns:c16="http://schemas.microsoft.com/office/drawing/2014/chart" uri="{C3380CC4-5D6E-409C-BE32-E72D297353CC}">
              <c16:uniqueId val="{00000001-F301-43BD-A9B8-B0CE1A4E6BD7}"/>
            </c:ext>
          </c:extLst>
        </c:ser>
        <c:ser>
          <c:idx val="2"/>
          <c:order val="1"/>
          <c:tx>
            <c:strRef>
              <c:f>Sheet3!$C$2</c:f>
              <c:strCache>
                <c:ptCount val="1"/>
                <c:pt idx="0">
                  <c:v>HP+CH</c:v>
                </c:pt>
              </c:strCache>
            </c:strRef>
          </c:tx>
          <c:spPr>
            <a:ln w="28575" cap="rnd">
              <a:solidFill>
                <a:schemeClr val="bg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A-2DC4-4ED4-A910-08F09C82A639}"/>
                </c:ext>
              </c:extLst>
            </c:dLbl>
            <c:dLbl>
              <c:idx val="1"/>
              <c:delete val="1"/>
              <c:extLst>
                <c:ext xmlns:c15="http://schemas.microsoft.com/office/drawing/2012/chart" uri="{CE6537A1-D6FC-4f65-9D91-7224C49458BB}"/>
                <c:ext xmlns:c16="http://schemas.microsoft.com/office/drawing/2014/chart" uri="{C3380CC4-5D6E-409C-BE32-E72D297353CC}">
                  <c16:uniqueId val="{00000007-2DC4-4ED4-A910-08F09C82A639}"/>
                </c:ext>
              </c:extLst>
            </c:dLbl>
            <c:dLbl>
              <c:idx val="2"/>
              <c:delete val="1"/>
              <c:extLst>
                <c:ext xmlns:c15="http://schemas.microsoft.com/office/drawing/2012/chart" uri="{CE6537A1-D6FC-4f65-9D91-7224C49458BB}"/>
                <c:ext xmlns:c16="http://schemas.microsoft.com/office/drawing/2014/chart" uri="{C3380CC4-5D6E-409C-BE32-E72D297353CC}">
                  <c16:uniqueId val="{0000000D-2DC4-4ED4-A910-08F09C82A639}"/>
                </c:ext>
              </c:extLst>
            </c:dLbl>
            <c:dLbl>
              <c:idx val="3"/>
              <c:delete val="1"/>
              <c:extLst>
                <c:ext xmlns:c15="http://schemas.microsoft.com/office/drawing/2012/chart" uri="{CE6537A1-D6FC-4f65-9D91-7224C49458BB}"/>
                <c:ext xmlns:c16="http://schemas.microsoft.com/office/drawing/2014/chart" uri="{C3380CC4-5D6E-409C-BE32-E72D297353CC}">
                  <c16:uniqueId val="{0000000E-2DC4-4ED4-A910-08F09C82A639}"/>
                </c:ext>
              </c:extLst>
            </c:dLbl>
            <c:dLbl>
              <c:idx val="4"/>
              <c:delete val="1"/>
              <c:extLst>
                <c:ext xmlns:c15="http://schemas.microsoft.com/office/drawing/2012/chart" uri="{CE6537A1-D6FC-4f65-9D91-7224C49458BB}"/>
                <c:ext xmlns:c16="http://schemas.microsoft.com/office/drawing/2014/chart" uri="{C3380CC4-5D6E-409C-BE32-E72D297353CC}">
                  <c16:uniqueId val="{00000011-2DC4-4ED4-A910-08F09C82A639}"/>
                </c:ext>
              </c:extLst>
            </c:dLbl>
            <c:dLbl>
              <c:idx val="5"/>
              <c:delete val="1"/>
              <c:extLst>
                <c:ext xmlns:c15="http://schemas.microsoft.com/office/drawing/2012/chart" uri="{CE6537A1-D6FC-4f65-9D91-7224C49458BB}"/>
                <c:ext xmlns:c16="http://schemas.microsoft.com/office/drawing/2014/chart" uri="{C3380CC4-5D6E-409C-BE32-E72D297353CC}">
                  <c16:uniqueId val="{00000012-2DC4-4ED4-A910-08F09C82A639}"/>
                </c:ext>
              </c:extLst>
            </c:dLbl>
            <c:dLbl>
              <c:idx val="6"/>
              <c:delete val="1"/>
              <c:extLst>
                <c:ext xmlns:c15="http://schemas.microsoft.com/office/drawing/2012/chart" uri="{CE6537A1-D6FC-4f65-9D91-7224C49458BB}"/>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2"/>
                <c:pt idx="0">
                  <c:v>x</c:v>
                </c:pt>
                <c:pt idx="1">
                  <c:v>04-Apr</c:v>
                </c:pt>
              </c:strCache>
            </c:strRef>
          </c:cat>
          <c:val>
            <c:numRef>
              <c:f>Sheet3!$C$3:$C$10</c:f>
              <c:numCache>
                <c:formatCode>0.0</c:formatCode>
                <c:ptCount val="8"/>
                <c:pt idx="0" formatCode="General">
                  <c:v>0</c:v>
                </c:pt>
                <c:pt idx="1">
                  <c:v>2.9</c:v>
                </c:pt>
                <c:pt idx="2">
                  <c:v>4.6399999999999997</c:v>
                </c:pt>
                <c:pt idx="3">
                  <c:v>5.65</c:v>
                </c:pt>
                <c:pt idx="4">
                  <c:v>6.34</c:v>
                </c:pt>
                <c:pt idx="5">
                  <c:v>6.74</c:v>
                </c:pt>
                <c:pt idx="6">
                  <c:v>6.99</c:v>
                </c:pt>
                <c:pt idx="7" formatCode="0">
                  <c:v>7.01</c:v>
                </c:pt>
              </c:numCache>
            </c:numRef>
          </c:val>
          <c:smooth val="0"/>
          <c:extLst>
            <c:ext xmlns:c16="http://schemas.microsoft.com/office/drawing/2014/chart" uri="{C3380CC4-5D6E-409C-BE32-E72D297353CC}">
              <c16:uniqueId val="{00000002-F301-43BD-A9B8-B0CE1A4E6BD7}"/>
            </c:ext>
          </c:extLst>
        </c:ser>
        <c:ser>
          <c:idx val="3"/>
          <c:order val="2"/>
          <c:tx>
            <c:strRef>
              <c:f>Sheet3!$D$2</c:f>
              <c:strCache>
                <c:ptCount val="1"/>
                <c:pt idx="0">
                  <c:v>Children 7 -15</c:v>
                </c:pt>
              </c:strCache>
            </c:strRef>
          </c:tx>
          <c:spPr>
            <a:ln w="28575" cap="rnd">
              <a:solidFill>
                <a:schemeClr val="accent4"/>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8-2DC4-4ED4-A910-08F09C82A639}"/>
                </c:ext>
              </c:extLst>
            </c:dLbl>
            <c:dLbl>
              <c:idx val="1"/>
              <c:delete val="1"/>
              <c:extLst>
                <c:ext xmlns:c15="http://schemas.microsoft.com/office/drawing/2012/chart" uri="{CE6537A1-D6FC-4f65-9D91-7224C49458BB}"/>
                <c:ext xmlns:c16="http://schemas.microsoft.com/office/drawing/2014/chart" uri="{C3380CC4-5D6E-409C-BE32-E72D297353CC}">
                  <c16:uniqueId val="{00000001-2DC4-4ED4-A910-08F09C82A639}"/>
                </c:ext>
              </c:extLst>
            </c:dLbl>
            <c:dLbl>
              <c:idx val="2"/>
              <c:delete val="1"/>
              <c:extLst>
                <c:ext xmlns:c15="http://schemas.microsoft.com/office/drawing/2012/chart" uri="{CE6537A1-D6FC-4f65-9D91-7224C49458BB}"/>
                <c:ext xmlns:c16="http://schemas.microsoft.com/office/drawing/2014/chart" uri="{C3380CC4-5D6E-409C-BE32-E72D297353CC}">
                  <c16:uniqueId val="{00000002-2DC4-4ED4-A910-08F09C82A639}"/>
                </c:ext>
              </c:extLst>
            </c:dLbl>
            <c:dLbl>
              <c:idx val="3"/>
              <c:delete val="1"/>
              <c:extLst>
                <c:ext xmlns:c15="http://schemas.microsoft.com/office/drawing/2012/chart" uri="{CE6537A1-D6FC-4f65-9D91-7224C49458BB}"/>
                <c:ext xmlns:c16="http://schemas.microsoft.com/office/drawing/2014/chart" uri="{C3380CC4-5D6E-409C-BE32-E72D297353CC}">
                  <c16:uniqueId val="{00000003-2DC4-4ED4-A910-08F09C82A639}"/>
                </c:ext>
              </c:extLst>
            </c:dLbl>
            <c:dLbl>
              <c:idx val="4"/>
              <c:delete val="1"/>
              <c:extLst>
                <c:ext xmlns:c15="http://schemas.microsoft.com/office/drawing/2012/chart" uri="{CE6537A1-D6FC-4f65-9D91-7224C49458BB}"/>
                <c:ext xmlns:c16="http://schemas.microsoft.com/office/drawing/2014/chart" uri="{C3380CC4-5D6E-409C-BE32-E72D297353CC}">
                  <c16:uniqueId val="{00000004-2DC4-4ED4-A910-08F09C82A639}"/>
                </c:ext>
              </c:extLst>
            </c:dLbl>
            <c:dLbl>
              <c:idx val="5"/>
              <c:delete val="1"/>
              <c:extLst>
                <c:ext xmlns:c15="http://schemas.microsoft.com/office/drawing/2012/chart" uri="{CE6537A1-D6FC-4f65-9D91-7224C49458BB}"/>
                <c:ext xmlns:c16="http://schemas.microsoft.com/office/drawing/2014/chart" uri="{C3380CC4-5D6E-409C-BE32-E72D297353CC}">
                  <c16:uniqueId val="{00000005-2DC4-4ED4-A910-08F09C82A639}"/>
                </c:ext>
              </c:extLst>
            </c:dLbl>
            <c:dLbl>
              <c:idx val="6"/>
              <c:delete val="1"/>
              <c:extLst>
                <c:ext xmlns:c15="http://schemas.microsoft.com/office/drawing/2012/chart" uri="{CE6537A1-D6FC-4f65-9D91-7224C49458BB}"/>
                <c:ext xmlns:c16="http://schemas.microsoft.com/office/drawing/2014/chart" uri="{C3380CC4-5D6E-409C-BE32-E72D297353CC}">
                  <c16:uniqueId val="{00000006-2DC4-4ED4-A910-08F09C82A639}"/>
                </c:ext>
              </c:extLst>
            </c:dLbl>
            <c:dLbl>
              <c:idx val="7"/>
              <c:tx>
                <c:rich>
                  <a:bodyPr/>
                  <a:lstStyle/>
                  <a:p>
                    <a:fld id="{37438C08-2C00-43F5-9D6E-0E68BE04A924}" type="VALUE">
                      <a:rPr lang="en-US" b="0">
                        <a:solidFill>
                          <a:schemeClr val="bg1"/>
                        </a:solidFill>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2DC4-4ED4-A910-08F09C82A63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4"/>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2"/>
                <c:pt idx="0">
                  <c:v>x</c:v>
                </c:pt>
                <c:pt idx="1">
                  <c:v>04-Apr</c:v>
                </c:pt>
              </c:strCache>
            </c:strRef>
          </c:cat>
          <c:val>
            <c:numRef>
              <c:f>Sheet3!$D$3:$D$10</c:f>
              <c:numCache>
                <c:formatCode>General</c:formatCode>
                <c:ptCount val="8"/>
                <c:pt idx="0">
                  <c:v>0</c:v>
                </c:pt>
                <c:pt idx="1">
                  <c:v>5.0599999999999996</c:v>
                </c:pt>
                <c:pt idx="2">
                  <c:v>8.1</c:v>
                </c:pt>
                <c:pt idx="3">
                  <c:v>9.8699999999999992</c:v>
                </c:pt>
                <c:pt idx="4">
                  <c:v>11.07</c:v>
                </c:pt>
                <c:pt idx="5">
                  <c:v>11.77</c:v>
                </c:pt>
                <c:pt idx="6">
                  <c:v>12.21</c:v>
                </c:pt>
                <c:pt idx="7" formatCode="0">
                  <c:v>12.25</c:v>
                </c:pt>
              </c:numCache>
            </c:numRef>
          </c:val>
          <c:smooth val="0"/>
          <c:extLst>
            <c:ext xmlns:c16="http://schemas.microsoft.com/office/drawing/2014/chart" uri="{C3380CC4-5D6E-409C-BE32-E72D297353CC}">
              <c16:uniqueId val="{00000000-2DC4-4ED4-A910-08F09C82A639}"/>
            </c:ext>
          </c:extLst>
        </c:ser>
        <c:dLbls>
          <c:dLblPos val="t"/>
          <c:showLegendKey val="0"/>
          <c:showVal val="1"/>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w="25400">
          <a:noFill/>
        </a:ln>
        <a:effectLst/>
      </c:spPr>
    </c:plotArea>
    <c:legend>
      <c:legendPos val="b"/>
      <c:layout>
        <c:manualLayout>
          <c:xMode val="edge"/>
          <c:yMode val="edge"/>
          <c:x val="6.0976146009617559E-2"/>
          <c:y val="0.94868188027201872"/>
          <c:w val="0.88002796482239276"/>
          <c:h val="3.729008575142029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sng" strike="noStrike" kern="1200" spc="0" baseline="0">
                <a:solidFill>
                  <a:schemeClr val="bg1"/>
                </a:solidFill>
                <a:latin typeface="+mn-lt"/>
                <a:ea typeface="+mn-ea"/>
                <a:cs typeface="+mn-cs"/>
              </a:defRPr>
            </a:pPr>
            <a:r>
              <a:rPr lang="en-GB" sz="1400" b="1" i="0" u="sng" baseline="0" dirty="0">
                <a:effectLst/>
              </a:rPr>
              <a:t>% of audience who are HP+CH</a:t>
            </a:r>
            <a:endParaRPr lang="en-GB" sz="1400" u="sng" dirty="0">
              <a:effectLst/>
            </a:endParaRPr>
          </a:p>
        </c:rich>
      </c:tx>
      <c:layout>
        <c:manualLayout>
          <c:xMode val="edge"/>
          <c:yMode val="edge"/>
          <c:x val="1.9997584142785236E-4"/>
          <c:y val="2.2700497677131358E-3"/>
        </c:manualLayout>
      </c:layout>
      <c:overlay val="0"/>
      <c:spPr>
        <a:noFill/>
        <a:ln>
          <a:noFill/>
        </a:ln>
        <a:effectLst/>
      </c:spPr>
      <c:txPr>
        <a:bodyPr rot="0" spcFirstLastPara="1" vertOverflow="ellipsis" vert="horz" wrap="square" anchor="ctr" anchorCtr="1"/>
        <a:lstStyle/>
        <a:p>
          <a:pPr>
            <a:defRPr sz="1400" b="0" i="0" u="sng"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3.7019207927986346E-2"/>
          <c:y val="0.1137294933624281"/>
          <c:w val="0.96138160638357661"/>
          <c:h val="0.7890062025981881"/>
        </c:manualLayout>
      </c:layout>
      <c:barChart>
        <c:barDir val="col"/>
        <c:grouping val="clustered"/>
        <c:varyColors val="0"/>
        <c:ser>
          <c:idx val="0"/>
          <c:order val="0"/>
          <c:tx>
            <c:strRef>
              <c:f>Sheet1!$B$1</c:f>
              <c:strCache>
                <c:ptCount val="1"/>
                <c:pt idx="0">
                  <c:v>HP+CH </c:v>
                </c:pt>
              </c:strCache>
            </c:strRef>
          </c:tx>
          <c:spPr>
            <a:solidFill>
              <a:schemeClr val="accent5"/>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5-CD9D-4671-8246-439E1700AE4B}"/>
              </c:ext>
            </c:extLst>
          </c:dPt>
          <c:dPt>
            <c:idx val="1"/>
            <c:invertIfNegative val="0"/>
            <c:bubble3D val="0"/>
            <c:extLst>
              <c:ext xmlns:c16="http://schemas.microsoft.com/office/drawing/2014/chart" uri="{C3380CC4-5D6E-409C-BE32-E72D297353CC}">
                <c16:uniqueId val="{00000004-CD9D-4671-8246-439E1700AE4B}"/>
              </c:ext>
            </c:extLst>
          </c:dPt>
          <c:dPt>
            <c:idx val="2"/>
            <c:invertIfNegative val="0"/>
            <c:bubble3D val="0"/>
            <c:extLst>
              <c:ext xmlns:c16="http://schemas.microsoft.com/office/drawing/2014/chart" uri="{C3380CC4-5D6E-409C-BE32-E72D297353CC}">
                <c16:uniqueId val="{00000003-CD9D-4671-8246-439E1700AE4B}"/>
              </c:ext>
            </c:extLst>
          </c:dPt>
          <c:dPt>
            <c:idx val="3"/>
            <c:invertIfNegative val="0"/>
            <c:bubble3D val="0"/>
            <c:extLst>
              <c:ext xmlns:c16="http://schemas.microsoft.com/office/drawing/2014/chart" uri="{C3380CC4-5D6E-409C-BE32-E72D297353CC}">
                <c16:uniqueId val="{00000002-CD9D-4671-8246-439E1700AE4B}"/>
              </c:ext>
            </c:extLst>
          </c:dPt>
          <c:dPt>
            <c:idx val="4"/>
            <c:invertIfNegative val="0"/>
            <c:bubble3D val="0"/>
            <c:extLst>
              <c:ext xmlns:c16="http://schemas.microsoft.com/office/drawing/2014/chart" uri="{C3380CC4-5D6E-409C-BE32-E72D297353CC}">
                <c16:uniqueId val="{00000000-7A43-41E5-A384-CC60238DCBB5}"/>
              </c:ext>
            </c:extLst>
          </c:dPt>
          <c:dPt>
            <c:idx val="5"/>
            <c:invertIfNegative val="0"/>
            <c:bubble3D val="0"/>
            <c:extLst>
              <c:ext xmlns:c16="http://schemas.microsoft.com/office/drawing/2014/chart" uri="{C3380CC4-5D6E-409C-BE32-E72D297353CC}">
                <c16:uniqueId val="{00000000-CD9D-4671-8246-439E1700AE4B}"/>
              </c:ext>
            </c:extLst>
          </c:dPt>
          <c:dPt>
            <c:idx val="7"/>
            <c:invertIfNegative val="0"/>
            <c:bubble3D val="0"/>
            <c:extLst>
              <c:ext xmlns:c16="http://schemas.microsoft.com/office/drawing/2014/chart" uri="{C3380CC4-5D6E-409C-BE32-E72D297353CC}">
                <c16:uniqueId val="{0000000B-65E1-4EC7-AF53-7D589BC25E3B}"/>
              </c:ext>
            </c:extLst>
          </c:dPt>
          <c:dPt>
            <c:idx val="8"/>
            <c:invertIfNegative val="0"/>
            <c:bubble3D val="0"/>
            <c:extLst>
              <c:ext xmlns:c16="http://schemas.microsoft.com/office/drawing/2014/chart" uri="{C3380CC4-5D6E-409C-BE32-E72D297353CC}">
                <c16:uniqueId val="{00000006-CD9D-4671-8246-439E1700AE4B}"/>
              </c:ext>
            </c:extLst>
          </c:dPt>
          <c:dPt>
            <c:idx val="12"/>
            <c:invertIfNegative val="0"/>
            <c:bubble3D val="0"/>
            <c:extLst>
              <c:ext xmlns:c16="http://schemas.microsoft.com/office/drawing/2014/chart" uri="{C3380CC4-5D6E-409C-BE32-E72D297353CC}">
                <c16:uniqueId val="{0000000F-C977-4917-90C7-6A1918E18E13}"/>
              </c:ext>
            </c:extLst>
          </c:dPt>
          <c:dPt>
            <c:idx val="14"/>
            <c:invertIfNegative val="0"/>
            <c:bubble3D val="0"/>
            <c:extLst>
              <c:ext xmlns:c16="http://schemas.microsoft.com/office/drawing/2014/chart" uri="{C3380CC4-5D6E-409C-BE32-E72D297353CC}">
                <c16:uniqueId val="{00000011-FEDD-45E5-BF20-599D48F6E078}"/>
              </c:ext>
            </c:extLst>
          </c:dPt>
          <c:dLbls>
            <c:dLbl>
              <c:idx val="0"/>
              <c:tx>
                <c:rich>
                  <a:bodyPr/>
                  <a:lstStyle/>
                  <a:p>
                    <a:fld id="{95317565-D5E9-49F1-8CED-BABA485F115F}" type="VALUE">
                      <a:rPr lang="en-US" b="1">
                        <a:solidFill>
                          <a:schemeClr val="accent4"/>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D9D-4671-8246-439E1700AE4B}"/>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Minecraft</c:v>
                </c:pt>
                <c:pt idx="1">
                  <c:v>Married At First Sight Australia</c:v>
                </c:pt>
                <c:pt idx="2">
                  <c:v>Britain'S Got Talent</c:v>
                </c:pt>
                <c:pt idx="3">
                  <c:v>24 Hours In A&amp;E</c:v>
                </c:pt>
                <c:pt idx="4">
                  <c:v>Gogglebox</c:v>
                </c:pt>
                <c:pt idx="5">
                  <c:v>The Great Celebrity Bake Off For Su2C</c:v>
                </c:pt>
                <c:pt idx="6">
                  <c:v>Tipping Point</c:v>
                </c:pt>
                <c:pt idx="7">
                  <c:v>Coronation Street</c:v>
                </c:pt>
                <c:pt idx="8">
                  <c:v>The Chase</c:v>
                </c:pt>
              </c:strCache>
            </c:strRef>
          </c:cat>
          <c:val>
            <c:numRef>
              <c:f>Sheet1!$B$2:$B$10</c:f>
              <c:numCache>
                <c:formatCode>0%</c:formatCode>
                <c:ptCount val="9"/>
                <c:pt idx="0">
                  <c:v>0.34</c:v>
                </c:pt>
                <c:pt idx="1">
                  <c:v>0.2</c:v>
                </c:pt>
                <c:pt idx="2">
                  <c:v>0.13</c:v>
                </c:pt>
                <c:pt idx="3">
                  <c:v>0.12</c:v>
                </c:pt>
                <c:pt idx="4">
                  <c:v>0.12</c:v>
                </c:pt>
                <c:pt idx="5">
                  <c:v>0.1</c:v>
                </c:pt>
                <c:pt idx="6">
                  <c:v>0.08</c:v>
                </c:pt>
                <c:pt idx="7">
                  <c:v>7.0000000000000007E-2</c:v>
                </c:pt>
                <c:pt idx="8">
                  <c:v>0.06</c:v>
                </c:pt>
              </c:numCache>
            </c:numRef>
          </c:val>
          <c:extLst>
            <c:ext xmlns:c16="http://schemas.microsoft.com/office/drawing/2014/chart" uri="{C3380CC4-5D6E-409C-BE32-E72D297353CC}">
              <c16:uniqueId val="{00000000-FEB6-4A2B-8DF1-EAFFE7EF4FC5}"/>
            </c:ext>
          </c:extLst>
        </c:ser>
        <c:dLbls>
          <c:showLegendKey val="0"/>
          <c:showVal val="0"/>
          <c:showCatName val="0"/>
          <c:showSerName val="0"/>
          <c:showPercent val="0"/>
          <c:showBubbleSize val="0"/>
        </c:dLbls>
        <c:gapWidth val="219"/>
        <c:overlap val="-27"/>
        <c:axId val="480704415"/>
        <c:axId val="480693183"/>
      </c:barChart>
      <c:catAx>
        <c:axId val="480704415"/>
        <c:scaling>
          <c:orientation val="maxMin"/>
        </c:scaling>
        <c:delete val="0"/>
        <c:axPos val="b"/>
        <c:numFmt formatCode="General" sourceLinked="1"/>
        <c:majorTickMark val="none"/>
        <c:minorTickMark val="none"/>
        <c:tickLblPos val="low"/>
        <c:spPr>
          <a:noFill/>
          <a:ln w="9525" cap="flat" cmpd="sng" algn="ctr">
            <a:solidFill>
              <a:schemeClr val="accent5"/>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max val="0.5"/>
        </c:scaling>
        <c:delete val="0"/>
        <c:axPos val="r"/>
        <c:numFmt formatCode="0%" sourceLinked="1"/>
        <c:majorTickMark val="out"/>
        <c:minorTickMark val="none"/>
        <c:tickLblPos val="high"/>
        <c:spPr>
          <a:noFill/>
          <a:ln>
            <a:solidFill>
              <a:schemeClr val="accent6"/>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480704415"/>
        <c:crosses val="autoZero"/>
        <c:crossBetween val="between"/>
        <c:majorUnit val="0.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11/20/2024</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644748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79.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49.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50.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51.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52.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3.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4.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5.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6.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5.xml"/><Relationship Id="rId1" Type="http://schemas.openxmlformats.org/officeDocument/2006/relationships/tags" Target="../tags/tag57.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5.xml"/><Relationship Id="rId1" Type="http://schemas.openxmlformats.org/officeDocument/2006/relationships/tags" Target="../tags/tag58.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6.xml"/><Relationship Id="rId1" Type="http://schemas.openxmlformats.org/officeDocument/2006/relationships/tags" Target="../tags/tag6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6.xml"/><Relationship Id="rId1" Type="http://schemas.openxmlformats.org/officeDocument/2006/relationships/tags" Target="../tags/tag61.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7.xml"/><Relationship Id="rId1" Type="http://schemas.openxmlformats.org/officeDocument/2006/relationships/tags" Target="../tags/tag63.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4.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7.xml"/><Relationship Id="rId1" Type="http://schemas.openxmlformats.org/officeDocument/2006/relationships/tags" Target="../tags/tag6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6.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7.xml"/><Relationship Id="rId1" Type="http://schemas.openxmlformats.org/officeDocument/2006/relationships/tags" Target="../tags/tag67.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8.xml"/><Relationship Id="rId1" Type="http://schemas.openxmlformats.org/officeDocument/2006/relationships/tags" Target="../tags/tag69.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8.xml"/><Relationship Id="rId1" Type="http://schemas.openxmlformats.org/officeDocument/2006/relationships/tags" Target="../tags/tag70.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8.xml"/><Relationship Id="rId1" Type="http://schemas.openxmlformats.org/officeDocument/2006/relationships/tags" Target="../tags/tag71.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72.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73.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9.xml"/><Relationship Id="rId1" Type="http://schemas.openxmlformats.org/officeDocument/2006/relationships/tags" Target="../tags/tag75.xml"/><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9.xml"/><Relationship Id="rId1" Type="http://schemas.openxmlformats.org/officeDocument/2006/relationships/tags" Target="../tags/tag76.xml"/><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1" name="Object 1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0" name="Objec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40" name="Object 3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324" name="Object 32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73362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26889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30682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98516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1107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30648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8003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ags" Target="../tags/tag7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6" Type="http://schemas.openxmlformats.org/officeDocument/2006/relationships/image" Target="../media/image2.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emf"/><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heme" Target="../theme/theme11.xml"/><Relationship Id="rId1" Type="http://schemas.openxmlformats.org/officeDocument/2006/relationships/slideLayout" Target="../slideLayouts/slideLayout10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2.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1.emf"/><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oleObject" Target="../embeddings/oleObject22.bin"/><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ags" Target="../tags/tag2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48.xml"/><Relationship Id="rId7" Type="http://schemas.openxmlformats.org/officeDocument/2006/relationships/tags" Target="../tags/tag3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oleObject" Target="../embeddings/oleObject40.bin"/><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ags" Target="../tags/tag4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2.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6.xml"/><Relationship Id="rId7" Type="http://schemas.openxmlformats.org/officeDocument/2006/relationships/image" Target="../media/image1.emf"/><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oleObject" Target="../embeddings/oleObject54.bin"/><Relationship Id="rId5" Type="http://schemas.openxmlformats.org/officeDocument/2006/relationships/tags" Target="../tags/tag5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slideLayout" Target="../slideLayouts/slideLayout79.xml"/><Relationship Id="rId7"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2.png"/><Relationship Id="rId5" Type="http://schemas.openxmlformats.org/officeDocument/2006/relationships/slideLayout" Target="../slideLayouts/slideLayout81.xml"/><Relationship Id="rId10" Type="http://schemas.openxmlformats.org/officeDocument/2006/relationships/image" Target="../media/image1.emf"/><Relationship Id="rId4" Type="http://schemas.openxmlformats.org/officeDocument/2006/relationships/slideLayout" Target="../slideLayouts/slideLayout80.xml"/><Relationship Id="rId9" Type="http://schemas.openxmlformats.org/officeDocument/2006/relationships/oleObject" Target="../embeddings/oleObject57.bin"/></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slideLayout" Target="../slideLayouts/slideLayout85.xml"/><Relationship Id="rId7" Type="http://schemas.openxmlformats.org/officeDocument/2006/relationships/tags" Target="../tags/tag6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8.xml"/><Relationship Id="rId5" Type="http://schemas.openxmlformats.org/officeDocument/2006/relationships/slideLayout" Target="../slideLayouts/slideLayout87.xml"/><Relationship Id="rId10" Type="http://schemas.openxmlformats.org/officeDocument/2006/relationships/image" Target="../media/image2.png"/><Relationship Id="rId4" Type="http://schemas.openxmlformats.org/officeDocument/2006/relationships/slideLayout" Target="../slideLayouts/slideLayout86.xml"/><Relationship Id="rId9"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emf"/><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oleObject" Target="../embeddings/oleObject68.bin"/><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ags" Target="../tags/tag74.xml"/><Relationship Id="rId5" Type="http://schemas.openxmlformats.org/officeDocument/2006/relationships/slideLayout" Target="../slideLayouts/slideLayout92.xml"/><Relationship Id="rId10" Type="http://schemas.openxmlformats.org/officeDocument/2006/relationships/theme" Target="../theme/theme9.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56" r:id="rId12"/>
    <p:sldLayoutId id="2147484046" r:id="rId13"/>
    <p:sldLayoutId id="2147484055" r:id="rId14"/>
    <p:sldLayoutId id="2147484054" r:id="rId15"/>
    <p:sldLayoutId id="2147484047" r:id="rId16"/>
    <p:sldLayoutId id="2147484051" r:id="rId17"/>
    <p:sldLayoutId id="2147484052" r:id="rId18"/>
    <p:sldLayoutId id="2147483726" r:id="rId19"/>
    <p:sldLayoutId id="2147483727" r:id="rId20"/>
    <p:sldLayoutId id="2147484040" r:id="rId21"/>
    <p:sldLayoutId id="2147484039" r:id="rId22"/>
    <p:sldLayoutId id="2147484041"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6" imgW="6350000" imgH="6350000" progId="">
                  <p:embed/>
                </p:oleObj>
              </mc:Choice>
              <mc:Fallback>
                <p:oleObj name="think-cell Slide" r:id="rId6" imgW="6350000" imgH="6350000" progId="">
                  <p:embed/>
                  <p:pic>
                    <p:nvPicPr>
                      <p:cNvPr id="8" name="Object 7"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9" imgW="6350000" imgH="6350000" progId="">
                  <p:embed/>
                </p:oleObj>
              </mc:Choice>
              <mc:Fallback>
                <p:oleObj name="think-cell Slide" r:id="rId9" imgW="6350000" imgH="6350000" progId="">
                  <p:embed/>
                  <p:pic>
                    <p:nvPicPr>
                      <p:cNvPr id="8" name="Object 7"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2" imgW="6350000" imgH="6350000" progId="">
                  <p:embed/>
                </p:oleObj>
              </mc:Choice>
              <mc:Fallback>
                <p:oleObj name="think-cell Slide" r:id="rId12" imgW="6350000" imgH="6350000" progId="">
                  <p:embed/>
                  <p:pic>
                    <p:nvPicPr>
                      <p:cNvPr id="8" name="Object 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4062" r:id="rId5"/>
    <p:sldLayoutId id="2147484066" r:id="rId6"/>
    <p:sldLayoutId id="2147484068" r:id="rId7"/>
    <p:sldLayoutId id="2147484069" r:id="rId8"/>
    <p:sldLayoutId id="2147484070"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5.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9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33585" y="1777746"/>
            <a:ext cx="8418802" cy="378731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latin typeface="Arial" pitchFamily="34" charset="0"/>
                <a:cs typeface="Arial" pitchFamily="34" charset="0"/>
              </a:rPr>
              <a:t>SYNOPSIS</a:t>
            </a:r>
          </a:p>
          <a:p>
            <a:pPr>
              <a:lnSpc>
                <a:spcPts val="1800"/>
              </a:lnSpc>
            </a:pPr>
            <a:r>
              <a:rPr lang="en-GB" altLang="en-US" sz="1150" b="0" dirty="0">
                <a:solidFill>
                  <a:schemeClr val="bg1"/>
                </a:solidFill>
                <a:latin typeface="Arial" pitchFamily="34" charset="0"/>
                <a:cs typeface="Arial" pitchFamily="34" charset="0"/>
              </a:rPr>
              <a:t>A mysterious portal pulls four misfits into the Overworld, a bizarre, cubic wonderland that thrives on imagination. To get back home, they'll have to master the terrain while embarking on a magical quest with an unexpected crafter named Steve.</a:t>
            </a:r>
          </a:p>
          <a:p>
            <a:pPr>
              <a:lnSpc>
                <a:spcPts val="1800"/>
              </a:lnSpc>
            </a:pPr>
            <a:endParaRPr lang="en-GB" altLang="en-US" sz="800" dirty="0">
              <a:solidFill>
                <a:schemeClr val="bg2">
                  <a:lumMod val="50000"/>
                </a:schemeClr>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CAST</a:t>
            </a:r>
          </a:p>
          <a:p>
            <a:pPr>
              <a:lnSpc>
                <a:spcPts val="1800"/>
              </a:lnSpc>
            </a:pPr>
            <a:r>
              <a:rPr lang="en-GB" altLang="en-US" sz="1150" b="0" dirty="0">
                <a:solidFill>
                  <a:schemeClr val="bg1"/>
                </a:solidFill>
                <a:latin typeface="Arial" pitchFamily="34" charset="0"/>
                <a:cs typeface="Arial" pitchFamily="34" charset="0"/>
              </a:rPr>
              <a:t>Jason Momoa, Jack Black, Emma Myers, Danielle Brooks, Jennifer Coolidge</a:t>
            </a:r>
          </a:p>
          <a:p>
            <a:pPr>
              <a:lnSpc>
                <a:spcPct val="1500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THE DCM TAKE</a:t>
            </a:r>
          </a:p>
          <a:p>
            <a:pPr>
              <a:lnSpc>
                <a:spcPts val="1800"/>
              </a:lnSpc>
            </a:pPr>
            <a:r>
              <a:rPr lang="en-GB" altLang="en-US" sz="1150" b="0" dirty="0">
                <a:solidFill>
                  <a:schemeClr val="bg1"/>
                </a:solidFill>
                <a:latin typeface="Arial" pitchFamily="34" charset="0"/>
                <a:cs typeface="Arial" pitchFamily="34" charset="0"/>
              </a:rPr>
              <a:t>Since its first teaser trailer release, Minecraft has drawn significant attention from fans on social media, eager to see how the game's blocky visuals and open-world charm will translate to the big screen. With it’s cast including popular actors like Jason Momoa and Jack Black involved, the film is expected to blend humour with the game’s pixelated charm, using CGI to bring its unique visuals to life. As video game adaptations rise in popularity, films like </a:t>
            </a:r>
            <a:r>
              <a:rPr lang="en-GB" altLang="en-US" sz="1150" b="0" i="1" dirty="0">
                <a:solidFill>
                  <a:schemeClr val="bg1"/>
                </a:solidFill>
                <a:latin typeface="Arial" pitchFamily="34" charset="0"/>
                <a:cs typeface="Arial" pitchFamily="34" charset="0"/>
              </a:rPr>
              <a:t>The Super Mario Bros. Movie (2023), Sonic the Hedgehog (2020), </a:t>
            </a:r>
            <a:r>
              <a:rPr lang="en-GB" altLang="en-US" sz="1150" b="0" dirty="0">
                <a:solidFill>
                  <a:schemeClr val="bg1"/>
                </a:solidFill>
                <a:latin typeface="Arial" pitchFamily="34" charset="0"/>
                <a:cs typeface="Arial" pitchFamily="34" charset="0"/>
              </a:rPr>
              <a:t>and </a:t>
            </a:r>
            <a:r>
              <a:rPr lang="en-GB" altLang="en-US" sz="1150" b="0" i="1" dirty="0">
                <a:solidFill>
                  <a:schemeClr val="bg1"/>
                </a:solidFill>
                <a:latin typeface="Arial" pitchFamily="34" charset="0"/>
                <a:cs typeface="Arial" pitchFamily="34" charset="0"/>
              </a:rPr>
              <a:t>Five Nights at Freddy’s (2023) </a:t>
            </a:r>
            <a:r>
              <a:rPr lang="en-GB" altLang="en-US" sz="1150" b="0" dirty="0">
                <a:solidFill>
                  <a:schemeClr val="bg1"/>
                </a:solidFill>
                <a:latin typeface="Arial" pitchFamily="34" charset="0"/>
                <a:cs typeface="Arial" pitchFamily="34" charset="0"/>
              </a:rPr>
              <a:t>have paved the way for </a:t>
            </a:r>
            <a:r>
              <a:rPr lang="en-GB" altLang="en-US" sz="1150" b="0" i="1" dirty="0">
                <a:solidFill>
                  <a:schemeClr val="bg1"/>
                </a:solidFill>
                <a:latin typeface="Arial" pitchFamily="34" charset="0"/>
                <a:cs typeface="Arial" pitchFamily="34" charset="0"/>
              </a:rPr>
              <a:t>Minecraft's </a:t>
            </a:r>
            <a:r>
              <a:rPr lang="en-GB" altLang="en-US" sz="1150" b="0" dirty="0">
                <a:solidFill>
                  <a:schemeClr val="bg1"/>
                </a:solidFill>
                <a:latin typeface="Arial" pitchFamily="34" charset="0"/>
                <a:cs typeface="Arial" pitchFamily="34" charset="0"/>
              </a:rPr>
              <a:t>fresh take on the genre. </a:t>
            </a:r>
          </a:p>
          <a:p>
            <a:pPr>
              <a:lnSpc>
                <a:spcPts val="1800"/>
              </a:lnSpc>
            </a:pPr>
            <a:endParaRPr lang="en-GB" altLang="en-US" sz="1150" b="0" dirty="0">
              <a:solidFill>
                <a:schemeClr val="bg1"/>
              </a:solidFill>
              <a:latin typeface="Arial" pitchFamily="34" charset="0"/>
              <a:cs typeface="Arial" pitchFamily="34" charset="0"/>
            </a:endParaRPr>
          </a:p>
          <a:p>
            <a:pPr>
              <a:lnSpc>
                <a:spcPts val="1800"/>
              </a:lnSpc>
            </a:pPr>
            <a:r>
              <a:rPr lang="en-GB" altLang="en-US" sz="1150" b="0" dirty="0">
                <a:solidFill>
                  <a:schemeClr val="bg1"/>
                </a:solidFill>
                <a:latin typeface="Arial" pitchFamily="34" charset="0"/>
                <a:cs typeface="Arial" pitchFamily="34" charset="0"/>
              </a:rPr>
              <a:t>Strategically timed to release before the Easter school holidays, </a:t>
            </a:r>
            <a:r>
              <a:rPr lang="en-GB" altLang="en-US" sz="1150" b="0" i="1" dirty="0">
                <a:solidFill>
                  <a:schemeClr val="bg1"/>
                </a:solidFill>
                <a:latin typeface="Arial" pitchFamily="34" charset="0"/>
                <a:cs typeface="Arial" pitchFamily="34" charset="0"/>
              </a:rPr>
              <a:t>Minecraft</a:t>
            </a:r>
            <a:r>
              <a:rPr lang="en-GB" altLang="en-US" sz="1150" b="0" dirty="0">
                <a:solidFill>
                  <a:schemeClr val="bg1"/>
                </a:solidFill>
                <a:latin typeface="Arial" pitchFamily="34" charset="0"/>
                <a:cs typeface="Arial" pitchFamily="34" charset="0"/>
              </a:rPr>
              <a:t> will be an efficient way for brands to reach younger audiences and families.</a:t>
            </a: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MINECRAFT</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extLst>
              <p:ext uri="{D42A27DB-BD31-4B8C-83A1-F6EECF244321}">
                <p14:modId xmlns:p14="http://schemas.microsoft.com/office/powerpoint/2010/main" val="2997560992"/>
              </p:ext>
            </p:extLst>
          </p:nvPr>
        </p:nvGraphicFramePr>
        <p:xfrm>
          <a:off x="250950" y="1016743"/>
          <a:ext cx="8401438" cy="662940"/>
        </p:xfrm>
        <a:graphic>
          <a:graphicData uri="http://schemas.openxmlformats.org/drawingml/2006/table">
            <a:tbl>
              <a:tblPr firstRow="1" bandRow="1">
                <a:tableStyleId>{5C22544A-7EE6-4342-B048-85BDC9FD1C3A}</a:tableStyleId>
              </a:tblPr>
              <a:tblGrid>
                <a:gridCol w="1441329">
                  <a:extLst>
                    <a:ext uri="{9D8B030D-6E8A-4147-A177-3AD203B41FA5}">
                      <a16:colId xmlns:a16="http://schemas.microsoft.com/office/drawing/2014/main" val="1043653864"/>
                    </a:ext>
                  </a:extLst>
                </a:gridCol>
                <a:gridCol w="1729897">
                  <a:extLst>
                    <a:ext uri="{9D8B030D-6E8A-4147-A177-3AD203B41FA5}">
                      <a16:colId xmlns:a16="http://schemas.microsoft.com/office/drawing/2014/main" val="1430915649"/>
                    </a:ext>
                  </a:extLst>
                </a:gridCol>
                <a:gridCol w="2210174">
                  <a:extLst>
                    <a:ext uri="{9D8B030D-6E8A-4147-A177-3AD203B41FA5}">
                      <a16:colId xmlns:a16="http://schemas.microsoft.com/office/drawing/2014/main" val="1969532920"/>
                    </a:ext>
                  </a:extLst>
                </a:gridCol>
                <a:gridCol w="1087470">
                  <a:extLst>
                    <a:ext uri="{9D8B030D-6E8A-4147-A177-3AD203B41FA5}">
                      <a16:colId xmlns:a16="http://schemas.microsoft.com/office/drawing/2014/main" val="696929619"/>
                    </a:ext>
                  </a:extLst>
                </a:gridCol>
                <a:gridCol w="1932568">
                  <a:extLst>
                    <a:ext uri="{9D8B030D-6E8A-4147-A177-3AD203B41FA5}">
                      <a16:colId xmlns:a16="http://schemas.microsoft.com/office/drawing/2014/main" val="214587584"/>
                    </a:ext>
                  </a:extLst>
                </a:gridCol>
              </a:tblGrid>
              <a:tr h="228564">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7490">
                <a:tc>
                  <a:txBody>
                    <a:bodyPr/>
                    <a:lstStyle/>
                    <a:p>
                      <a:pPr algn="ctr"/>
                      <a:r>
                        <a:rPr lang="en-GB" sz="1050" b="0" kern="1200" dirty="0">
                          <a:solidFill>
                            <a:schemeClr val="bg1"/>
                          </a:solidFill>
                          <a:latin typeface="+mn-lt"/>
                          <a:ea typeface="+mn-ea"/>
                          <a:cs typeface="+mn-cs"/>
                        </a:rPr>
                        <a:t>4 April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Adventure / Comedy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extLst>
              <p:ext uri="{D42A27DB-BD31-4B8C-83A1-F6EECF244321}">
                <p14:modId xmlns:p14="http://schemas.microsoft.com/office/powerpoint/2010/main" val="2385480690"/>
              </p:ext>
            </p:extLst>
          </p:nvPr>
        </p:nvGraphicFramePr>
        <p:xfrm>
          <a:off x="259632" y="5760989"/>
          <a:ext cx="8392755" cy="1122193"/>
        </p:xfrm>
        <a:graphic>
          <a:graphicData uri="http://schemas.openxmlformats.org/drawingml/2006/table">
            <a:tbl>
              <a:tblPr firstRow="1" bandRow="1">
                <a:tableStyleId>{5C22544A-7EE6-4342-B048-85BDC9FD1C3A}</a:tableStyleId>
              </a:tblPr>
              <a:tblGrid>
                <a:gridCol w="1386454">
                  <a:extLst>
                    <a:ext uri="{9D8B030D-6E8A-4147-A177-3AD203B41FA5}">
                      <a16:colId xmlns:a16="http://schemas.microsoft.com/office/drawing/2014/main" val="1395259455"/>
                    </a:ext>
                  </a:extLst>
                </a:gridCol>
                <a:gridCol w="1386454">
                  <a:extLst>
                    <a:ext uri="{9D8B030D-6E8A-4147-A177-3AD203B41FA5}">
                      <a16:colId xmlns:a16="http://schemas.microsoft.com/office/drawing/2014/main" val="683455642"/>
                    </a:ext>
                  </a:extLst>
                </a:gridCol>
                <a:gridCol w="1491656">
                  <a:extLst>
                    <a:ext uri="{9D8B030D-6E8A-4147-A177-3AD203B41FA5}">
                      <a16:colId xmlns:a16="http://schemas.microsoft.com/office/drawing/2014/main" val="1873108184"/>
                    </a:ext>
                  </a:extLst>
                </a:gridCol>
                <a:gridCol w="1281252">
                  <a:extLst>
                    <a:ext uri="{9D8B030D-6E8A-4147-A177-3AD203B41FA5}">
                      <a16:colId xmlns:a16="http://schemas.microsoft.com/office/drawing/2014/main" val="2296736108"/>
                    </a:ext>
                  </a:extLst>
                </a:gridCol>
                <a:gridCol w="1386454">
                  <a:extLst>
                    <a:ext uri="{9D8B030D-6E8A-4147-A177-3AD203B41FA5}">
                      <a16:colId xmlns:a16="http://schemas.microsoft.com/office/drawing/2014/main" val="2016657501"/>
                    </a:ext>
                  </a:extLst>
                </a:gridCol>
                <a:gridCol w="1460485">
                  <a:extLst>
                    <a:ext uri="{9D8B030D-6E8A-4147-A177-3AD203B41FA5}">
                      <a16:colId xmlns:a16="http://schemas.microsoft.com/office/drawing/2014/main" val="2752111294"/>
                    </a:ext>
                  </a:extLst>
                </a:gridCol>
              </a:tblGrid>
              <a:tr h="309329">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HP+CH</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Children 7-15</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766k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54060">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03634"/>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Be there or be square!</a:t>
            </a:r>
          </a:p>
        </p:txBody>
      </p:sp>
      <p:pic>
        <p:nvPicPr>
          <p:cNvPr id="9" name="Picture Placeholder 8">
            <a:extLst>
              <a:ext uri="{FF2B5EF4-FFF2-40B4-BE49-F238E27FC236}">
                <a16:creationId xmlns:a16="http://schemas.microsoft.com/office/drawing/2014/main" id="{F75CB9F9-CC71-8ED2-CA84-CDAF36311FBE}"/>
              </a:ext>
            </a:extLst>
          </p:cNvPr>
          <p:cNvPicPr>
            <a:picLocks noGrp="1" noChangeAspect="1"/>
          </p:cNvPicPr>
          <p:nvPr>
            <p:ph type="pic" sz="quarter" idx="11"/>
          </p:nvPr>
        </p:nvPicPr>
        <p:blipFill>
          <a:blip r:embed="rId2"/>
          <a:srcRect l="1616" r="3262"/>
          <a:stretch/>
        </p:blipFill>
        <p:spPr>
          <a:xfrm>
            <a:off x="8897938" y="0"/>
            <a:ext cx="4545012" cy="7078663"/>
          </a:xfrm>
          <a:prstGeom prst="rect">
            <a:avLst/>
          </a:prstGeom>
        </p:spPr>
      </p:pic>
    </p:spTree>
    <p:extLst>
      <p:ext uri="{BB962C8B-B14F-4D97-AF65-F5344CB8AC3E}">
        <p14:creationId xmlns:p14="http://schemas.microsoft.com/office/powerpoint/2010/main" val="13718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7449-16C2-8B4F-4220-8B11DE8FB728}"/>
              </a:ext>
            </a:extLst>
          </p:cNvPr>
          <p:cNvSpPr>
            <a:spLocks noGrp="1"/>
          </p:cNvSpPr>
          <p:nvPr>
            <p:ph type="title"/>
          </p:nvPr>
        </p:nvSpPr>
        <p:spPr/>
        <p:txBody>
          <a:bodyPr/>
          <a:lstStyle/>
          <a:p>
            <a:r>
              <a:rPr lang="en-GB" dirty="0"/>
              <a:t>Minecraft is the bestselling video game of all time</a:t>
            </a:r>
          </a:p>
        </p:txBody>
      </p:sp>
      <p:pic>
        <p:nvPicPr>
          <p:cNvPr id="5" name="Picture 4">
            <a:extLst>
              <a:ext uri="{FF2B5EF4-FFF2-40B4-BE49-F238E27FC236}">
                <a16:creationId xmlns:a16="http://schemas.microsoft.com/office/drawing/2014/main" id="{25D67025-C3B4-3F1A-CCF4-5B478B90586D}"/>
              </a:ext>
            </a:extLst>
          </p:cNvPr>
          <p:cNvPicPr>
            <a:picLocks noChangeAspect="1"/>
          </p:cNvPicPr>
          <p:nvPr/>
        </p:nvPicPr>
        <p:blipFill rotWithShape="1">
          <a:blip r:embed="rId2"/>
          <a:srcRect t="9676" b="7976"/>
          <a:stretch/>
        </p:blipFill>
        <p:spPr>
          <a:xfrm>
            <a:off x="7596734" y="4088432"/>
            <a:ext cx="5086609" cy="2513255"/>
          </a:xfrm>
          <a:prstGeom prst="rect">
            <a:avLst/>
          </a:prstGeom>
        </p:spPr>
      </p:pic>
      <p:pic>
        <p:nvPicPr>
          <p:cNvPr id="7" name="Picture 6">
            <a:extLst>
              <a:ext uri="{FF2B5EF4-FFF2-40B4-BE49-F238E27FC236}">
                <a16:creationId xmlns:a16="http://schemas.microsoft.com/office/drawing/2014/main" id="{50AAB280-9AB0-1FC4-8511-15CEBB564A1E}"/>
              </a:ext>
            </a:extLst>
          </p:cNvPr>
          <p:cNvPicPr>
            <a:picLocks noChangeAspect="1"/>
          </p:cNvPicPr>
          <p:nvPr/>
        </p:nvPicPr>
        <p:blipFill>
          <a:blip r:embed="rId3"/>
          <a:stretch>
            <a:fillRect/>
          </a:stretch>
        </p:blipFill>
        <p:spPr>
          <a:xfrm>
            <a:off x="344999" y="4545991"/>
            <a:ext cx="6498395" cy="1757254"/>
          </a:xfrm>
          <a:prstGeom prst="rect">
            <a:avLst/>
          </a:prstGeom>
        </p:spPr>
      </p:pic>
      <p:sp>
        <p:nvSpPr>
          <p:cNvPr id="16" name="Text Placeholder 7">
            <a:extLst>
              <a:ext uri="{FF2B5EF4-FFF2-40B4-BE49-F238E27FC236}">
                <a16:creationId xmlns:a16="http://schemas.microsoft.com/office/drawing/2014/main" id="{7A896D51-CFE5-E348-38B6-D57BC81D96E6}"/>
              </a:ext>
            </a:extLst>
          </p:cNvPr>
          <p:cNvSpPr txBox="1">
            <a:spLocks/>
          </p:cNvSpPr>
          <p:nvPr/>
        </p:nvSpPr>
        <p:spPr>
          <a:xfrm>
            <a:off x="177636" y="603634"/>
            <a:ext cx="12755115"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With 140 million players each month, more than 1.3tn videos posted by game players on YouTube, </a:t>
            </a:r>
            <a:r>
              <a:rPr lang="en-GB" sz="1400" i="1" dirty="0">
                <a:solidFill>
                  <a:schemeClr val="accent6"/>
                </a:solidFill>
              </a:rPr>
              <a:t>Minecraft</a:t>
            </a:r>
            <a:r>
              <a:rPr lang="en-GB" sz="1400" dirty="0">
                <a:solidFill>
                  <a:schemeClr val="accent6"/>
                </a:solidFill>
              </a:rPr>
              <a:t> continues to be the most successful video game.</a:t>
            </a:r>
          </a:p>
        </p:txBody>
      </p:sp>
      <p:pic>
        <p:nvPicPr>
          <p:cNvPr id="9" name="Picture 8">
            <a:extLst>
              <a:ext uri="{FF2B5EF4-FFF2-40B4-BE49-F238E27FC236}">
                <a16:creationId xmlns:a16="http://schemas.microsoft.com/office/drawing/2014/main" id="{52C4BB37-C1BA-AA3E-C9C3-319FA7ADD7E2}"/>
              </a:ext>
            </a:extLst>
          </p:cNvPr>
          <p:cNvPicPr>
            <a:picLocks noChangeAspect="1"/>
          </p:cNvPicPr>
          <p:nvPr/>
        </p:nvPicPr>
        <p:blipFill rotWithShape="1">
          <a:blip r:embed="rId4"/>
          <a:srcRect b="17172"/>
          <a:stretch/>
        </p:blipFill>
        <p:spPr>
          <a:xfrm>
            <a:off x="7596734" y="1254700"/>
            <a:ext cx="5086609" cy="2513255"/>
          </a:xfrm>
          <a:prstGeom prst="rect">
            <a:avLst/>
          </a:prstGeom>
        </p:spPr>
      </p:pic>
      <p:pic>
        <p:nvPicPr>
          <p:cNvPr id="11" name="Picture 10">
            <a:extLst>
              <a:ext uri="{FF2B5EF4-FFF2-40B4-BE49-F238E27FC236}">
                <a16:creationId xmlns:a16="http://schemas.microsoft.com/office/drawing/2014/main" id="{9F20B25A-4A67-01C9-EE6A-EF70F92E6D15}"/>
              </a:ext>
            </a:extLst>
          </p:cNvPr>
          <p:cNvPicPr>
            <a:picLocks noChangeAspect="1"/>
          </p:cNvPicPr>
          <p:nvPr/>
        </p:nvPicPr>
        <p:blipFill>
          <a:blip r:embed="rId5"/>
          <a:stretch>
            <a:fillRect/>
          </a:stretch>
        </p:blipFill>
        <p:spPr>
          <a:xfrm>
            <a:off x="351041" y="1510984"/>
            <a:ext cx="7045015" cy="1140893"/>
          </a:xfrm>
          <a:prstGeom prst="rect">
            <a:avLst/>
          </a:prstGeom>
        </p:spPr>
      </p:pic>
      <p:pic>
        <p:nvPicPr>
          <p:cNvPr id="23" name="Picture 22">
            <a:extLst>
              <a:ext uri="{FF2B5EF4-FFF2-40B4-BE49-F238E27FC236}">
                <a16:creationId xmlns:a16="http://schemas.microsoft.com/office/drawing/2014/main" id="{95D79A34-F50A-B153-40AB-612172644248}"/>
              </a:ext>
            </a:extLst>
          </p:cNvPr>
          <p:cNvPicPr>
            <a:picLocks noChangeAspect="1"/>
          </p:cNvPicPr>
          <p:nvPr/>
        </p:nvPicPr>
        <p:blipFill>
          <a:blip r:embed="rId6"/>
          <a:stretch>
            <a:fillRect/>
          </a:stretch>
        </p:blipFill>
        <p:spPr>
          <a:xfrm>
            <a:off x="344999" y="2824301"/>
            <a:ext cx="6809565" cy="1549266"/>
          </a:xfrm>
          <a:prstGeom prst="rect">
            <a:avLst/>
          </a:prstGeom>
        </p:spPr>
      </p:pic>
    </p:spTree>
    <p:extLst>
      <p:ext uri="{BB962C8B-B14F-4D97-AF65-F5344CB8AC3E}">
        <p14:creationId xmlns:p14="http://schemas.microsoft.com/office/powerpoint/2010/main" val="147243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ADAPTATIONS have been a RISING success </a:t>
            </a:r>
          </a:p>
        </p:txBody>
      </p:sp>
      <p:sp>
        <p:nvSpPr>
          <p:cNvPr id="7" name="Text Placeholder 6"/>
          <p:cNvSpPr>
            <a:spLocks noGrp="1"/>
          </p:cNvSpPr>
          <p:nvPr>
            <p:ph type="body" sz="quarter" idx="27"/>
          </p:nvPr>
        </p:nvSpPr>
        <p:spPr>
          <a:xfrm>
            <a:off x="270621" y="659189"/>
            <a:ext cx="12672886" cy="436608"/>
          </a:xfrm>
        </p:spPr>
        <p:txBody>
          <a:bodyPr/>
          <a:lstStyle/>
          <a:p>
            <a:r>
              <a:rPr lang="en-US" dirty="0"/>
              <a:t>In recent years, </a:t>
            </a:r>
            <a:r>
              <a:rPr lang="en-GB" dirty="0"/>
              <a:t>video game film adaptations have become a growing success, continuously capturing fan interest, delivering on unique visuals, and sometimes even garnering critical acclaim.</a:t>
            </a:r>
            <a:endParaRPr lang="en-US" dirty="0"/>
          </a:p>
        </p:txBody>
      </p:sp>
      <p:sp>
        <p:nvSpPr>
          <p:cNvPr id="15" name="Text Placeholder 14"/>
          <p:cNvSpPr>
            <a:spLocks noGrp="1"/>
          </p:cNvSpPr>
          <p:nvPr>
            <p:ph type="body" sz="quarter" idx="44"/>
          </p:nvPr>
        </p:nvSpPr>
        <p:spPr>
          <a:xfrm>
            <a:off x="9995096" y="5852170"/>
            <a:ext cx="2928747" cy="939621"/>
          </a:xfrm>
        </p:spPr>
        <p:txBody>
          <a:bodyPr/>
          <a:lstStyle/>
          <a:p>
            <a:r>
              <a:rPr lang="en-US" dirty="0"/>
              <a:t>The Super Mario Bros Movie (2023)</a:t>
            </a:r>
          </a:p>
          <a:p>
            <a:endParaRPr lang="en-US" dirty="0"/>
          </a:p>
          <a:p>
            <a:r>
              <a:rPr lang="en-GB" b="0" dirty="0">
                <a:solidFill>
                  <a:schemeClr val="accent6"/>
                </a:solidFill>
              </a:rPr>
              <a:t>This animated adaptation brought Mario and friends into a fun, colourful universe that attracted families and fans of the Nintendo games. This film also resonated strongly towards 16-34 adults, delivering 16 TVRs. ​</a:t>
            </a:r>
            <a:endParaRPr lang="en-US" b="0" dirty="0">
              <a:solidFill>
                <a:schemeClr val="accent6"/>
              </a:solidFill>
            </a:endParaRPr>
          </a:p>
        </p:txBody>
      </p:sp>
      <p:sp>
        <p:nvSpPr>
          <p:cNvPr id="19" name="Text Placeholder 14"/>
          <p:cNvSpPr>
            <a:spLocks noGrp="1"/>
          </p:cNvSpPr>
          <p:nvPr>
            <p:ph type="body" sz="quarter" idx="44"/>
          </p:nvPr>
        </p:nvSpPr>
        <p:spPr>
          <a:xfrm>
            <a:off x="6823324" y="5852170"/>
            <a:ext cx="2928748" cy="939621"/>
          </a:xfrm>
        </p:spPr>
        <p:txBody>
          <a:bodyPr/>
          <a:lstStyle/>
          <a:p>
            <a:r>
              <a:rPr lang="en-US" dirty="0"/>
              <a:t>Five Nights at Freddy’s (2023)</a:t>
            </a:r>
          </a:p>
          <a:p>
            <a:endParaRPr lang="en-US" dirty="0"/>
          </a:p>
          <a:p>
            <a:r>
              <a:rPr lang="en-GB" b="0" dirty="0">
                <a:solidFill>
                  <a:schemeClr val="accent6"/>
                </a:solidFill>
              </a:rPr>
              <a:t>Recently released, it hit a nostalgic note for fans of the horror game series, with a sequel on the way…</a:t>
            </a:r>
            <a:endParaRPr lang="en-US" b="0" dirty="0">
              <a:solidFill>
                <a:schemeClr val="accent6"/>
              </a:solidFill>
            </a:endParaRPr>
          </a:p>
        </p:txBody>
      </p:sp>
      <p:sp>
        <p:nvSpPr>
          <p:cNvPr id="23" name="Text Placeholder 14"/>
          <p:cNvSpPr>
            <a:spLocks noGrp="1"/>
          </p:cNvSpPr>
          <p:nvPr>
            <p:ph type="body" sz="quarter" idx="44"/>
          </p:nvPr>
        </p:nvSpPr>
        <p:spPr>
          <a:xfrm>
            <a:off x="3651550" y="5852170"/>
            <a:ext cx="2928748" cy="939621"/>
          </a:xfrm>
        </p:spPr>
        <p:txBody>
          <a:bodyPr/>
          <a:lstStyle/>
          <a:p>
            <a:r>
              <a:rPr lang="en-US" dirty="0"/>
              <a:t>Sonic the Hedgehog (2020, 2022, 2024)</a:t>
            </a:r>
          </a:p>
          <a:p>
            <a:endParaRPr lang="en-US" dirty="0"/>
          </a:p>
          <a:p>
            <a:r>
              <a:rPr lang="en-GB" b="0" dirty="0">
                <a:solidFill>
                  <a:schemeClr val="accent6"/>
                </a:solidFill>
              </a:rPr>
              <a:t>Sonic charmed audiences with Ben Schwartz’s voice work and Jim Carrey’s lively portrayal of </a:t>
            </a:r>
            <a:r>
              <a:rPr lang="en-GB" b="0" dirty="0" err="1">
                <a:solidFill>
                  <a:schemeClr val="accent6"/>
                </a:solidFill>
              </a:rPr>
              <a:t>Dr.</a:t>
            </a:r>
            <a:r>
              <a:rPr lang="en-GB" b="0" dirty="0">
                <a:solidFill>
                  <a:schemeClr val="accent6"/>
                </a:solidFill>
              </a:rPr>
              <a:t> Robotnik, with a third instalment of the franchise releasing in December 2024.</a:t>
            </a:r>
            <a:endParaRPr lang="en-US" b="0" dirty="0">
              <a:solidFill>
                <a:schemeClr val="accent6"/>
              </a:solidFill>
            </a:endParaRPr>
          </a:p>
        </p:txBody>
      </p:sp>
      <p:sp>
        <p:nvSpPr>
          <p:cNvPr id="24" name="Text Placeholder 14"/>
          <p:cNvSpPr>
            <a:spLocks noGrp="1"/>
          </p:cNvSpPr>
          <p:nvPr>
            <p:ph type="body" sz="quarter" idx="44"/>
          </p:nvPr>
        </p:nvSpPr>
        <p:spPr>
          <a:xfrm>
            <a:off x="479776" y="5852170"/>
            <a:ext cx="2928748" cy="939621"/>
          </a:xfrm>
        </p:spPr>
        <p:txBody>
          <a:bodyPr/>
          <a:lstStyle/>
          <a:p>
            <a:r>
              <a:rPr lang="en-US" dirty="0"/>
              <a:t>Uncharted (2022)</a:t>
            </a:r>
          </a:p>
          <a:p>
            <a:endParaRPr lang="en-US" dirty="0"/>
          </a:p>
          <a:p>
            <a:r>
              <a:rPr lang="en-GB" b="0" dirty="0">
                <a:solidFill>
                  <a:schemeClr val="accent6"/>
                </a:solidFill>
              </a:rPr>
              <a:t>This film found success with fans through its dynamic action sequences, engaging storytelling, and strong performances from Tom Holland, grossing £24.3m at the UK box office. </a:t>
            </a:r>
            <a:endParaRPr lang="en-US" b="0" dirty="0">
              <a:solidFill>
                <a:schemeClr val="accent6"/>
              </a:solidFill>
            </a:endParaRPr>
          </a:p>
        </p:txBody>
      </p:sp>
      <p:pic>
        <p:nvPicPr>
          <p:cNvPr id="11" name="Picture Placeholder 10">
            <a:extLst>
              <a:ext uri="{FF2B5EF4-FFF2-40B4-BE49-F238E27FC236}">
                <a16:creationId xmlns:a16="http://schemas.microsoft.com/office/drawing/2014/main" id="{6F049FA1-B0D7-EA04-EFA7-FAB0CAE2ADD5}"/>
              </a:ext>
            </a:extLst>
          </p:cNvPr>
          <p:cNvPicPr>
            <a:picLocks noGrp="1" noChangeAspect="1"/>
          </p:cNvPicPr>
          <p:nvPr>
            <p:ph type="pic" sz="quarter" idx="37"/>
          </p:nvPr>
        </p:nvPicPr>
        <p:blipFill>
          <a:blip r:embed="rId2"/>
          <a:srcRect l="18" r="18"/>
          <a:stretch>
            <a:fillRect/>
          </a:stretch>
        </p:blipFill>
        <p:spPr>
          <a:xfrm>
            <a:off x="3651550" y="1371504"/>
            <a:ext cx="2928749" cy="4327251"/>
          </a:xfrm>
          <a:prstGeom prst="rect">
            <a:avLst/>
          </a:prstGeom>
        </p:spPr>
      </p:pic>
      <p:pic>
        <p:nvPicPr>
          <p:cNvPr id="14" name="Picture Placeholder 13">
            <a:extLst>
              <a:ext uri="{FF2B5EF4-FFF2-40B4-BE49-F238E27FC236}">
                <a16:creationId xmlns:a16="http://schemas.microsoft.com/office/drawing/2014/main" id="{81614908-F320-185F-7D3D-DD42AC2F8662}"/>
              </a:ext>
            </a:extLst>
          </p:cNvPr>
          <p:cNvPicPr>
            <a:picLocks noGrp="1" noChangeAspect="1"/>
          </p:cNvPicPr>
          <p:nvPr>
            <p:ph type="pic" sz="quarter" idx="38"/>
          </p:nvPr>
        </p:nvPicPr>
        <p:blipFill>
          <a:blip r:embed="rId3"/>
          <a:srcRect l="3644" r="3644"/>
          <a:stretch>
            <a:fillRect/>
          </a:stretch>
        </p:blipFill>
        <p:spPr>
          <a:xfrm>
            <a:off x="6823324" y="1371504"/>
            <a:ext cx="2928749" cy="4327251"/>
          </a:xfrm>
          <a:prstGeom prst="rect">
            <a:avLst/>
          </a:prstGeom>
        </p:spPr>
      </p:pic>
      <p:pic>
        <p:nvPicPr>
          <p:cNvPr id="20" name="Picture Placeholder 19">
            <a:extLst>
              <a:ext uri="{FF2B5EF4-FFF2-40B4-BE49-F238E27FC236}">
                <a16:creationId xmlns:a16="http://schemas.microsoft.com/office/drawing/2014/main" id="{9E2B7A20-D3C6-0D3D-6AAD-B0F244249A3B}"/>
              </a:ext>
            </a:extLst>
          </p:cNvPr>
          <p:cNvPicPr>
            <a:picLocks noGrp="1" noChangeAspect="1"/>
          </p:cNvPicPr>
          <p:nvPr>
            <p:ph type="pic" sz="quarter" idx="39"/>
          </p:nvPr>
        </p:nvPicPr>
        <p:blipFill>
          <a:blip r:embed="rId4"/>
          <a:srcRect t="29" b="29"/>
          <a:stretch>
            <a:fillRect/>
          </a:stretch>
        </p:blipFill>
        <p:spPr>
          <a:xfrm>
            <a:off x="9995097" y="1371504"/>
            <a:ext cx="2928749" cy="4327251"/>
          </a:xfrm>
          <a:prstGeom prst="rect">
            <a:avLst/>
          </a:prstGeom>
        </p:spPr>
      </p:pic>
      <p:pic>
        <p:nvPicPr>
          <p:cNvPr id="30" name="Picture Placeholder 29">
            <a:extLst>
              <a:ext uri="{FF2B5EF4-FFF2-40B4-BE49-F238E27FC236}">
                <a16:creationId xmlns:a16="http://schemas.microsoft.com/office/drawing/2014/main" id="{BF406D54-77AE-5A2D-E0E6-1FE3D61444C5}"/>
              </a:ext>
            </a:extLst>
          </p:cNvPr>
          <p:cNvPicPr>
            <a:picLocks noGrp="1" noChangeAspect="1"/>
          </p:cNvPicPr>
          <p:nvPr>
            <p:ph type="pic" sz="quarter" idx="34"/>
          </p:nvPr>
        </p:nvPicPr>
        <p:blipFill>
          <a:blip r:embed="rId5"/>
          <a:srcRect t="698" b="698"/>
          <a:stretch>
            <a:fillRect/>
          </a:stretch>
        </p:blipFill>
        <p:spPr>
          <a:xfrm>
            <a:off x="479776" y="1371504"/>
            <a:ext cx="2928749" cy="4327251"/>
          </a:xfrm>
          <a:prstGeom prst="rect">
            <a:avLst/>
          </a:prstGeom>
        </p:spPr>
      </p:pic>
      <p:sp>
        <p:nvSpPr>
          <p:cNvPr id="35" name="TextBox 34">
            <a:extLst>
              <a:ext uri="{FF2B5EF4-FFF2-40B4-BE49-F238E27FC236}">
                <a16:creationId xmlns:a16="http://schemas.microsoft.com/office/drawing/2014/main" id="{BE92D6BE-8F91-4ED9-4E07-D823BF9A39FA}"/>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Source: IBOE</a:t>
            </a:r>
          </a:p>
        </p:txBody>
      </p:sp>
    </p:spTree>
    <p:extLst>
      <p:ext uri="{BB962C8B-B14F-4D97-AF65-F5344CB8AC3E}">
        <p14:creationId xmlns:p14="http://schemas.microsoft.com/office/powerpoint/2010/main" val="15524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731977008"/>
              </p:ext>
            </p:extLst>
          </p:nvPr>
        </p:nvGraphicFramePr>
        <p:xfrm>
          <a:off x="238133" y="1235413"/>
          <a:ext cx="12826114" cy="5431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reach families with Minecraft</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942644" cy="436608"/>
          </a:xfrm>
        </p:spPr>
        <p:txBody>
          <a:bodyPr/>
          <a:lstStyle/>
          <a:p>
            <a:r>
              <a:rPr lang="en-GB" dirty="0"/>
              <a:t>The majority of cover for advertisers is unique, with the film forecast to deliver 7 TVRS against HP+CH and 12 against 7- 15-year-olds.</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03559" y="7250432"/>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329385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8478DC9-6450-4678-A1A7-4CA7D64C0E8D}"/>
              </a:ext>
            </a:extLst>
          </p:cNvPr>
          <p:cNvGraphicFramePr/>
          <p:nvPr>
            <p:extLst>
              <p:ext uri="{D42A27DB-BD31-4B8C-83A1-F6EECF244321}">
                <p14:modId xmlns:p14="http://schemas.microsoft.com/office/powerpoint/2010/main" val="1450217548"/>
              </p:ext>
            </p:extLst>
          </p:nvPr>
        </p:nvGraphicFramePr>
        <p:xfrm>
          <a:off x="270000" y="1173361"/>
          <a:ext cx="12881556" cy="5594591"/>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FB098274-0E4D-E258-8492-596FA92F6B12}"/>
              </a:ext>
            </a:extLst>
          </p:cNvPr>
          <p:cNvCxnSpPr>
            <a:cxnSpLocks/>
          </p:cNvCxnSpPr>
          <p:nvPr/>
        </p:nvCxnSpPr>
        <p:spPr>
          <a:xfrm flipH="1">
            <a:off x="806245" y="5075784"/>
            <a:ext cx="12219460"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464145" y="7129563"/>
            <a:ext cx="7867460" cy="338554"/>
          </a:xfrm>
          <a:prstGeom prst="rect">
            <a:avLst/>
          </a:prstGeom>
          <a:noFill/>
          <a:ln>
            <a:noFill/>
          </a:ln>
        </p:spPr>
        <p:txBody>
          <a:bodyPr wrap="square" rtlCol="0">
            <a:spAutoFit/>
          </a:bodyPr>
          <a:lstStyle/>
          <a:p>
            <a:pPr algn="r">
              <a:defRPr/>
            </a:pPr>
            <a:r>
              <a:rPr lang="en-GB" sz="800" dirty="0">
                <a:solidFill>
                  <a:srgbClr val="000000"/>
                </a:solidFill>
              </a:rPr>
              <a:t>Sources: Adwanted Connected, top rating HP+CH shows (top episodes for each series), Apr – May</a:t>
            </a:r>
          </a:p>
          <a:p>
            <a:pPr algn="r">
              <a:defRPr/>
            </a:pPr>
            <a:r>
              <a:rPr lang="en-GB" sz="800" dirty="0">
                <a:solidFill>
                  <a:srgbClr val="000000"/>
                </a:solidFill>
              </a:rPr>
              <a:t>% of adult (4+) audience that are HP+CH. DCM films based on comparative profiles HP+CH against base of 16+ Individuals</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GB" dirty="0"/>
              <a:t>Minecraft OFFERs STRONG EFFIENCY AND CONVERSION FOR families vs tv programming</a:t>
            </a:r>
            <a:endParaRPr lang="en-US" dirty="0"/>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61438" y="638671"/>
            <a:ext cx="1317016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nSpc>
                <a:spcPts val="1500"/>
              </a:lnSpc>
            </a:pPr>
            <a:r>
              <a:rPr lang="en-GB" sz="1200" i="1" dirty="0">
                <a:solidFill>
                  <a:srgbClr val="8A8A8D"/>
                </a:solidFill>
              </a:rPr>
              <a:t>Minecraft</a:t>
            </a:r>
            <a:r>
              <a:rPr lang="en-GB" sz="1200" dirty="0">
                <a:solidFill>
                  <a:srgbClr val="8A8A8D"/>
                </a:solidFill>
              </a:rPr>
              <a:t> has a better conversion to houseperson and children than many major TV spots, so brands should utilise cinema for reaching this audience.</a:t>
            </a:r>
          </a:p>
        </p:txBody>
      </p:sp>
      <p:sp>
        <p:nvSpPr>
          <p:cNvPr id="11" name="Text Placeholder 21">
            <a:extLst>
              <a:ext uri="{FF2B5EF4-FFF2-40B4-BE49-F238E27FC236}">
                <a16:creationId xmlns:a16="http://schemas.microsoft.com/office/drawing/2014/main" id="{160E58E3-B416-2833-3F20-E4D2887BB6AF}"/>
              </a:ext>
            </a:extLst>
          </p:cNvPr>
          <p:cNvSpPr txBox="1">
            <a:spLocks/>
          </p:cNvSpPr>
          <p:nvPr/>
        </p:nvSpPr>
        <p:spPr>
          <a:xfrm>
            <a:off x="694517" y="4796222"/>
            <a:ext cx="2305050" cy="338554"/>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nSpc>
                <a:spcPts val="1500"/>
              </a:lnSpc>
            </a:pPr>
            <a:r>
              <a:rPr lang="en-GB" sz="900" b="0" i="1" dirty="0">
                <a:solidFill>
                  <a:schemeClr val="bg1"/>
                </a:solidFill>
              </a:rPr>
              <a:t>13% of GB population are HPCH</a:t>
            </a:r>
          </a:p>
        </p:txBody>
      </p:sp>
    </p:spTree>
    <p:extLst>
      <p:ext uri="{BB962C8B-B14F-4D97-AF65-F5344CB8AC3E}">
        <p14:creationId xmlns:p14="http://schemas.microsoft.com/office/powerpoint/2010/main" val="318514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73399-4857-A873-50DA-48716B802F9E}"/>
            </a:ext>
          </a:extLst>
        </p:cNvPr>
        <p:cNvGrpSpPr/>
        <p:nvPr/>
      </p:nvGrpSpPr>
      <p:grpSpPr>
        <a:xfrm>
          <a:off x="0" y="0"/>
          <a:ext cx="0" cy="0"/>
          <a:chOff x="0" y="0"/>
          <a:chExt cx="0" cy="0"/>
        </a:xfrm>
      </p:grpSpPr>
      <p:sp>
        <p:nvSpPr>
          <p:cNvPr id="5" name="Text Placeholder 8">
            <a:extLst>
              <a:ext uri="{FF2B5EF4-FFF2-40B4-BE49-F238E27FC236}">
                <a16:creationId xmlns:a16="http://schemas.microsoft.com/office/drawing/2014/main" id="{CA0654A7-27F1-BC4B-AE22-69F99C4D07AB}"/>
              </a:ext>
            </a:extLst>
          </p:cNvPr>
          <p:cNvSpPr txBox="1">
            <a:spLocks/>
          </p:cNvSpPr>
          <p:nvPr/>
        </p:nvSpPr>
        <p:spPr bwMode="gray">
          <a:xfrm>
            <a:off x="4533970" y="4249070"/>
            <a:ext cx="4245315" cy="13825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spcBef>
                <a:spcPts val="1100"/>
              </a:spcBef>
              <a:buClr>
                <a:schemeClr val="bg1"/>
              </a:buClr>
              <a:buFont typeface="LucidaGrande" charset="0"/>
              <a:buChar char="-"/>
            </a:pPr>
            <a:r>
              <a:rPr lang="en-GB" sz="1050" kern="1000" dirty="0">
                <a:solidFill>
                  <a:schemeClr val="bg1"/>
                </a:solidFill>
                <a:highlight>
                  <a:srgbClr val="FFFFFF"/>
                </a:highlight>
              </a:rPr>
              <a:t>Puregym aimed at expanding reach to potential customers, driving awareness, consideration to sign up and strengthen perceptions surrounding value for money and overall quality.</a:t>
            </a:r>
          </a:p>
          <a:p>
            <a:pPr marL="171450" indent="-171450">
              <a:lnSpc>
                <a:spcPct val="100000"/>
              </a:lnSpc>
              <a:spcBef>
                <a:spcPts val="1100"/>
              </a:spcBef>
              <a:buClr>
                <a:schemeClr val="bg1"/>
              </a:buClr>
              <a:buFont typeface="LucidaGrande" charset="0"/>
              <a:buChar char="-"/>
            </a:pPr>
            <a:r>
              <a:rPr lang="en-GB" sz="1050" kern="1000" dirty="0">
                <a:solidFill>
                  <a:schemeClr val="bg1"/>
                </a:solidFill>
                <a:highlight>
                  <a:srgbClr val="FFFFFF"/>
                </a:highlight>
              </a:rPr>
              <a:t>Knowing how cinema is beneficial in providing incremental reach to a more engaged audience, on top of an existing AV plan Puregym bought into film packs across Dec 23 – Feb 24 that would index strongly towards their target audience of 18-34s, giving them access to Wonka, Aquaman &amp; The Lost Kingdom, Next Goal Wins and Night Swim.</a:t>
            </a:r>
          </a:p>
          <a:p>
            <a:pPr marL="171450" indent="-171450">
              <a:lnSpc>
                <a:spcPct val="100000"/>
              </a:lnSpc>
              <a:spcBef>
                <a:spcPts val="1100"/>
              </a:spcBef>
              <a:buClr>
                <a:schemeClr val="bg1"/>
              </a:buClr>
              <a:buFont typeface="LucidaGrande" charset="0"/>
              <a:buChar char="-"/>
            </a:pPr>
            <a:r>
              <a:rPr kumimoji="0" lang="en-GB" sz="105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Exposure to the ad in the cinema was found to significantly increase Puregym’s  target audiences core brand metrics and cinema was successful in helping to significantly boost lower funnel metrics including overall conversion &amp; consideration to join a Puregym</a:t>
            </a:r>
            <a:endParaRPr lang="en-GB" sz="1050" kern="1000" dirty="0">
              <a:solidFill>
                <a:schemeClr val="bg1"/>
              </a:solidFill>
              <a:highlight>
                <a:srgbClr val="FFFFFF"/>
              </a:highlight>
            </a:endParaRPr>
          </a:p>
        </p:txBody>
      </p:sp>
      <p:pic>
        <p:nvPicPr>
          <p:cNvPr id="14" name="Picture Placeholder 8">
            <a:extLst>
              <a:ext uri="{FF2B5EF4-FFF2-40B4-BE49-F238E27FC236}">
                <a16:creationId xmlns:a16="http://schemas.microsoft.com/office/drawing/2014/main" id="{44F9F958-BDC8-61D8-D4B0-DBA935A032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gray">
          <a:xfrm>
            <a:off x="4634323" y="1446351"/>
            <a:ext cx="4144963" cy="2655887"/>
          </a:xfrm>
          <a:prstGeom prst="rect">
            <a:avLst/>
          </a:prstGeom>
          <a:effectLst>
            <a:outerShdw blurRad="63500" sx="102000" sy="102000" algn="ctr" rotWithShape="0">
              <a:prstClr val="black">
                <a:alpha val="40000"/>
              </a:prstClr>
            </a:outerShdw>
          </a:effectLst>
        </p:spPr>
      </p:pic>
      <p:sp>
        <p:nvSpPr>
          <p:cNvPr id="6" name="Title 5">
            <a:extLst>
              <a:ext uri="{FF2B5EF4-FFF2-40B4-BE49-F238E27FC236}">
                <a16:creationId xmlns:a16="http://schemas.microsoft.com/office/drawing/2014/main" id="{593AEE06-E495-4EF1-BF83-DDD37FE5E729}"/>
              </a:ext>
            </a:extLst>
          </p:cNvPr>
          <p:cNvSpPr>
            <a:spLocks noGrp="1"/>
          </p:cNvSpPr>
          <p:nvPr>
            <p:ph type="title"/>
          </p:nvPr>
        </p:nvSpPr>
        <p:spPr/>
        <p:txBody>
          <a:bodyPr/>
          <a:lstStyle/>
          <a:p>
            <a:r>
              <a:rPr lang="en-GB" sz="2800" dirty="0">
                <a:solidFill>
                  <a:srgbClr val="000000"/>
                </a:solidFill>
              </a:rPr>
              <a:t>Cinema DELIVERS POSITIVE OUTCOMES FOR </a:t>
            </a:r>
            <a:r>
              <a:rPr lang="en-GB" dirty="0">
                <a:solidFill>
                  <a:schemeClr val="accent4"/>
                </a:solidFill>
              </a:rPr>
              <a:t>entertainment &amp; leisure </a:t>
            </a:r>
            <a:r>
              <a:rPr lang="en-GB" sz="2800" dirty="0">
                <a:solidFill>
                  <a:schemeClr val="accent4"/>
                </a:solidFill>
              </a:rPr>
              <a:t>BRANDS</a:t>
            </a:r>
            <a:endParaRPr lang="en-GB" dirty="0">
              <a:solidFill>
                <a:schemeClr val="accent4"/>
              </a:solidFill>
            </a:endParaRPr>
          </a:p>
        </p:txBody>
      </p:sp>
      <p:sp>
        <p:nvSpPr>
          <p:cNvPr id="9" name="Text Placeholder 8">
            <a:extLst>
              <a:ext uri="{FF2B5EF4-FFF2-40B4-BE49-F238E27FC236}">
                <a16:creationId xmlns:a16="http://schemas.microsoft.com/office/drawing/2014/main" id="{1ED5AFD1-42C3-BF45-7B6D-99288A4F8427}"/>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FCCA563B-1A53-6EA4-8F87-DD6E204432E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A4B3DB-09CF-C0F4-3BAB-FFAA59A1CDEA}"/>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Meta-analysis of 17 cinema campaigns: Average uplifts seen from Control (unexposed to cinema ad) vs Test (exposed to cinema ad)</a:t>
            </a:r>
          </a:p>
        </p:txBody>
      </p:sp>
      <p:sp>
        <p:nvSpPr>
          <p:cNvPr id="12" name="Text Placeholder 7">
            <a:extLst>
              <a:ext uri="{FF2B5EF4-FFF2-40B4-BE49-F238E27FC236}">
                <a16:creationId xmlns:a16="http://schemas.microsoft.com/office/drawing/2014/main" id="{415C9B32-E308-1FF4-48A3-35F4E14209DA}"/>
              </a:ext>
            </a:extLst>
          </p:cNvPr>
          <p:cNvSpPr txBox="1">
            <a:spLocks/>
          </p:cNvSpPr>
          <p:nvPr/>
        </p:nvSpPr>
        <p:spPr bwMode="gray">
          <a:xfrm>
            <a:off x="5791200" y="7190473"/>
            <a:ext cx="7526339" cy="276999"/>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buClrTx/>
              <a:buSzTx/>
              <a:buFontTx/>
              <a:buNone/>
              <a:defRPr/>
            </a:pPr>
            <a:r>
              <a:rPr lang="en-GB" sz="900" dirty="0"/>
              <a:t>Source: Differentology Cinema Effectiveness Databank (2016 – 2024). </a:t>
            </a:r>
            <a:r>
              <a:rPr lang="en-US" sz="900" dirty="0">
                <a:latin typeface="Arial" charset="0"/>
                <a:ea typeface="Arial" charset="0"/>
                <a:cs typeface="Arial" charset="0"/>
              </a:rPr>
              <a:t>Meta-analysis consists of 17 Entertainment &amp; Leisure campaigns. Uplifts based on relative difference between Control (unexposed to ad) vs Test (exposed to ad). Results for all respondents</a:t>
            </a:r>
          </a:p>
        </p:txBody>
      </p:sp>
      <p:sp>
        <p:nvSpPr>
          <p:cNvPr id="7" name="Rectangle: Rounded Corners 6">
            <a:extLst>
              <a:ext uri="{FF2B5EF4-FFF2-40B4-BE49-F238E27FC236}">
                <a16:creationId xmlns:a16="http://schemas.microsoft.com/office/drawing/2014/main" id="{EA9DB1C0-DF81-169E-83CD-3614CBD8BDB5}"/>
              </a:ext>
            </a:extLst>
          </p:cNvPr>
          <p:cNvSpPr/>
          <p:nvPr/>
        </p:nvSpPr>
        <p:spPr>
          <a:xfrm>
            <a:off x="270000" y="3009944"/>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Recall</a:t>
            </a:r>
          </a:p>
        </p:txBody>
      </p:sp>
      <p:sp>
        <p:nvSpPr>
          <p:cNvPr id="8" name="Rectangle: Rounded Corners 7">
            <a:extLst>
              <a:ext uri="{FF2B5EF4-FFF2-40B4-BE49-F238E27FC236}">
                <a16:creationId xmlns:a16="http://schemas.microsoft.com/office/drawing/2014/main" id="{DE58C20B-CFC5-00FC-E010-FA790886BE17}"/>
              </a:ext>
            </a:extLst>
          </p:cNvPr>
          <p:cNvSpPr/>
          <p:nvPr/>
        </p:nvSpPr>
        <p:spPr>
          <a:xfrm>
            <a:off x="270000" y="2092044"/>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53</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0" name="Rectangle: Rounded Corners 9">
            <a:extLst>
              <a:ext uri="{FF2B5EF4-FFF2-40B4-BE49-F238E27FC236}">
                <a16:creationId xmlns:a16="http://schemas.microsoft.com/office/drawing/2014/main" id="{C9B91AB3-CF01-225D-2405-C45410B96362}"/>
              </a:ext>
            </a:extLst>
          </p:cNvPr>
          <p:cNvSpPr/>
          <p:nvPr/>
        </p:nvSpPr>
        <p:spPr>
          <a:xfrm>
            <a:off x="270000" y="6170744"/>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Perceptions</a:t>
            </a:r>
          </a:p>
        </p:txBody>
      </p:sp>
      <p:sp>
        <p:nvSpPr>
          <p:cNvPr id="11" name="Rectangle: Rounded Corners 10">
            <a:extLst>
              <a:ext uri="{FF2B5EF4-FFF2-40B4-BE49-F238E27FC236}">
                <a16:creationId xmlns:a16="http://schemas.microsoft.com/office/drawing/2014/main" id="{EB312497-4FEC-7DD6-268A-83320A7D9797}"/>
              </a:ext>
            </a:extLst>
          </p:cNvPr>
          <p:cNvSpPr/>
          <p:nvPr/>
        </p:nvSpPr>
        <p:spPr>
          <a:xfrm>
            <a:off x="270000" y="5253503"/>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+20%</a:t>
            </a:r>
          </a:p>
        </p:txBody>
      </p:sp>
      <p:sp>
        <p:nvSpPr>
          <p:cNvPr id="13" name="Rectangle: Rounded Corners 12">
            <a:extLst>
              <a:ext uri="{FF2B5EF4-FFF2-40B4-BE49-F238E27FC236}">
                <a16:creationId xmlns:a16="http://schemas.microsoft.com/office/drawing/2014/main" id="{22CB363A-4983-15BA-0862-331C5A1CA4F0}"/>
              </a:ext>
            </a:extLst>
          </p:cNvPr>
          <p:cNvSpPr/>
          <p:nvPr/>
        </p:nvSpPr>
        <p:spPr>
          <a:xfrm>
            <a:off x="270000" y="4602729"/>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Recommendation </a:t>
            </a:r>
          </a:p>
        </p:txBody>
      </p:sp>
      <p:sp>
        <p:nvSpPr>
          <p:cNvPr id="20" name="Rectangle: Rounded Corners 19">
            <a:extLst>
              <a:ext uri="{FF2B5EF4-FFF2-40B4-BE49-F238E27FC236}">
                <a16:creationId xmlns:a16="http://schemas.microsoft.com/office/drawing/2014/main" id="{F1D6C536-6865-3B0B-E0E1-CF06C4B0838D}"/>
              </a:ext>
            </a:extLst>
          </p:cNvPr>
          <p:cNvSpPr/>
          <p:nvPr/>
        </p:nvSpPr>
        <p:spPr>
          <a:xfrm>
            <a:off x="270000" y="3685186"/>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+49%</a:t>
            </a:r>
          </a:p>
        </p:txBody>
      </p:sp>
      <p:sp>
        <p:nvSpPr>
          <p:cNvPr id="26" name="Text Placeholder 15">
            <a:extLst>
              <a:ext uri="{FF2B5EF4-FFF2-40B4-BE49-F238E27FC236}">
                <a16:creationId xmlns:a16="http://schemas.microsoft.com/office/drawing/2014/main" id="{9F0A9FFE-62D8-B0CC-0B67-A28F24CE121E}"/>
              </a:ext>
            </a:extLst>
          </p:cNvPr>
          <p:cNvSpPr txBox="1">
            <a:spLocks/>
          </p:cNvSpPr>
          <p:nvPr/>
        </p:nvSpPr>
        <p:spPr bwMode="gray">
          <a:xfrm>
            <a:off x="4690270" y="3823984"/>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Pure Gym</a:t>
            </a:r>
          </a:p>
        </p:txBody>
      </p:sp>
      <p:sp>
        <p:nvSpPr>
          <p:cNvPr id="15" name="Text Placeholder 14">
            <a:extLst>
              <a:ext uri="{FF2B5EF4-FFF2-40B4-BE49-F238E27FC236}">
                <a16:creationId xmlns:a16="http://schemas.microsoft.com/office/drawing/2014/main" id="{91539B12-91E8-BEB4-E48C-5D20509158A2}"/>
              </a:ext>
            </a:extLst>
          </p:cNvPr>
          <p:cNvSpPr txBox="1">
            <a:spLocks/>
          </p:cNvSpPr>
          <p:nvPr/>
        </p:nvSpPr>
        <p:spPr bwMode="gray">
          <a:xfrm>
            <a:off x="8815568" y="4331487"/>
            <a:ext cx="4135010" cy="172963"/>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buClr>
                <a:srgbClr val="000000"/>
              </a:buClr>
              <a:buFont typeface="Lucida Grande"/>
              <a:buChar char="-"/>
            </a:pPr>
            <a:r>
              <a:rPr lang="en-GB" sz="1050" kern="1000" dirty="0">
                <a:solidFill>
                  <a:schemeClr val="bg1"/>
                </a:solidFill>
              </a:rPr>
              <a:t>Prime Video worked with DCM Studios to create a high impact, disruptive launch campaign for its new psychological thriller series The Devil’s Hour. </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Disrupting the cinema reel by running 3 bespoke 10” blipverts, the main 30” ad, and a ‘takeover’ of the DCM closing ident delivered prominence for the show in an already high attention environment.  </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This high frequency approach to cinema worked very well for Prime Video. Awareness of The Devil’s Hour show increased by +56% vs control, recall of the in-reel advertising was +25% vs. DCM benchmark and consideration to watch the show was +1-5% vs. those who hadn’t seen the cinema ads too. </a:t>
            </a:r>
          </a:p>
        </p:txBody>
      </p:sp>
      <p:pic>
        <p:nvPicPr>
          <p:cNvPr id="16" name="Picture Placeholder 27">
            <a:extLst>
              <a:ext uri="{FF2B5EF4-FFF2-40B4-BE49-F238E27FC236}">
                <a16:creationId xmlns:a16="http://schemas.microsoft.com/office/drawing/2014/main" id="{6AA4691D-9080-3963-CB9A-0AA2959249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45677" y="1446351"/>
            <a:ext cx="4129088" cy="2655887"/>
          </a:xfrm>
          <a:prstGeom prst="rect">
            <a:avLst/>
          </a:prstGeom>
          <a:effectLst>
            <a:outerShdw blurRad="63500" sx="102000" sy="102000" algn="ctr" rotWithShape="0">
              <a:prstClr val="black">
                <a:alpha val="40000"/>
              </a:prstClr>
            </a:outerShdw>
          </a:effectLst>
        </p:spPr>
      </p:pic>
      <p:sp>
        <p:nvSpPr>
          <p:cNvPr id="17" name="Text Placeholder 15">
            <a:extLst>
              <a:ext uri="{FF2B5EF4-FFF2-40B4-BE49-F238E27FC236}">
                <a16:creationId xmlns:a16="http://schemas.microsoft.com/office/drawing/2014/main" id="{8B9B9659-3AD8-A61F-65AA-D33FCA94502C}"/>
              </a:ext>
            </a:extLst>
          </p:cNvPr>
          <p:cNvSpPr txBox="1">
            <a:spLocks/>
          </p:cNvSpPr>
          <p:nvPr/>
        </p:nvSpPr>
        <p:spPr bwMode="gray">
          <a:xfrm>
            <a:off x="9041697" y="3823220"/>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Amazon Prime</a:t>
            </a:r>
          </a:p>
        </p:txBody>
      </p:sp>
    </p:spTree>
    <p:extLst>
      <p:ext uri="{BB962C8B-B14F-4D97-AF65-F5344CB8AC3E}">
        <p14:creationId xmlns:p14="http://schemas.microsoft.com/office/powerpoint/2010/main" val="349362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B987C-CE61-AFE7-D2A8-B0118D8C4835}"/>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C7B40D1C-51F3-E964-BA5F-45AC95F727ED}"/>
              </a:ext>
            </a:extLst>
          </p:cNvPr>
          <p:cNvSpPr txBox="1">
            <a:spLocks/>
          </p:cNvSpPr>
          <p:nvPr/>
        </p:nvSpPr>
        <p:spPr bwMode="gray">
          <a:xfrm>
            <a:off x="8957114" y="4094458"/>
            <a:ext cx="4215835" cy="17389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buClr>
                <a:schemeClr val="bg1"/>
              </a:buClr>
              <a:buFont typeface="Lucida Grande"/>
              <a:buChar char="-"/>
            </a:pPr>
            <a:r>
              <a:rPr lang="en-GB" sz="1050" b="0" dirty="0">
                <a:solidFill>
                  <a:schemeClr val="bg1"/>
                </a:solidFill>
              </a:rPr>
              <a:t>Whilst already being a highly salient brand, Birds Eye wanted to reach a family demographic to promote their new product and saw the opportunity to use cinema to drive incremental reach to complement their wider AV channel mix. They reintroduced the beloved character ‘The Captain’ to engage their audiences, connect emotionall</a:t>
            </a:r>
            <a:r>
              <a:rPr lang="en-GB" sz="1050" dirty="0">
                <a:solidFill>
                  <a:schemeClr val="bg1"/>
                </a:solidFill>
              </a:rPr>
              <a:t>y.</a:t>
            </a:r>
          </a:p>
          <a:p>
            <a:pPr>
              <a:lnSpc>
                <a:spcPct val="100000"/>
              </a:lnSpc>
              <a:buClr>
                <a:schemeClr val="bg1"/>
              </a:buClr>
            </a:pPr>
            <a:endParaRPr lang="en-GB" sz="1050" dirty="0">
              <a:solidFill>
                <a:schemeClr val="bg1"/>
              </a:solidFill>
            </a:endParaRPr>
          </a:p>
          <a:p>
            <a:pPr marL="171450" indent="-171450">
              <a:lnSpc>
                <a:spcPct val="100000"/>
              </a:lnSpc>
              <a:buClr>
                <a:schemeClr val="bg1"/>
              </a:buClr>
              <a:buFont typeface="Lucida Grande"/>
              <a:buChar char="-"/>
            </a:pPr>
            <a:r>
              <a:rPr lang="en-GB" sz="1050" b="0" dirty="0">
                <a:solidFill>
                  <a:schemeClr val="bg1"/>
                </a:solidFill>
              </a:rPr>
              <a:t>Aiming to leverage cinema to enhance perceptions of product quality, sustainability and brand worth, Birds Eye ran in a Family AGP from April to June.</a:t>
            </a:r>
          </a:p>
          <a:p>
            <a:pPr marL="171450" indent="-171450">
              <a:lnSpc>
                <a:spcPct val="100000"/>
              </a:lnSpc>
              <a:buClr>
                <a:schemeClr val="bg1"/>
              </a:buClr>
              <a:buFont typeface="Lucida Grande"/>
              <a:buChar char="-"/>
            </a:pPr>
            <a:endParaRPr lang="en-GB" sz="1050" b="0" dirty="0">
              <a:solidFill>
                <a:schemeClr val="bg1"/>
              </a:solidFill>
            </a:endParaRPr>
          </a:p>
          <a:p>
            <a:pPr marL="171450" indent="-171450">
              <a:lnSpc>
                <a:spcPct val="100000"/>
              </a:lnSpc>
              <a:buClr>
                <a:schemeClr val="bg1"/>
              </a:buClr>
              <a:buFont typeface="Lucida Grande"/>
              <a:buChar char="-"/>
            </a:pPr>
            <a:r>
              <a:rPr lang="en-GB" sz="1050" b="0" dirty="0">
                <a:solidFill>
                  <a:schemeClr val="bg1"/>
                </a:solidFill>
              </a:rPr>
              <a:t>The inclusion of cinema was successful in improving Birds Eye’s core brand metrics, with the campaign helping to drive significant uplifts across consideration, awareness and purchase intent, with further uplifts seen across the full funnel of metrics.</a:t>
            </a:r>
          </a:p>
          <a:p>
            <a:pPr marL="171450" indent="-171450">
              <a:lnSpc>
                <a:spcPct val="100000"/>
              </a:lnSpc>
              <a:buClr>
                <a:schemeClr val="bg1"/>
              </a:buClr>
              <a:buFont typeface="Lucida Grande"/>
              <a:buChar char="-"/>
            </a:pPr>
            <a:endParaRPr lang="en-GB" sz="1050" b="0" dirty="0">
              <a:solidFill>
                <a:schemeClr val="bg1"/>
              </a:solidFill>
            </a:endParaRPr>
          </a:p>
          <a:p>
            <a:pPr>
              <a:lnSpc>
                <a:spcPct val="100000"/>
              </a:lnSpc>
              <a:buClr>
                <a:schemeClr val="bg1"/>
              </a:buClr>
            </a:pPr>
            <a:endParaRPr lang="en-GB" sz="1100" b="0" dirty="0">
              <a:solidFill>
                <a:schemeClr val="bg1"/>
              </a:solidFill>
            </a:endParaRPr>
          </a:p>
        </p:txBody>
      </p:sp>
      <p:sp>
        <p:nvSpPr>
          <p:cNvPr id="3" name="Text Placeholder 8">
            <a:extLst>
              <a:ext uri="{FF2B5EF4-FFF2-40B4-BE49-F238E27FC236}">
                <a16:creationId xmlns:a16="http://schemas.microsoft.com/office/drawing/2014/main" id="{D7805443-56EC-61D6-1F42-5E45F6175EB4}"/>
              </a:ext>
            </a:extLst>
          </p:cNvPr>
          <p:cNvSpPr txBox="1">
            <a:spLocks/>
          </p:cNvSpPr>
          <p:nvPr/>
        </p:nvSpPr>
        <p:spPr bwMode="gray">
          <a:xfrm>
            <a:off x="4590949" y="4088426"/>
            <a:ext cx="4280831" cy="179929"/>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spcBef>
                <a:spcPts val="1100"/>
              </a:spcBef>
              <a:buClr>
                <a:schemeClr val="bg1"/>
              </a:buClr>
              <a:buFont typeface="LucidaGrande" charset="0"/>
              <a:buChar char="-"/>
            </a:pPr>
            <a:r>
              <a:rPr lang="en-GB" sz="1050" kern="1000" dirty="0">
                <a:solidFill>
                  <a:schemeClr val="bg1"/>
                </a:solidFill>
                <a:highlight>
                  <a:srgbClr val="FFFFFF"/>
                </a:highlight>
              </a:rPr>
              <a:t>Being new to cinema, Popchips wanted to launch their brand and message across an attentive space to showcase their existing 20” TVC across a wide range of films in Q4 of 2023.</a:t>
            </a:r>
          </a:p>
          <a:p>
            <a:pPr marL="171450" indent="-171450">
              <a:lnSpc>
                <a:spcPct val="100000"/>
              </a:lnSpc>
              <a:spcBef>
                <a:spcPts val="1100"/>
              </a:spcBef>
              <a:buClr>
                <a:schemeClr val="bg1"/>
              </a:buClr>
              <a:buFont typeface="LucidaGrande" charset="0"/>
              <a:buChar char="-"/>
            </a:pPr>
            <a:r>
              <a:rPr lang="en-GB" sz="1050" kern="1000" dirty="0">
                <a:solidFill>
                  <a:schemeClr val="bg1"/>
                </a:solidFill>
                <a:highlight>
                  <a:srgbClr val="FFFFFF"/>
                </a:highlight>
              </a:rPr>
              <a:t>Popchips saw cinema as the perfect medium for boosting salience in a shared environment, to drive impact and recommendation vs their already established competitors. Their key objective for this campaign involved driving purchase intent across their target audience of adults who buy crisps, testing cinema's ability in driving conversion metrics</a:t>
            </a:r>
          </a:p>
          <a:p>
            <a:pPr marL="171450" indent="-171450">
              <a:lnSpc>
                <a:spcPct val="100000"/>
              </a:lnSpc>
              <a:spcBef>
                <a:spcPts val="1100"/>
              </a:spcBef>
              <a:buClr>
                <a:schemeClr val="bg1"/>
              </a:buClr>
              <a:buFont typeface="LucidaGrande" charset="0"/>
              <a:buChar char="-"/>
            </a:pPr>
            <a:r>
              <a:rPr kumimoji="0" lang="en-GB" sz="105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Cinema exposure significantly improved upper- and middle-funnel metrics including awareness, key perceptions, consideration and intention to purchase</a:t>
            </a:r>
            <a:endParaRPr lang="en-GB" sz="1050" kern="1000" dirty="0">
              <a:solidFill>
                <a:schemeClr val="bg1"/>
              </a:solidFill>
              <a:highlight>
                <a:srgbClr val="FFFFFF"/>
              </a:highlight>
            </a:endParaRPr>
          </a:p>
        </p:txBody>
      </p:sp>
      <p:pic>
        <p:nvPicPr>
          <p:cNvPr id="5" name="Picture Placeholder 7">
            <a:extLst>
              <a:ext uri="{FF2B5EF4-FFF2-40B4-BE49-F238E27FC236}">
                <a16:creationId xmlns:a16="http://schemas.microsoft.com/office/drawing/2014/main" id="{E909A9AA-14E9-D4AB-5BA4-20BA75E3DDB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gray">
          <a:xfrm>
            <a:off x="4726694" y="1256601"/>
            <a:ext cx="4145086" cy="2655888"/>
          </a:xfrm>
          <a:prstGeom prst="rect">
            <a:avLst/>
          </a:prstGeom>
          <a:effectLst>
            <a:outerShdw blurRad="63500" sx="102000" sy="102000" algn="ctr" rotWithShape="0">
              <a:prstClr val="black">
                <a:alpha val="40000"/>
              </a:prstClr>
            </a:outerShdw>
          </a:effectLst>
        </p:spPr>
      </p:pic>
      <p:pic>
        <p:nvPicPr>
          <p:cNvPr id="14" name="Picture Placeholder 14">
            <a:extLst>
              <a:ext uri="{FF2B5EF4-FFF2-40B4-BE49-F238E27FC236}">
                <a16:creationId xmlns:a16="http://schemas.microsoft.com/office/drawing/2014/main" id="{D1D3F7BE-7D36-F322-73F9-2B697E0FF76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069096" y="1256601"/>
            <a:ext cx="4103854" cy="2655888"/>
          </a:xfrm>
          <a:prstGeom prst="rect">
            <a:avLst/>
          </a:prstGeom>
          <a:effectLst>
            <a:outerShdw blurRad="63500" sx="102000" sy="102000" algn="ctr" rotWithShape="0">
              <a:prstClr val="black">
                <a:alpha val="40000"/>
              </a:prstClr>
            </a:outerShdw>
          </a:effectLst>
        </p:spPr>
      </p:pic>
      <p:sp>
        <p:nvSpPr>
          <p:cNvPr id="6" name="Title 5">
            <a:extLst>
              <a:ext uri="{FF2B5EF4-FFF2-40B4-BE49-F238E27FC236}">
                <a16:creationId xmlns:a16="http://schemas.microsoft.com/office/drawing/2014/main" id="{1354D017-6618-E298-40AA-5806D4DE7310}"/>
              </a:ext>
            </a:extLst>
          </p:cNvPr>
          <p:cNvSpPr>
            <a:spLocks noGrp="1"/>
          </p:cNvSpPr>
          <p:nvPr>
            <p:ph type="title"/>
          </p:nvPr>
        </p:nvSpPr>
        <p:spPr/>
        <p:txBody>
          <a:bodyPr/>
          <a:lstStyle/>
          <a:p>
            <a:r>
              <a:rPr lang="en-GB" sz="2800" dirty="0">
                <a:solidFill>
                  <a:srgbClr val="000000"/>
                </a:solidFill>
              </a:rPr>
              <a:t>Cinema DELIVERS POSITIVE OUTCOMES FOR </a:t>
            </a:r>
            <a:r>
              <a:rPr lang="en-GB" dirty="0">
                <a:solidFill>
                  <a:schemeClr val="accent2">
                    <a:lumMod val="75000"/>
                  </a:schemeClr>
                </a:solidFill>
              </a:rPr>
              <a:t>FMCG </a:t>
            </a:r>
            <a:r>
              <a:rPr lang="en-GB" sz="2800" dirty="0">
                <a:solidFill>
                  <a:schemeClr val="accent2">
                    <a:lumMod val="75000"/>
                  </a:schemeClr>
                </a:solidFill>
              </a:rPr>
              <a:t>BRANDS</a:t>
            </a:r>
            <a:endParaRPr lang="en-GB" dirty="0">
              <a:solidFill>
                <a:schemeClr val="accent2">
                  <a:lumMod val="75000"/>
                </a:schemeClr>
              </a:solidFill>
            </a:endParaRPr>
          </a:p>
        </p:txBody>
      </p:sp>
      <p:sp>
        <p:nvSpPr>
          <p:cNvPr id="9" name="Text Placeholder 8">
            <a:extLst>
              <a:ext uri="{FF2B5EF4-FFF2-40B4-BE49-F238E27FC236}">
                <a16:creationId xmlns:a16="http://schemas.microsoft.com/office/drawing/2014/main" id="{729BC297-1E86-89C5-7F0C-C2F2CF1D4E0C}"/>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477AF68C-EA05-05CE-D611-95A3D046D0F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5BFDE9-C89B-5DC6-1EEF-BA53CC68AB88}"/>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Meta-analysis of 11 cinema campaigns: Average uplifts seen from Control (unexposed to cinema ad) vs Test (exposed to cinema ad)</a:t>
            </a:r>
          </a:p>
        </p:txBody>
      </p:sp>
      <p:sp>
        <p:nvSpPr>
          <p:cNvPr id="12" name="Text Placeholder 7">
            <a:extLst>
              <a:ext uri="{FF2B5EF4-FFF2-40B4-BE49-F238E27FC236}">
                <a16:creationId xmlns:a16="http://schemas.microsoft.com/office/drawing/2014/main" id="{1A7E2364-AC1B-B145-23CE-D52FC2864CDE}"/>
              </a:ext>
            </a:extLst>
          </p:cNvPr>
          <p:cNvSpPr txBox="1">
            <a:spLocks/>
          </p:cNvSpPr>
          <p:nvPr/>
        </p:nvSpPr>
        <p:spPr bwMode="gray">
          <a:xfrm>
            <a:off x="5791200" y="7190473"/>
            <a:ext cx="7526339" cy="276999"/>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buClrTx/>
              <a:buSzTx/>
              <a:buFontTx/>
              <a:buNone/>
              <a:defRPr/>
            </a:pPr>
            <a:r>
              <a:rPr lang="en-GB" sz="900" dirty="0"/>
              <a:t>Source: Differentology Cinema Effectiveness Databank (2016 – 2024). </a:t>
            </a:r>
            <a:r>
              <a:rPr lang="en-US" sz="900" dirty="0">
                <a:latin typeface="Arial" charset="0"/>
                <a:ea typeface="Arial" charset="0"/>
                <a:cs typeface="Arial" charset="0"/>
              </a:rPr>
              <a:t>Meta-analysis consists of 11 FMCG campaigns. Uplifts based on relative difference between Control (unexposed to ad) vs Test (exposed to ad). Results for all respondents</a:t>
            </a:r>
          </a:p>
        </p:txBody>
      </p:sp>
      <p:sp>
        <p:nvSpPr>
          <p:cNvPr id="7" name="Rectangle: Rounded Corners 6">
            <a:extLst>
              <a:ext uri="{FF2B5EF4-FFF2-40B4-BE49-F238E27FC236}">
                <a16:creationId xmlns:a16="http://schemas.microsoft.com/office/drawing/2014/main" id="{EC787997-3E51-0425-F5F5-E65404F04071}"/>
              </a:ext>
            </a:extLst>
          </p:cNvPr>
          <p:cNvSpPr/>
          <p:nvPr/>
        </p:nvSpPr>
        <p:spPr>
          <a:xfrm>
            <a:off x="270000" y="3009944"/>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Recall</a:t>
            </a:r>
          </a:p>
        </p:txBody>
      </p:sp>
      <p:sp>
        <p:nvSpPr>
          <p:cNvPr id="8" name="Rectangle: Rounded Corners 7">
            <a:extLst>
              <a:ext uri="{FF2B5EF4-FFF2-40B4-BE49-F238E27FC236}">
                <a16:creationId xmlns:a16="http://schemas.microsoft.com/office/drawing/2014/main" id="{C6D90011-5999-6EFC-D3D3-7DEA8CD1CF61}"/>
              </a:ext>
            </a:extLst>
          </p:cNvPr>
          <p:cNvSpPr/>
          <p:nvPr/>
        </p:nvSpPr>
        <p:spPr>
          <a:xfrm>
            <a:off x="270000" y="2092044"/>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+51%</a:t>
            </a:r>
          </a:p>
        </p:txBody>
      </p:sp>
      <p:sp>
        <p:nvSpPr>
          <p:cNvPr id="10" name="Rectangle: Rounded Corners 9">
            <a:extLst>
              <a:ext uri="{FF2B5EF4-FFF2-40B4-BE49-F238E27FC236}">
                <a16:creationId xmlns:a16="http://schemas.microsoft.com/office/drawing/2014/main" id="{BD880598-3204-6489-15D7-A0450F9CA0D1}"/>
              </a:ext>
            </a:extLst>
          </p:cNvPr>
          <p:cNvSpPr/>
          <p:nvPr/>
        </p:nvSpPr>
        <p:spPr>
          <a:xfrm>
            <a:off x="270000" y="6170744"/>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Consideration</a:t>
            </a:r>
          </a:p>
        </p:txBody>
      </p:sp>
      <p:sp>
        <p:nvSpPr>
          <p:cNvPr id="11" name="Rectangle: Rounded Corners 10">
            <a:extLst>
              <a:ext uri="{FF2B5EF4-FFF2-40B4-BE49-F238E27FC236}">
                <a16:creationId xmlns:a16="http://schemas.microsoft.com/office/drawing/2014/main" id="{D8AECF47-AEB5-072A-9653-027E7A48C118}"/>
              </a:ext>
            </a:extLst>
          </p:cNvPr>
          <p:cNvSpPr/>
          <p:nvPr/>
        </p:nvSpPr>
        <p:spPr>
          <a:xfrm>
            <a:off x="270000" y="5253503"/>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+33%</a:t>
            </a:r>
          </a:p>
        </p:txBody>
      </p:sp>
      <p:sp>
        <p:nvSpPr>
          <p:cNvPr id="13" name="Rectangle: Rounded Corners 12">
            <a:extLst>
              <a:ext uri="{FF2B5EF4-FFF2-40B4-BE49-F238E27FC236}">
                <a16:creationId xmlns:a16="http://schemas.microsoft.com/office/drawing/2014/main" id="{17CE8CA2-7CDE-95B1-CDD4-3D37BD6FC761}"/>
              </a:ext>
            </a:extLst>
          </p:cNvPr>
          <p:cNvSpPr/>
          <p:nvPr/>
        </p:nvSpPr>
        <p:spPr>
          <a:xfrm>
            <a:off x="270000" y="4602729"/>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Impressions</a:t>
            </a:r>
          </a:p>
        </p:txBody>
      </p:sp>
      <p:sp>
        <p:nvSpPr>
          <p:cNvPr id="20" name="Rectangle: Rounded Corners 19">
            <a:extLst>
              <a:ext uri="{FF2B5EF4-FFF2-40B4-BE49-F238E27FC236}">
                <a16:creationId xmlns:a16="http://schemas.microsoft.com/office/drawing/2014/main" id="{15BB21EC-E249-A27E-09D6-C0EC4E9FDACF}"/>
              </a:ext>
            </a:extLst>
          </p:cNvPr>
          <p:cNvSpPr/>
          <p:nvPr/>
        </p:nvSpPr>
        <p:spPr>
          <a:xfrm>
            <a:off x="270000" y="3685186"/>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45</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22" name="Text Placeholder 18">
            <a:extLst>
              <a:ext uri="{FF2B5EF4-FFF2-40B4-BE49-F238E27FC236}">
                <a16:creationId xmlns:a16="http://schemas.microsoft.com/office/drawing/2014/main" id="{6F485C41-CDD7-5AF2-2C6E-108FA9AF6E72}"/>
              </a:ext>
            </a:extLst>
          </p:cNvPr>
          <p:cNvSpPr txBox="1">
            <a:spLocks/>
          </p:cNvSpPr>
          <p:nvPr/>
        </p:nvSpPr>
        <p:spPr bwMode="gray">
          <a:xfrm>
            <a:off x="9179713" y="3643817"/>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Birds Eye</a:t>
            </a:r>
          </a:p>
        </p:txBody>
      </p:sp>
      <p:sp>
        <p:nvSpPr>
          <p:cNvPr id="26" name="Text Placeholder 15">
            <a:extLst>
              <a:ext uri="{FF2B5EF4-FFF2-40B4-BE49-F238E27FC236}">
                <a16:creationId xmlns:a16="http://schemas.microsoft.com/office/drawing/2014/main" id="{E84B2135-D810-4802-8EF3-237F8375A47E}"/>
              </a:ext>
            </a:extLst>
          </p:cNvPr>
          <p:cNvSpPr txBox="1">
            <a:spLocks/>
          </p:cNvSpPr>
          <p:nvPr/>
        </p:nvSpPr>
        <p:spPr bwMode="gray">
          <a:xfrm>
            <a:off x="7902782" y="3655946"/>
            <a:ext cx="988914" cy="24136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Popchips</a:t>
            </a:r>
          </a:p>
        </p:txBody>
      </p:sp>
    </p:spTree>
    <p:extLst>
      <p:ext uri="{BB962C8B-B14F-4D97-AF65-F5344CB8AC3E}">
        <p14:creationId xmlns:p14="http://schemas.microsoft.com/office/powerpoint/2010/main" val="301202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F1E3786-749D-4DD9-A37A-1B44706264E2}"/>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9D6517EA-FCD3-4DA3-B0E7-AD0F97E1D6FC}"/>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03D0F731-4748-41B3-8F2C-F974341D50F6}"/>
    </a:ext>
  </a:extLst>
</a:theme>
</file>

<file path=ppt/theme/theme1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13A7EBE-5640-476D-A968-3B5A22AEFF50}"/>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8B21EB5B-6709-45CD-BE24-F80339AA602F}"/>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0E045AE5-3B41-4D5E-ABF2-43F654FA1C51}"/>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4AC01838-4122-4D60-892B-B5CDDD5C4FBC}"/>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D8F38F0B-EFC9-4D3B-95A2-B677B98451B2}"/>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710F24CF-7BF8-4415-AE4E-F5D3743AC58E}"/>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BC3166B6-1C43-4C53-AE93-12F04EE75E5E}"/>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0370EAA-03F6-4650-9AA3-9683C5146F0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8173</TotalTime>
  <Words>1390</Words>
  <Application>Microsoft Office PowerPoint</Application>
  <PresentationFormat>Custom</PresentationFormat>
  <Paragraphs>118</Paragraphs>
  <Slides>7</Slides>
  <Notes>1</Notes>
  <HiddenSlides>0</HiddenSlides>
  <MMClips>0</MMClips>
  <ScaleCrop>false</ScaleCrop>
  <HeadingPairs>
    <vt:vector size="8" baseType="variant">
      <vt:variant>
        <vt:lpstr>Fonts Used</vt:lpstr>
      </vt:variant>
      <vt:variant>
        <vt:i4>6</vt:i4>
      </vt:variant>
      <vt:variant>
        <vt:lpstr>Theme</vt:lpstr>
      </vt:variant>
      <vt:variant>
        <vt:i4>11</vt:i4>
      </vt:variant>
      <vt:variant>
        <vt:lpstr>Embedded OLE Servers</vt:lpstr>
      </vt:variant>
      <vt:variant>
        <vt:i4>1</vt:i4>
      </vt:variant>
      <vt:variant>
        <vt:lpstr>Slide Titles</vt:lpstr>
      </vt:variant>
      <vt:variant>
        <vt:i4>7</vt:i4>
      </vt:variant>
    </vt:vector>
  </HeadingPairs>
  <TitlesOfParts>
    <vt:vector size="25" baseType="lpstr">
      <vt:lpstr>Arial</vt:lpstr>
      <vt:lpstr>Century Gothic</vt:lpstr>
      <vt:lpstr>Impact</vt:lpstr>
      <vt:lpstr>Lucida Grande</vt:lpstr>
      <vt:lpstr>LucidaGrande</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think-cell Slide</vt:lpstr>
      <vt:lpstr>MINECRAFT</vt:lpstr>
      <vt:lpstr>Minecraft is the bestselling video game of all time</vt:lpstr>
      <vt:lpstr>GAME ADAPTATIONS have been a RISING success </vt:lpstr>
      <vt:lpstr>reach families with Minecraft</vt:lpstr>
      <vt:lpstr>PowerPoint Presentation</vt:lpstr>
      <vt:lpstr>Cinema DELIVERS POSITIVE OUTCOMES FOR entertainment &amp; leisure BRANDS</vt:lpstr>
      <vt:lpstr>Cinema DELIVERS POSITIVE OUTCOMES FOR FMCG BRANDS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White</dc:title>
  <dc:creator>Georgia Loddi-Hill</dc:creator>
  <cp:lastModifiedBy>Emily Ezekiel</cp:lastModifiedBy>
  <cp:revision>32</cp:revision>
  <dcterms:created xsi:type="dcterms:W3CDTF">2023-08-18T15:43:57Z</dcterms:created>
  <dcterms:modified xsi:type="dcterms:W3CDTF">2024-11-20T13:38:18Z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