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ags/tag74.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ags/tag75.xml" ContentType="application/vnd.openxmlformats-officedocument.presentationml.tags+xml"/>
  <Override PartName="/ppt/slideLayouts/slideLayout103.xml" ContentType="application/vnd.openxmlformats-officedocument.presentationml.slideLayout+xml"/>
  <Override PartName="/ppt/theme/theme11.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758" r:id="rId3"/>
    <p:sldMasterId id="2147483782" r:id="rId4"/>
    <p:sldMasterId id="2147483954" r:id="rId5"/>
    <p:sldMasterId id="2147483824" r:id="rId6"/>
    <p:sldMasterId id="2147483891" r:id="rId7"/>
    <p:sldMasterId id="2147483894" r:id="rId8"/>
    <p:sldMasterId id="2147483895" r:id="rId9"/>
    <p:sldMasterId id="2147483899" r:id="rId10"/>
    <p:sldMasterId id="2147483996" r:id="rId11"/>
    <p:sldMasterId id="2147484010" r:id="rId12"/>
    <p:sldMasterId id="2147484057" r:id="rId13"/>
    <p:sldMasterId id="2147484071" r:id="rId14"/>
    <p:sldMasterId id="2147484094" r:id="rId15"/>
    <p:sldMasterId id="2147484118" r:id="rId16"/>
  </p:sldMasterIdLst>
  <p:notesMasterIdLst>
    <p:notesMasterId r:id="rId31"/>
  </p:notesMasterIdLst>
  <p:handoutMasterIdLst>
    <p:handoutMasterId r:id="rId32"/>
  </p:handoutMasterIdLst>
  <p:sldIdLst>
    <p:sldId id="446" r:id="rId17"/>
    <p:sldId id="2145704413" r:id="rId18"/>
    <p:sldId id="356" r:id="rId19"/>
    <p:sldId id="360" r:id="rId20"/>
    <p:sldId id="2145704441" r:id="rId21"/>
    <p:sldId id="2145704440" r:id="rId22"/>
    <p:sldId id="2145704410" r:id="rId23"/>
    <p:sldId id="2145704443" r:id="rId24"/>
    <p:sldId id="2145704412" r:id="rId25"/>
    <p:sldId id="2145704442" r:id="rId26"/>
    <p:sldId id="2145704409" r:id="rId27"/>
    <p:sldId id="2145704444" r:id="rId28"/>
    <p:sldId id="477" r:id="rId29"/>
    <p:sldId id="476" r:id="rId30"/>
  </p:sldIdLst>
  <p:sldSz cx="13442950" cy="7561263"/>
  <p:notesSz cx="6858000" cy="9144000"/>
  <p:custDataLst>
    <p:tags r:id="rId33"/>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C162C"/>
    <a:srgbClr val="0099A8"/>
    <a:srgbClr val="EA576C"/>
    <a:srgbClr val="FB3449"/>
    <a:srgbClr val="000000"/>
    <a:srgbClr val="CAC8C8"/>
    <a:srgbClr val="8547AD"/>
    <a:srgbClr val="33006F"/>
    <a:srgbClr val="DF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59" autoAdjust="0"/>
    <p:restoredTop sz="93977" autoAdjust="0"/>
  </p:normalViewPr>
  <p:slideViewPr>
    <p:cSldViewPr snapToGrid="0">
      <p:cViewPr varScale="1">
        <p:scale>
          <a:sx n="100" d="100"/>
          <a:sy n="100" d="100"/>
        </p:scale>
        <p:origin x="138" y="120"/>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8" Type="http://schemas.openxmlformats.org/officeDocument/2006/relationships/slide" Target="slides/slide2.xml"/><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commentAuthors" Target="commentAuthors.xml"/><Relationship Id="rId7" Type="http://schemas.openxmlformats.org/officeDocument/2006/relationships/slideMaster" Target="slideMasters/slideMaster6.xml"/><Relationship Id="rId12" Type="http://schemas.openxmlformats.org/officeDocument/2006/relationships/slideMaster" Target="slideMasters/slideMaster11.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Master" Target="slideMasters/slideMaster15.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slide" Target="slides/slide8.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Master" Target="slideMasters/slideMaster4.xml"/><Relationship Id="rId15" Type="http://schemas.openxmlformats.org/officeDocument/2006/relationships/slideMaster" Target="slideMasters/slideMaster14.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viewProps" Target="viewProps.xml"/><Relationship Id="rId10" Type="http://schemas.openxmlformats.org/officeDocument/2006/relationships/slideMaster" Target="slideMasters/slideMaster9.xml"/><Relationship Id="rId19" Type="http://schemas.openxmlformats.org/officeDocument/2006/relationships/slide" Target="slides/slide3.xml"/><Relationship Id="rId31" Type="http://schemas.openxmlformats.org/officeDocument/2006/relationships/notesMaster" Target="notesMasters/notesMaster1.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presProps" Target="presProps.xml"/><Relationship Id="rId8" Type="http://schemas.openxmlformats.org/officeDocument/2006/relationships/slideMaster" Target="slideMasters/slideMaster7.xml"/><Relationship Id="rId3"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800" b="1" i="0" u="none" strike="noStrike" kern="1200" spc="0" baseline="0">
                <a:solidFill>
                  <a:schemeClr val="tx1">
                    <a:lumMod val="65000"/>
                    <a:lumOff val="35000"/>
                  </a:schemeClr>
                </a:solidFill>
                <a:latin typeface="+mn-lt"/>
                <a:ea typeface="+mn-ea"/>
                <a:cs typeface="+mn-cs"/>
              </a:defRPr>
            </a:pPr>
            <a:r>
              <a:rPr lang="en-US" sz="2800" b="1" dirty="0">
                <a:solidFill>
                  <a:schemeClr val="bg1"/>
                </a:solidFill>
              </a:rPr>
              <a:t>59% </a:t>
            </a:r>
          </a:p>
          <a:p>
            <a:pPr algn="ctr">
              <a:defRPr sz="2800" b="1" i="0" u="none" strike="noStrike" kern="1200" spc="0" baseline="0">
                <a:solidFill>
                  <a:schemeClr val="tx1">
                    <a:lumMod val="65000"/>
                    <a:lumOff val="35000"/>
                  </a:schemeClr>
                </a:solidFill>
                <a:latin typeface="+mn-lt"/>
                <a:ea typeface="+mn-ea"/>
                <a:cs typeface="+mn-cs"/>
              </a:defRPr>
            </a:pPr>
            <a:r>
              <a:rPr lang="en-US" sz="2800" b="1" dirty="0">
                <a:solidFill>
                  <a:schemeClr val="bg1"/>
                </a:solidFill>
              </a:rPr>
              <a:t>MALE</a:t>
            </a:r>
          </a:p>
        </c:rich>
      </c:tx>
      <c:layout>
        <c:manualLayout>
          <c:xMode val="edge"/>
          <c:yMode val="edge"/>
          <c:x val="0.3732100925667533"/>
          <c:y val="0.35086000741275231"/>
        </c:manualLayout>
      </c:layout>
      <c:overlay val="0"/>
      <c:spPr>
        <a:noFill/>
        <a:ln>
          <a:noFill/>
        </a:ln>
        <a:effectLst/>
      </c:spPr>
      <c:txPr>
        <a:bodyPr rot="0" spcFirstLastPara="1" vertOverflow="ellipsis" vert="horz" wrap="square" anchor="ctr" anchorCtr="1"/>
        <a:lstStyle/>
        <a:p>
          <a:pPr algn="ct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41858572292274"/>
          <c:y val="6.7473085145720618E-2"/>
          <c:w val="0.59318548639881163"/>
          <c:h val="0.79092658786660375"/>
        </c:manualLayout>
      </c:layout>
      <c:doughnutChart>
        <c:varyColors val="1"/>
        <c:ser>
          <c:idx val="0"/>
          <c:order val="0"/>
          <c:tx>
            <c:strRef>
              <c:f>Sheet1!$B$1</c:f>
              <c:strCache>
                <c:ptCount val="1"/>
                <c:pt idx="0">
                  <c:v>Sales</c:v>
                </c:pt>
              </c:strCache>
            </c:strRef>
          </c:tx>
          <c:dPt>
            <c:idx val="0"/>
            <c:bubble3D val="0"/>
            <c:spPr>
              <a:solidFill>
                <a:schemeClr val="bg2"/>
              </a:solidFill>
              <a:ln w="19050">
                <a:solidFill>
                  <a:schemeClr val="bg2"/>
                </a:solidFill>
              </a:ln>
              <a:effectLst/>
            </c:spPr>
            <c:extLst>
              <c:ext xmlns:c16="http://schemas.microsoft.com/office/drawing/2014/chart" uri="{C3380CC4-5D6E-409C-BE32-E72D297353CC}">
                <c16:uniqueId val="{00000001-8A94-42C7-B94A-8CFA4FCD026A}"/>
              </c:ext>
            </c:extLst>
          </c:dPt>
          <c:dPt>
            <c:idx val="1"/>
            <c:bubble3D val="0"/>
            <c:spPr>
              <a:solidFill>
                <a:schemeClr val="accent5"/>
              </a:solidFill>
              <a:ln w="19050">
                <a:solidFill>
                  <a:schemeClr val="accent5"/>
                </a:solidFill>
              </a:ln>
              <a:effectLst/>
            </c:spPr>
            <c:extLst>
              <c:ext xmlns:c16="http://schemas.microsoft.com/office/drawing/2014/chart" uri="{C3380CC4-5D6E-409C-BE32-E72D297353CC}">
                <c16:uniqueId val="{00000003-8A94-42C7-B94A-8CFA4FCD026A}"/>
              </c:ext>
            </c:extLst>
          </c:dPt>
          <c:cat>
            <c:strRef>
              <c:f>Sheet1!$A$2:$A$3</c:f>
              <c:strCache>
                <c:ptCount val="2"/>
                <c:pt idx="0">
                  <c:v>Male</c:v>
                </c:pt>
                <c:pt idx="1">
                  <c:v>Female</c:v>
                </c:pt>
              </c:strCache>
            </c:strRef>
          </c:cat>
          <c:val>
            <c:numRef>
              <c:f>Sheet1!$B$2:$B$3</c:f>
              <c:numCache>
                <c:formatCode>0%</c:formatCode>
                <c:ptCount val="2"/>
                <c:pt idx="0">
                  <c:v>0.59</c:v>
                </c:pt>
                <c:pt idx="1">
                  <c:v>0.41</c:v>
                </c:pt>
              </c:numCache>
            </c:numRef>
          </c:val>
          <c:extLst>
            <c:ext xmlns:c16="http://schemas.microsoft.com/office/drawing/2014/chart" uri="{C3380CC4-5D6E-409C-BE32-E72D297353CC}">
              <c16:uniqueId val="{00000004-8A94-42C7-B94A-8CFA4FCD026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800" b="0" i="0" u="none" strike="noStrike" kern="1200" spc="0" baseline="0">
                <a:solidFill>
                  <a:schemeClr val="tx1">
                    <a:lumMod val="65000"/>
                    <a:lumOff val="35000"/>
                  </a:schemeClr>
                </a:solidFill>
                <a:latin typeface="+mn-lt"/>
                <a:ea typeface="+mn-ea"/>
                <a:cs typeface="+mn-cs"/>
              </a:defRPr>
            </a:pPr>
            <a:r>
              <a:rPr lang="en-US" sz="2800" b="1" dirty="0">
                <a:solidFill>
                  <a:schemeClr val="bg1"/>
                </a:solidFill>
              </a:rPr>
              <a:t>58% </a:t>
            </a:r>
          </a:p>
          <a:p>
            <a:pPr algn="ctr">
              <a:defRPr sz="2800" b="0" i="0" u="none" strike="noStrike" kern="1200" spc="0" baseline="0">
                <a:solidFill>
                  <a:schemeClr val="tx1">
                    <a:lumMod val="65000"/>
                    <a:lumOff val="35000"/>
                  </a:schemeClr>
                </a:solidFill>
                <a:latin typeface="+mn-lt"/>
                <a:ea typeface="+mn-ea"/>
                <a:cs typeface="+mn-cs"/>
              </a:defRPr>
            </a:pPr>
            <a:r>
              <a:rPr lang="en-US" sz="2800" b="1" dirty="0">
                <a:solidFill>
                  <a:schemeClr val="bg1"/>
                </a:solidFill>
              </a:rPr>
              <a:t>ABC1</a:t>
            </a:r>
          </a:p>
        </c:rich>
      </c:tx>
      <c:layout>
        <c:manualLayout>
          <c:xMode val="edge"/>
          <c:yMode val="edge"/>
          <c:x val="0.37579138446066351"/>
          <c:y val="0.35398972663504419"/>
        </c:manualLayout>
      </c:layout>
      <c:overlay val="0"/>
      <c:spPr>
        <a:noFill/>
        <a:ln>
          <a:noFill/>
        </a:ln>
        <a:effectLst/>
      </c:spPr>
      <c:txPr>
        <a:bodyPr rot="0" spcFirstLastPara="1" vertOverflow="ellipsis" vert="horz" wrap="square" anchor="ctr" anchorCtr="1"/>
        <a:lstStyle/>
        <a:p>
          <a:pPr algn="ct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41858572292274"/>
          <c:y val="6.7473085145720618E-2"/>
          <c:w val="0.59318548639881163"/>
          <c:h val="0.79092658786660375"/>
        </c:manualLayout>
      </c:layout>
      <c:doughnutChart>
        <c:varyColors val="1"/>
        <c:ser>
          <c:idx val="0"/>
          <c:order val="0"/>
          <c:tx>
            <c:strRef>
              <c:f>Sheet1!$B$1</c:f>
              <c:strCache>
                <c:ptCount val="1"/>
                <c:pt idx="0">
                  <c:v>Sales</c:v>
                </c:pt>
              </c:strCache>
            </c:strRef>
          </c:tx>
          <c:dPt>
            <c:idx val="0"/>
            <c:bubble3D val="0"/>
            <c:spPr>
              <a:solidFill>
                <a:schemeClr val="bg2"/>
              </a:solidFill>
              <a:ln w="19050">
                <a:solidFill>
                  <a:schemeClr val="bg2"/>
                </a:solidFill>
              </a:ln>
              <a:effectLst/>
            </c:spPr>
            <c:extLst>
              <c:ext xmlns:c16="http://schemas.microsoft.com/office/drawing/2014/chart" uri="{C3380CC4-5D6E-409C-BE32-E72D297353CC}">
                <c16:uniqueId val="{00000001-2FCB-4AEA-907A-564A201BF1B0}"/>
              </c:ext>
            </c:extLst>
          </c:dPt>
          <c:dPt>
            <c:idx val="1"/>
            <c:bubble3D val="0"/>
            <c:spPr>
              <a:solidFill>
                <a:schemeClr val="accent5"/>
              </a:solidFill>
              <a:ln w="19050">
                <a:solidFill>
                  <a:schemeClr val="accent5"/>
                </a:solidFill>
              </a:ln>
              <a:effectLst/>
            </c:spPr>
            <c:extLst>
              <c:ext xmlns:c16="http://schemas.microsoft.com/office/drawing/2014/chart" uri="{C3380CC4-5D6E-409C-BE32-E72D297353CC}">
                <c16:uniqueId val="{00000003-2FCB-4AEA-907A-564A201BF1B0}"/>
              </c:ext>
            </c:extLst>
          </c:dPt>
          <c:cat>
            <c:strRef>
              <c:f>Sheet1!$A$2:$A$3</c:f>
              <c:strCache>
                <c:ptCount val="2"/>
                <c:pt idx="0">
                  <c:v>ABC1</c:v>
                </c:pt>
                <c:pt idx="1">
                  <c:v>C2DE</c:v>
                </c:pt>
              </c:strCache>
            </c:str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4-2FCB-4AEA-907A-564A201BF1B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800" b="0" i="0" u="none" strike="noStrike" kern="1200" spc="0" baseline="0">
                <a:solidFill>
                  <a:schemeClr val="tx1">
                    <a:lumMod val="65000"/>
                    <a:lumOff val="35000"/>
                  </a:schemeClr>
                </a:solidFill>
                <a:latin typeface="+mn-lt"/>
                <a:ea typeface="+mn-ea"/>
                <a:cs typeface="+mn-cs"/>
              </a:defRPr>
            </a:pPr>
            <a:r>
              <a:rPr lang="en-US" sz="2800" b="1" dirty="0">
                <a:solidFill>
                  <a:schemeClr val="bg1"/>
                </a:solidFill>
              </a:rPr>
              <a:t>54% </a:t>
            </a:r>
          </a:p>
          <a:p>
            <a:pPr algn="ctr">
              <a:defRPr sz="2800" b="0" i="0" u="none" strike="noStrike" kern="1200" spc="0" baseline="0">
                <a:solidFill>
                  <a:schemeClr val="tx1">
                    <a:lumMod val="65000"/>
                    <a:lumOff val="35000"/>
                  </a:schemeClr>
                </a:solidFill>
                <a:latin typeface="+mn-lt"/>
                <a:ea typeface="+mn-ea"/>
                <a:cs typeface="+mn-cs"/>
              </a:defRPr>
            </a:pPr>
            <a:r>
              <a:rPr lang="en-US" sz="2800" b="1" dirty="0">
                <a:solidFill>
                  <a:schemeClr val="bg1"/>
                </a:solidFill>
              </a:rPr>
              <a:t>16-44</a:t>
            </a:r>
          </a:p>
        </c:rich>
      </c:tx>
      <c:layout>
        <c:manualLayout>
          <c:xMode val="edge"/>
          <c:yMode val="edge"/>
          <c:x val="0.37579138446066351"/>
          <c:y val="0.34460056896816854"/>
        </c:manualLayout>
      </c:layout>
      <c:overlay val="0"/>
      <c:spPr>
        <a:noFill/>
        <a:ln>
          <a:noFill/>
        </a:ln>
        <a:effectLst/>
      </c:spPr>
      <c:txPr>
        <a:bodyPr rot="0" spcFirstLastPara="1" vertOverflow="ellipsis" vert="horz" wrap="square" anchor="ctr" anchorCtr="1"/>
        <a:lstStyle/>
        <a:p>
          <a:pPr algn="ct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41858572292274"/>
          <c:y val="6.7473085145720618E-2"/>
          <c:w val="0.59318548639881163"/>
          <c:h val="0.79092658786660375"/>
        </c:manualLayout>
      </c:layout>
      <c:doughnutChart>
        <c:varyColors val="1"/>
        <c:ser>
          <c:idx val="0"/>
          <c:order val="0"/>
          <c:tx>
            <c:strRef>
              <c:f>Sheet1!$B$1</c:f>
              <c:strCache>
                <c:ptCount val="1"/>
                <c:pt idx="0">
                  <c:v>Sales</c:v>
                </c:pt>
              </c:strCache>
            </c:strRef>
          </c:tx>
          <c:dPt>
            <c:idx val="0"/>
            <c:bubble3D val="0"/>
            <c:spPr>
              <a:solidFill>
                <a:schemeClr val="bg2"/>
              </a:solidFill>
              <a:ln w="19050">
                <a:solidFill>
                  <a:schemeClr val="bg2"/>
                </a:solidFill>
              </a:ln>
              <a:effectLst/>
            </c:spPr>
            <c:extLst>
              <c:ext xmlns:c16="http://schemas.microsoft.com/office/drawing/2014/chart" uri="{C3380CC4-5D6E-409C-BE32-E72D297353CC}">
                <c16:uniqueId val="{00000001-05DD-4702-B09A-35061EF0F3BD}"/>
              </c:ext>
            </c:extLst>
          </c:dPt>
          <c:dPt>
            <c:idx val="1"/>
            <c:bubble3D val="0"/>
            <c:spPr>
              <a:solidFill>
                <a:schemeClr val="accent5"/>
              </a:solidFill>
              <a:ln w="19050">
                <a:solidFill>
                  <a:schemeClr val="accent5"/>
                </a:solidFill>
              </a:ln>
              <a:effectLst/>
            </c:spPr>
            <c:extLst>
              <c:ext xmlns:c16="http://schemas.microsoft.com/office/drawing/2014/chart" uri="{C3380CC4-5D6E-409C-BE32-E72D297353CC}">
                <c16:uniqueId val="{00000003-05DD-4702-B09A-35061EF0F3BD}"/>
              </c:ext>
            </c:extLst>
          </c:dPt>
          <c:cat>
            <c:strRef>
              <c:f>Sheet1!$A$2:$A$3</c:f>
              <c:strCache>
                <c:ptCount val="2"/>
                <c:pt idx="0">
                  <c:v>16-44</c:v>
                </c:pt>
                <c:pt idx="1">
                  <c:v>45+</c:v>
                </c:pt>
              </c:strCache>
            </c:strRef>
          </c:cat>
          <c:val>
            <c:numRef>
              <c:f>Sheet1!$B$2:$B$3</c:f>
              <c:numCache>
                <c:formatCode>0%</c:formatCode>
                <c:ptCount val="2"/>
                <c:pt idx="0">
                  <c:v>0.54</c:v>
                </c:pt>
                <c:pt idx="1">
                  <c:v>0.46</c:v>
                </c:pt>
              </c:numCache>
            </c:numRef>
          </c:val>
          <c:extLst>
            <c:ext xmlns:c16="http://schemas.microsoft.com/office/drawing/2014/chart" uri="{C3380CC4-5D6E-409C-BE32-E72D297353CC}">
              <c16:uniqueId val="{00000004-05DD-4702-B09A-35061EF0F3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800" b="0" i="0" u="none" strike="noStrike" kern="1200" spc="0" baseline="0">
                <a:solidFill>
                  <a:schemeClr val="tx1">
                    <a:lumMod val="65000"/>
                    <a:lumOff val="35000"/>
                  </a:schemeClr>
                </a:solidFill>
                <a:latin typeface="+mn-lt"/>
                <a:ea typeface="+mn-ea"/>
                <a:cs typeface="+mn-cs"/>
              </a:defRPr>
            </a:pPr>
            <a:r>
              <a:rPr lang="en-US" sz="2800" b="1" dirty="0">
                <a:solidFill>
                  <a:schemeClr val="bg1"/>
                </a:solidFill>
              </a:rPr>
              <a:t>64% </a:t>
            </a:r>
          </a:p>
          <a:p>
            <a:pPr algn="ctr">
              <a:defRPr sz="2800" b="0" i="0" u="none" strike="noStrike" kern="1200" spc="0" baseline="0">
                <a:solidFill>
                  <a:schemeClr val="tx1">
                    <a:lumMod val="65000"/>
                    <a:lumOff val="35000"/>
                  </a:schemeClr>
                </a:solidFill>
                <a:latin typeface="+mn-lt"/>
                <a:ea typeface="+mn-ea"/>
                <a:cs typeface="+mn-cs"/>
              </a:defRPr>
            </a:pPr>
            <a:r>
              <a:rPr lang="en-US" sz="2800" b="1" dirty="0">
                <a:solidFill>
                  <a:schemeClr val="bg1"/>
                </a:solidFill>
              </a:rPr>
              <a:t>No kids</a:t>
            </a:r>
          </a:p>
          <a:p>
            <a:pPr algn="ctr">
              <a:defRPr sz="2800" b="0" i="0" u="none" strike="noStrike" kern="1200" spc="0" baseline="0">
                <a:solidFill>
                  <a:schemeClr val="tx1">
                    <a:lumMod val="65000"/>
                    <a:lumOff val="35000"/>
                  </a:schemeClr>
                </a:solidFill>
                <a:latin typeface="+mn-lt"/>
                <a:ea typeface="+mn-ea"/>
                <a:cs typeface="+mn-cs"/>
              </a:defRPr>
            </a:pPr>
            <a:r>
              <a:rPr lang="en-US" sz="2800" b="1" dirty="0">
                <a:solidFill>
                  <a:schemeClr val="bg1"/>
                </a:solidFill>
              </a:rPr>
              <a:t>in HH</a:t>
            </a:r>
          </a:p>
        </c:rich>
      </c:tx>
      <c:layout>
        <c:manualLayout>
          <c:xMode val="edge"/>
          <c:yMode val="edge"/>
          <c:x val="0.33653420303222525"/>
          <c:y val="0.30763932425665469"/>
        </c:manualLayout>
      </c:layout>
      <c:overlay val="0"/>
      <c:spPr>
        <a:noFill/>
        <a:ln>
          <a:noFill/>
        </a:ln>
        <a:effectLst/>
      </c:spPr>
      <c:txPr>
        <a:bodyPr rot="0" spcFirstLastPara="1" vertOverflow="ellipsis" vert="horz" wrap="square" anchor="ctr" anchorCtr="1"/>
        <a:lstStyle/>
        <a:p>
          <a:pPr algn="ct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41858572292274"/>
          <c:y val="6.7473085145720618E-2"/>
          <c:w val="0.59318548639881163"/>
          <c:h val="0.79092658786660375"/>
        </c:manualLayout>
      </c:layout>
      <c:doughnutChart>
        <c:varyColors val="1"/>
        <c:ser>
          <c:idx val="0"/>
          <c:order val="0"/>
          <c:tx>
            <c:strRef>
              <c:f>Sheet1!$B$1</c:f>
              <c:strCache>
                <c:ptCount val="1"/>
                <c:pt idx="0">
                  <c:v>Sales</c:v>
                </c:pt>
              </c:strCache>
            </c:strRef>
          </c:tx>
          <c:spPr>
            <a:ln>
              <a:noFill/>
            </a:ln>
          </c:spPr>
          <c:dPt>
            <c:idx val="0"/>
            <c:bubble3D val="0"/>
            <c:spPr>
              <a:solidFill>
                <a:schemeClr val="bg2"/>
              </a:solidFill>
              <a:ln w="19050">
                <a:solidFill>
                  <a:schemeClr val="bg2"/>
                </a:solidFill>
              </a:ln>
              <a:effectLst/>
            </c:spPr>
            <c:extLst>
              <c:ext xmlns:c16="http://schemas.microsoft.com/office/drawing/2014/chart" uri="{C3380CC4-5D6E-409C-BE32-E72D297353CC}">
                <c16:uniqueId val="{00000001-0A56-437E-805C-BBB0EDF6D11F}"/>
              </c:ext>
            </c:extLst>
          </c:dPt>
          <c:dPt>
            <c:idx val="1"/>
            <c:bubble3D val="0"/>
            <c:spPr>
              <a:solidFill>
                <a:schemeClr val="accent5"/>
              </a:solidFill>
              <a:ln w="19050">
                <a:noFill/>
              </a:ln>
              <a:effectLst/>
            </c:spPr>
            <c:extLst>
              <c:ext xmlns:c16="http://schemas.microsoft.com/office/drawing/2014/chart" uri="{C3380CC4-5D6E-409C-BE32-E72D297353CC}">
                <c16:uniqueId val="{00000003-0A56-437E-805C-BBB0EDF6D11F}"/>
              </c:ext>
            </c:extLst>
          </c:dPt>
          <c:cat>
            <c:strRef>
              <c:f>Sheet1!$A$2:$A$3</c:f>
              <c:strCache>
                <c:ptCount val="2"/>
                <c:pt idx="0">
                  <c:v>18-34</c:v>
                </c:pt>
                <c:pt idx="1">
                  <c:v>35+</c:v>
                </c:pt>
              </c:strCache>
            </c:strRef>
          </c:cat>
          <c:val>
            <c:numRef>
              <c:f>Sheet1!$B$2:$B$3</c:f>
              <c:numCache>
                <c:formatCode>0%</c:formatCode>
                <c:ptCount val="2"/>
                <c:pt idx="0">
                  <c:v>0.64</c:v>
                </c:pt>
                <c:pt idx="1">
                  <c:v>0.36</c:v>
                </c:pt>
              </c:numCache>
            </c:numRef>
          </c:val>
          <c:extLst>
            <c:ext xmlns:c16="http://schemas.microsoft.com/office/drawing/2014/chart" uri="{C3380CC4-5D6E-409C-BE32-E72D297353CC}">
              <c16:uniqueId val="{00000004-0A56-437E-805C-BBB0EDF6D11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Shazam! Fury Of The Gods: Predicted TVR Curve</a:t>
            </a:r>
          </a:p>
          <a:p>
            <a:pPr>
              <a:defRPr sz="1400" b="0" i="0" u="none" strike="noStrike" kern="1200" spc="0" baseline="0">
                <a:solidFill>
                  <a:schemeClr val="bg1"/>
                </a:solidFill>
                <a:latin typeface="+mn-lt"/>
                <a:ea typeface="+mn-ea"/>
                <a:cs typeface="+mn-cs"/>
              </a:defRPr>
            </a:pPr>
            <a:r>
              <a:rPr lang="en-GB" sz="800" baseline="0" dirty="0"/>
              <a:t>Industry admissions / opening eight weeks</a:t>
            </a:r>
            <a:endParaRPr lang="en-US" sz="800" dirty="0"/>
          </a:p>
        </c:rich>
      </c:tx>
      <c:layout>
        <c:manualLayout>
          <c:xMode val="edge"/>
          <c:yMode val="edge"/>
          <c:x val="0.35587522302934677"/>
          <c:y val="7.250026783235425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16-34 Adults</c:v>
                </c:pt>
              </c:strCache>
            </c:strRef>
          </c:tx>
          <c:spPr>
            <a:ln w="28575" cap="rnd">
              <a:solidFill>
                <a:schemeClr val="accent1"/>
              </a:solidFill>
              <a:round/>
            </a:ln>
            <a:effectLst/>
          </c:spPr>
          <c:marker>
            <c:symbol val="none"/>
          </c:marker>
          <c:dLbls>
            <c:dLbl>
              <c:idx val="6"/>
              <c:layout>
                <c:manualLayout>
                  <c:x val="0.11613297901435207"/>
                  <c:y val="-9.666702377647279E-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r>
                      <a:rPr lang="en-US" sz="1400" dirty="0"/>
                      <a:t>4.5</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538246617688857E-2"/>
                      <c:h val="4.6098182108113693E-2"/>
                    </c:manualLayout>
                  </c15:layout>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Sheet3!$A$3:$A$10</c:f>
              <c:strCache>
                <c:ptCount val="8"/>
                <c:pt idx="0">
                  <c:v>x</c:v>
                </c:pt>
                <c:pt idx="1">
                  <c:v>11/03 - 17/03</c:v>
                </c:pt>
                <c:pt idx="7">
                  <c:v>28/04 - 3/05</c:v>
                </c:pt>
              </c:strCache>
            </c:strRef>
          </c:cat>
          <c:val>
            <c:numRef>
              <c:f>Sheet3!$B$3:$B$10</c:f>
              <c:numCache>
                <c:formatCode>General</c:formatCode>
                <c:ptCount val="8"/>
                <c:pt idx="0">
                  <c:v>0</c:v>
                </c:pt>
                <c:pt idx="1">
                  <c:v>2.2799999999999998</c:v>
                </c:pt>
                <c:pt idx="2">
                  <c:v>3.43</c:v>
                </c:pt>
                <c:pt idx="3">
                  <c:v>4</c:v>
                </c:pt>
                <c:pt idx="4">
                  <c:v>4.28</c:v>
                </c:pt>
                <c:pt idx="5">
                  <c:v>4.45</c:v>
                </c:pt>
                <c:pt idx="6">
                  <c:v>4.53</c:v>
                </c:pt>
                <c:pt idx="7">
                  <c:v>4.57</c:v>
                </c:pt>
              </c:numCache>
            </c:numRef>
          </c:val>
          <c:smooth val="0"/>
          <c:extLst>
            <c:ext xmlns:c16="http://schemas.microsoft.com/office/drawing/2014/chart" uri="{C3380CC4-5D6E-409C-BE32-E72D297353CC}">
              <c16:uniqueId val="{00000000-F301-43BD-A9B8-B0CE1A4E6BD7}"/>
            </c:ext>
          </c:extLst>
        </c:ser>
        <c:ser>
          <c:idx val="1"/>
          <c:order val="1"/>
          <c:tx>
            <c:strRef>
              <c:f>Sheet3!$C$2</c:f>
              <c:strCache>
                <c:ptCount val="1"/>
                <c:pt idx="0">
                  <c:v>16-34 Men</c:v>
                </c:pt>
              </c:strCache>
            </c:strRef>
          </c:tx>
          <c:spPr>
            <a:ln w="28575" cap="rnd">
              <a:solidFill>
                <a:schemeClr val="accent2"/>
              </a:solidFill>
              <a:round/>
            </a:ln>
            <a:effectLst/>
          </c:spPr>
          <c:marker>
            <c:symbol val="none"/>
          </c:marker>
          <c:dLbls>
            <c:dLbl>
              <c:idx val="6"/>
              <c:layout>
                <c:manualLayout>
                  <c:x val="0.10974033796769032"/>
                  <c:y val="-1.5708391363676778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r>
                      <a:rPr lang="en-US" dirty="0"/>
                      <a:t>5.7</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4759141728375508E-2"/>
                      <c:h val="2.8528950536739844E-2"/>
                    </c:manualLayout>
                  </c15:layout>
                  <c15:showDataLabelsRange val="0"/>
                </c:ext>
                <c:ext xmlns:c16="http://schemas.microsoft.com/office/drawing/2014/chart" uri="{C3380CC4-5D6E-409C-BE32-E72D297353CC}">
                  <c16:uniqueId val="{00000001-35C1-4FE4-88C1-3251ACAFFC3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11/03 - 17/03</c:v>
                </c:pt>
                <c:pt idx="7">
                  <c:v>28/04 - 3/05</c:v>
                </c:pt>
              </c:strCache>
            </c:strRef>
          </c:cat>
          <c:val>
            <c:numRef>
              <c:f>Sheet3!$C$3:$C$10</c:f>
              <c:numCache>
                <c:formatCode>General</c:formatCode>
                <c:ptCount val="8"/>
                <c:pt idx="0">
                  <c:v>0</c:v>
                </c:pt>
                <c:pt idx="1">
                  <c:v>2.89</c:v>
                </c:pt>
                <c:pt idx="2">
                  <c:v>4.34</c:v>
                </c:pt>
                <c:pt idx="3">
                  <c:v>5.0599999999999996</c:v>
                </c:pt>
                <c:pt idx="4">
                  <c:v>5.42</c:v>
                </c:pt>
                <c:pt idx="5">
                  <c:v>5.63</c:v>
                </c:pt>
                <c:pt idx="6">
                  <c:v>5.73</c:v>
                </c:pt>
                <c:pt idx="7">
                  <c:v>5.78</c:v>
                </c:pt>
              </c:numCache>
            </c:numRef>
          </c:val>
          <c:smooth val="0"/>
          <c:extLst>
            <c:ext xmlns:c16="http://schemas.microsoft.com/office/drawing/2014/chart" uri="{C3380CC4-5D6E-409C-BE32-E72D297353CC}">
              <c16:uniqueId val="{00000001-F301-43BD-A9B8-B0CE1A4E6BD7}"/>
            </c:ext>
          </c:extLst>
        </c:ser>
        <c:ser>
          <c:idx val="2"/>
          <c:order val="2"/>
          <c:tx>
            <c:strRef>
              <c:f>Sheet3!$D$2</c:f>
              <c:strCache>
                <c:ptCount val="1"/>
                <c:pt idx="0">
                  <c:v>ABC1 Men </c:v>
                </c:pt>
              </c:strCache>
            </c:strRef>
          </c:tx>
          <c:spPr>
            <a:ln w="28575" cap="rnd">
              <a:solidFill>
                <a:schemeClr val="bg2"/>
              </a:solidFill>
              <a:round/>
            </a:ln>
            <a:effectLst/>
          </c:spPr>
          <c:marker>
            <c:symbol val="none"/>
          </c:marker>
          <c:dLbls>
            <c:dLbl>
              <c:idx val="6"/>
              <c:layout>
                <c:manualLayout>
                  <c:x val="0.11613297901435207"/>
                  <c:y val="-1.2083377972059044E-2"/>
                </c:manualLayout>
              </c:layout>
              <c:tx>
                <c:rich>
                  <a:bodyPr/>
                  <a:lstStyle/>
                  <a:p>
                    <a:r>
                      <a:rPr lang="en-US" dirty="0"/>
                      <a:t>3.3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11/03 - 17/03</c:v>
                </c:pt>
                <c:pt idx="7">
                  <c:v>28/04 - 3/05</c:v>
                </c:pt>
              </c:strCache>
            </c:strRef>
          </c:cat>
          <c:val>
            <c:numRef>
              <c:f>Sheet3!$D$3:$D$10</c:f>
              <c:numCache>
                <c:formatCode>General</c:formatCode>
                <c:ptCount val="8"/>
                <c:pt idx="0">
                  <c:v>0</c:v>
                </c:pt>
                <c:pt idx="1">
                  <c:v>1.67</c:v>
                </c:pt>
                <c:pt idx="2">
                  <c:v>2.5099999999999998</c:v>
                </c:pt>
                <c:pt idx="3">
                  <c:v>2.93</c:v>
                </c:pt>
                <c:pt idx="4">
                  <c:v>3.14</c:v>
                </c:pt>
                <c:pt idx="5">
                  <c:v>3.26</c:v>
                </c:pt>
                <c:pt idx="6">
                  <c:v>3.32</c:v>
                </c:pt>
                <c:pt idx="7">
                  <c:v>3.35</c:v>
                </c:pt>
              </c:numCache>
            </c:numRef>
          </c:val>
          <c:smooth val="0"/>
          <c:extLst>
            <c:ext xmlns:c16="http://schemas.microsoft.com/office/drawing/2014/chart" uri="{C3380CC4-5D6E-409C-BE32-E72D297353CC}">
              <c16:uniqueId val="{00000002-F301-43BD-A9B8-B0CE1A4E6BD7}"/>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min val="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The Flash Predicted TVR Curve</a:t>
            </a:r>
          </a:p>
          <a:p>
            <a:pPr>
              <a:defRPr sz="1400" b="0" i="0" u="none" strike="noStrike" kern="1200" spc="0" baseline="0">
                <a:solidFill>
                  <a:schemeClr val="bg1"/>
                </a:solidFill>
                <a:latin typeface="+mn-lt"/>
                <a:ea typeface="+mn-ea"/>
                <a:cs typeface="+mn-cs"/>
              </a:defRPr>
            </a:pPr>
            <a:r>
              <a:rPr lang="en-GB" sz="800" baseline="0" dirty="0"/>
              <a:t>Industry admissions / opening eight weeks</a:t>
            </a:r>
            <a:endParaRPr lang="en-US" sz="800" dirty="0"/>
          </a:p>
        </c:rich>
      </c:tx>
      <c:layout>
        <c:manualLayout>
          <c:xMode val="edge"/>
          <c:yMode val="edge"/>
          <c:x val="0.35587522302934677"/>
          <c:y val="7.250026783235425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16-34 Adults</c:v>
                </c:pt>
              </c:strCache>
            </c:strRef>
          </c:tx>
          <c:spPr>
            <a:ln w="28575" cap="rnd">
              <a:solidFill>
                <a:schemeClr val="accent1"/>
              </a:solidFill>
              <a:round/>
            </a:ln>
            <a:effectLst/>
          </c:spPr>
          <c:marker>
            <c:symbol val="none"/>
          </c:marker>
          <c:dLbls>
            <c:dLbl>
              <c:idx val="6"/>
              <c:layout>
                <c:manualLayout>
                  <c:x val="0.20456451349317045"/>
                  <c:y val="-1.691672916088266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r>
                      <a:rPr lang="en-US" sz="1400" dirty="0"/>
                      <a:t>8.7</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538246617688857E-2"/>
                      <c:h val="4.6098182108113693E-2"/>
                    </c:manualLayout>
                  </c15:layout>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Sheet3!$A$3:$A$11</c:f>
              <c:strCache>
                <c:ptCount val="8"/>
                <c:pt idx="0">
                  <c:v>x</c:v>
                </c:pt>
                <c:pt idx="1">
                  <c:v>10/06 - 16/06</c:v>
                </c:pt>
                <c:pt idx="7">
                  <c:v>4/08 - 10/08</c:v>
                </c:pt>
              </c:strCache>
            </c:strRef>
          </c:cat>
          <c:val>
            <c:numRef>
              <c:f>Sheet3!$B$3:$B$11</c:f>
              <c:numCache>
                <c:formatCode>General</c:formatCode>
                <c:ptCount val="9"/>
                <c:pt idx="0">
                  <c:v>0</c:v>
                </c:pt>
                <c:pt idx="1">
                  <c:v>3.95</c:v>
                </c:pt>
                <c:pt idx="2">
                  <c:v>5.97</c:v>
                </c:pt>
                <c:pt idx="3">
                  <c:v>7.11</c:v>
                </c:pt>
                <c:pt idx="4">
                  <c:v>7.82</c:v>
                </c:pt>
                <c:pt idx="5">
                  <c:v>8.25</c:v>
                </c:pt>
                <c:pt idx="6">
                  <c:v>8.52</c:v>
                </c:pt>
                <c:pt idx="7">
                  <c:v>8.69</c:v>
                </c:pt>
                <c:pt idx="8">
                  <c:v>8.7799999999999994</c:v>
                </c:pt>
              </c:numCache>
            </c:numRef>
          </c:val>
          <c:smooth val="0"/>
          <c:extLst>
            <c:ext xmlns:c16="http://schemas.microsoft.com/office/drawing/2014/chart" uri="{C3380CC4-5D6E-409C-BE32-E72D297353CC}">
              <c16:uniqueId val="{00000000-F301-43BD-A9B8-B0CE1A4E6BD7}"/>
            </c:ext>
          </c:extLst>
        </c:ser>
        <c:ser>
          <c:idx val="1"/>
          <c:order val="1"/>
          <c:tx>
            <c:strRef>
              <c:f>Sheet3!$C$2</c:f>
              <c:strCache>
                <c:ptCount val="1"/>
                <c:pt idx="0">
                  <c:v>16-34 Men</c:v>
                </c:pt>
              </c:strCache>
            </c:strRef>
          </c:tx>
          <c:spPr>
            <a:ln w="28575" cap="rnd">
              <a:solidFill>
                <a:schemeClr val="accent2"/>
              </a:solidFill>
              <a:round/>
            </a:ln>
            <a:effectLst/>
          </c:spPr>
          <c:marker>
            <c:symbol val="none"/>
          </c:marker>
          <c:dLbls>
            <c:dLbl>
              <c:idx val="6"/>
              <c:layout>
                <c:manualLayout>
                  <c:x val="0.20349907331872685"/>
                  <c:y val="-2.0541742552500374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r>
                      <a:rPr lang="en-US" dirty="0"/>
                      <a:t>10.5</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4759141728375508E-2"/>
                      <c:h val="2.8528950536739844E-2"/>
                    </c:manualLayout>
                  </c15:layout>
                  <c15:showDataLabelsRange val="0"/>
                </c:ext>
                <c:ext xmlns:c16="http://schemas.microsoft.com/office/drawing/2014/chart" uri="{C3380CC4-5D6E-409C-BE32-E72D297353CC}">
                  <c16:uniqueId val="{00000001-35C1-4FE4-88C1-3251ACAFFC3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Sheet3!$A$3:$A$11</c:f>
              <c:strCache>
                <c:ptCount val="8"/>
                <c:pt idx="0">
                  <c:v>x</c:v>
                </c:pt>
                <c:pt idx="1">
                  <c:v>10/06 - 16/06</c:v>
                </c:pt>
                <c:pt idx="7">
                  <c:v>4/08 - 10/08</c:v>
                </c:pt>
              </c:strCache>
            </c:strRef>
          </c:cat>
          <c:val>
            <c:numRef>
              <c:f>Sheet3!$C$3:$C$11</c:f>
              <c:numCache>
                <c:formatCode>General</c:formatCode>
                <c:ptCount val="9"/>
                <c:pt idx="0">
                  <c:v>0</c:v>
                </c:pt>
                <c:pt idx="1">
                  <c:v>4.76</c:v>
                </c:pt>
                <c:pt idx="2">
                  <c:v>7.19</c:v>
                </c:pt>
                <c:pt idx="3">
                  <c:v>8.56</c:v>
                </c:pt>
                <c:pt idx="4">
                  <c:v>9.41</c:v>
                </c:pt>
                <c:pt idx="5">
                  <c:v>9.93</c:v>
                </c:pt>
                <c:pt idx="6">
                  <c:v>10.25</c:v>
                </c:pt>
                <c:pt idx="7">
                  <c:v>10.46</c:v>
                </c:pt>
                <c:pt idx="8">
                  <c:v>10.57</c:v>
                </c:pt>
              </c:numCache>
            </c:numRef>
          </c:val>
          <c:smooth val="0"/>
          <c:extLst>
            <c:ext xmlns:c16="http://schemas.microsoft.com/office/drawing/2014/chart" uri="{C3380CC4-5D6E-409C-BE32-E72D297353CC}">
              <c16:uniqueId val="{00000001-F301-43BD-A9B8-B0CE1A4E6BD7}"/>
            </c:ext>
          </c:extLst>
        </c:ser>
        <c:ser>
          <c:idx val="2"/>
          <c:order val="2"/>
          <c:tx>
            <c:strRef>
              <c:f>Sheet3!$D$2</c:f>
              <c:strCache>
                <c:ptCount val="1"/>
                <c:pt idx="0">
                  <c:v>ABC1 Men </c:v>
                </c:pt>
              </c:strCache>
            </c:strRef>
          </c:tx>
          <c:spPr>
            <a:ln w="28575" cap="rnd">
              <a:solidFill>
                <a:schemeClr val="bg2"/>
              </a:solidFill>
              <a:round/>
            </a:ln>
            <a:effectLst/>
          </c:spPr>
          <c:marker>
            <c:symbol val="none"/>
          </c:marker>
          <c:dLbls>
            <c:dLbl>
              <c:idx val="6"/>
              <c:layout>
                <c:manualLayout>
                  <c:x val="0.20456451349317045"/>
                  <c:y val="-1.4500053566470852E-2"/>
                </c:manualLayout>
              </c:layout>
              <c:tx>
                <c:rich>
                  <a:bodyPr/>
                  <a:lstStyle/>
                  <a:p>
                    <a:r>
                      <a:rPr lang="en-US" dirty="0"/>
                      <a:t>6.4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Sheet3!$A$3:$A$11</c:f>
              <c:strCache>
                <c:ptCount val="8"/>
                <c:pt idx="0">
                  <c:v>x</c:v>
                </c:pt>
                <c:pt idx="1">
                  <c:v>10/06 - 16/06</c:v>
                </c:pt>
                <c:pt idx="7">
                  <c:v>4/08 - 10/08</c:v>
                </c:pt>
              </c:strCache>
            </c:strRef>
          </c:cat>
          <c:val>
            <c:numRef>
              <c:f>Sheet3!$D$3:$D$11</c:f>
              <c:numCache>
                <c:formatCode>General</c:formatCode>
                <c:ptCount val="9"/>
                <c:pt idx="0">
                  <c:v>0</c:v>
                </c:pt>
                <c:pt idx="1">
                  <c:v>2.9</c:v>
                </c:pt>
                <c:pt idx="2">
                  <c:v>4.38</c:v>
                </c:pt>
                <c:pt idx="3">
                  <c:v>5.21</c:v>
                </c:pt>
                <c:pt idx="4">
                  <c:v>5.73</c:v>
                </c:pt>
                <c:pt idx="5">
                  <c:v>6.05</c:v>
                </c:pt>
                <c:pt idx="6">
                  <c:v>6.25</c:v>
                </c:pt>
                <c:pt idx="7">
                  <c:v>6.37</c:v>
                </c:pt>
                <c:pt idx="8">
                  <c:v>6.44</c:v>
                </c:pt>
              </c:numCache>
            </c:numRef>
          </c:val>
          <c:smooth val="0"/>
          <c:extLst>
            <c:ext xmlns:c16="http://schemas.microsoft.com/office/drawing/2014/chart" uri="{C3380CC4-5D6E-409C-BE32-E72D297353CC}">
              <c16:uniqueId val="{00000002-F301-43BD-A9B8-B0CE1A4E6BD7}"/>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min val="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Blue Beetle: Predicted TVR Curve</a:t>
            </a:r>
          </a:p>
          <a:p>
            <a:pPr>
              <a:defRPr sz="1400" b="0" i="0" u="none" strike="noStrike" kern="1200" spc="0" baseline="0">
                <a:solidFill>
                  <a:schemeClr val="bg1"/>
                </a:solidFill>
                <a:latin typeface="+mn-lt"/>
                <a:ea typeface="+mn-ea"/>
                <a:cs typeface="+mn-cs"/>
              </a:defRPr>
            </a:pPr>
            <a:r>
              <a:rPr lang="en-GB" sz="800" baseline="0" dirty="0"/>
              <a:t>Industry admissions / opening seven weeks</a:t>
            </a:r>
            <a:endParaRPr lang="en-US" sz="800" dirty="0"/>
          </a:p>
        </c:rich>
      </c:tx>
      <c:layout>
        <c:manualLayout>
          <c:xMode val="edge"/>
          <c:yMode val="edge"/>
          <c:x val="0.35587522302934677"/>
          <c:y val="7.250026783235425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16-34 Adults</c:v>
                </c:pt>
              </c:strCache>
            </c:strRef>
          </c:tx>
          <c:spPr>
            <a:ln w="28575" cap="rnd">
              <a:solidFill>
                <a:schemeClr val="accent1"/>
              </a:solidFill>
              <a:round/>
            </a:ln>
            <a:effectLst/>
          </c:spPr>
          <c:marker>
            <c:symbol val="none"/>
          </c:marker>
          <c:dLbls>
            <c:dLbl>
              <c:idx val="6"/>
              <c:layout>
                <c:manualLayout>
                  <c:x val="0.11613297901435207"/>
                  <c:y val="-9.666702377647279E-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r>
                      <a:rPr lang="en-US" sz="1400" dirty="0"/>
                      <a:t>3.8</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538246617688857E-2"/>
                      <c:h val="4.6098182108113693E-2"/>
                    </c:manualLayout>
                  </c15:layout>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Sheet3!$A$3:$A$10</c:f>
              <c:strCache>
                <c:ptCount val="8"/>
                <c:pt idx="0">
                  <c:v>x</c:v>
                </c:pt>
                <c:pt idx="1">
                  <c:v>12/08 - 18/08</c:v>
                </c:pt>
                <c:pt idx="7">
                  <c:v>29/09 - 5/10</c:v>
                </c:pt>
              </c:strCache>
            </c:strRef>
          </c:cat>
          <c:val>
            <c:numRef>
              <c:f>Sheet3!$B$3:$B$10</c:f>
              <c:numCache>
                <c:formatCode>General</c:formatCode>
                <c:ptCount val="8"/>
                <c:pt idx="0">
                  <c:v>0</c:v>
                </c:pt>
                <c:pt idx="1">
                  <c:v>1.9</c:v>
                </c:pt>
                <c:pt idx="2">
                  <c:v>2.86</c:v>
                </c:pt>
                <c:pt idx="3">
                  <c:v>3.33</c:v>
                </c:pt>
                <c:pt idx="4">
                  <c:v>3.57</c:v>
                </c:pt>
                <c:pt idx="5">
                  <c:v>3.71</c:v>
                </c:pt>
                <c:pt idx="6">
                  <c:v>3.78</c:v>
                </c:pt>
                <c:pt idx="7">
                  <c:v>3.81</c:v>
                </c:pt>
              </c:numCache>
            </c:numRef>
          </c:val>
          <c:smooth val="0"/>
          <c:extLst>
            <c:ext xmlns:c16="http://schemas.microsoft.com/office/drawing/2014/chart" uri="{C3380CC4-5D6E-409C-BE32-E72D297353CC}">
              <c16:uniqueId val="{00000000-F301-43BD-A9B8-B0CE1A4E6BD7}"/>
            </c:ext>
          </c:extLst>
        </c:ser>
        <c:ser>
          <c:idx val="1"/>
          <c:order val="1"/>
          <c:tx>
            <c:strRef>
              <c:f>Sheet3!$C$2</c:f>
              <c:strCache>
                <c:ptCount val="1"/>
                <c:pt idx="0">
                  <c:v>16-34 Men</c:v>
                </c:pt>
              </c:strCache>
            </c:strRef>
          </c:tx>
          <c:spPr>
            <a:ln w="28575" cap="rnd">
              <a:solidFill>
                <a:schemeClr val="accent2"/>
              </a:solidFill>
              <a:round/>
            </a:ln>
            <a:effectLst/>
          </c:spPr>
          <c:marker>
            <c:symbol val="none"/>
          </c:marker>
          <c:dLbls>
            <c:dLbl>
              <c:idx val="6"/>
              <c:layout>
                <c:manualLayout>
                  <c:x val="0.10974033796769032"/>
                  <c:y val="-1.5708391363676778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r>
                      <a:rPr lang="en-US" dirty="0"/>
                      <a:t>4.8</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4759141728375508E-2"/>
                      <c:h val="2.8528950536739844E-2"/>
                    </c:manualLayout>
                  </c15:layout>
                  <c15:showDataLabelsRange val="0"/>
                </c:ext>
                <c:ext xmlns:c16="http://schemas.microsoft.com/office/drawing/2014/chart" uri="{C3380CC4-5D6E-409C-BE32-E72D297353CC}">
                  <c16:uniqueId val="{00000001-35C1-4FE4-88C1-3251ACAFFC3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12/08 - 18/08</c:v>
                </c:pt>
                <c:pt idx="7">
                  <c:v>29/09 - 5/10</c:v>
                </c:pt>
              </c:strCache>
            </c:strRef>
          </c:cat>
          <c:val>
            <c:numRef>
              <c:f>Sheet3!$C$3:$C$10</c:f>
              <c:numCache>
                <c:formatCode>General</c:formatCode>
                <c:ptCount val="8"/>
                <c:pt idx="0">
                  <c:v>0</c:v>
                </c:pt>
                <c:pt idx="1">
                  <c:v>2.41</c:v>
                </c:pt>
                <c:pt idx="2">
                  <c:v>3.61</c:v>
                </c:pt>
                <c:pt idx="3">
                  <c:v>4.22</c:v>
                </c:pt>
                <c:pt idx="4">
                  <c:v>4.5199999999999996</c:v>
                </c:pt>
                <c:pt idx="5">
                  <c:v>4.6900000000000004</c:v>
                </c:pt>
                <c:pt idx="6">
                  <c:v>4.78</c:v>
                </c:pt>
                <c:pt idx="7">
                  <c:v>4.82</c:v>
                </c:pt>
              </c:numCache>
            </c:numRef>
          </c:val>
          <c:smooth val="0"/>
          <c:extLst>
            <c:ext xmlns:c16="http://schemas.microsoft.com/office/drawing/2014/chart" uri="{C3380CC4-5D6E-409C-BE32-E72D297353CC}">
              <c16:uniqueId val="{00000001-F301-43BD-A9B8-B0CE1A4E6BD7}"/>
            </c:ext>
          </c:extLst>
        </c:ser>
        <c:ser>
          <c:idx val="2"/>
          <c:order val="2"/>
          <c:tx>
            <c:strRef>
              <c:f>Sheet3!$D$2</c:f>
              <c:strCache>
                <c:ptCount val="1"/>
                <c:pt idx="0">
                  <c:v>ABC1 Men </c:v>
                </c:pt>
              </c:strCache>
            </c:strRef>
          </c:tx>
          <c:spPr>
            <a:ln w="28575" cap="rnd">
              <a:solidFill>
                <a:schemeClr val="bg2"/>
              </a:solidFill>
              <a:round/>
            </a:ln>
            <a:effectLst/>
          </c:spPr>
          <c:marker>
            <c:symbol val="none"/>
          </c:marker>
          <c:dLbls>
            <c:dLbl>
              <c:idx val="6"/>
              <c:layout>
                <c:manualLayout>
                  <c:x val="0.11613297901435207"/>
                  <c:y val="-1.2083377972059044E-2"/>
                </c:manualLayout>
              </c:layout>
              <c:tx>
                <c:rich>
                  <a:bodyPr/>
                  <a:lstStyle/>
                  <a:p>
                    <a:r>
                      <a:rPr lang="en-US" dirty="0"/>
                      <a:t>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Sheet3!$A$3:$A$10</c:f>
              <c:strCache>
                <c:ptCount val="8"/>
                <c:pt idx="0">
                  <c:v>x</c:v>
                </c:pt>
                <c:pt idx="1">
                  <c:v>12/08 - 18/08</c:v>
                </c:pt>
                <c:pt idx="7">
                  <c:v>29/09 - 5/10</c:v>
                </c:pt>
              </c:strCache>
            </c:strRef>
          </c:cat>
          <c:val>
            <c:numRef>
              <c:f>Sheet3!$D$3:$D$10</c:f>
              <c:numCache>
                <c:formatCode>General</c:formatCode>
                <c:ptCount val="8"/>
                <c:pt idx="0">
                  <c:v>0</c:v>
                </c:pt>
                <c:pt idx="1">
                  <c:v>1.39</c:v>
                </c:pt>
                <c:pt idx="2">
                  <c:v>2.09</c:v>
                </c:pt>
                <c:pt idx="3">
                  <c:v>2.44</c:v>
                </c:pt>
                <c:pt idx="4">
                  <c:v>2.61</c:v>
                </c:pt>
                <c:pt idx="5">
                  <c:v>2.72</c:v>
                </c:pt>
                <c:pt idx="6">
                  <c:v>2.76</c:v>
                </c:pt>
                <c:pt idx="7">
                  <c:v>2.79</c:v>
                </c:pt>
              </c:numCache>
            </c:numRef>
          </c:val>
          <c:smooth val="0"/>
          <c:extLst>
            <c:ext xmlns:c16="http://schemas.microsoft.com/office/drawing/2014/chart" uri="{C3380CC4-5D6E-409C-BE32-E72D297353CC}">
              <c16:uniqueId val="{00000002-F301-43BD-A9B8-B0CE1A4E6BD7}"/>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min val="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1200" baseline="0" dirty="0"/>
              <a:t>Aquaman And The Lost Kingdom Predicted TVR Curve</a:t>
            </a:r>
          </a:p>
          <a:p>
            <a:pPr>
              <a:defRPr sz="1400" b="0" i="0" u="none" strike="noStrike" kern="1200" spc="0" baseline="0">
                <a:solidFill>
                  <a:schemeClr val="bg1"/>
                </a:solidFill>
                <a:latin typeface="+mn-lt"/>
                <a:ea typeface="+mn-ea"/>
                <a:cs typeface="+mn-cs"/>
              </a:defRPr>
            </a:pPr>
            <a:r>
              <a:rPr lang="en-GB" sz="800" baseline="0" dirty="0"/>
              <a:t>Industry admissions / opening eight weeks</a:t>
            </a:r>
            <a:endParaRPr lang="en-US" sz="800" dirty="0"/>
          </a:p>
        </c:rich>
      </c:tx>
      <c:layout>
        <c:manualLayout>
          <c:xMode val="edge"/>
          <c:yMode val="edge"/>
          <c:x val="0.35587522302934677"/>
          <c:y val="7.250026783235425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3538452658717865E-2"/>
          <c:y val="0.10341301732197121"/>
          <c:w val="0.94113434646906413"/>
          <c:h val="0.75887647786197565"/>
        </c:manualLayout>
      </c:layout>
      <c:lineChart>
        <c:grouping val="standard"/>
        <c:varyColors val="0"/>
        <c:ser>
          <c:idx val="0"/>
          <c:order val="0"/>
          <c:tx>
            <c:strRef>
              <c:f>Sheet3!$B$2</c:f>
              <c:strCache>
                <c:ptCount val="1"/>
                <c:pt idx="0">
                  <c:v>16-34 Adults</c:v>
                </c:pt>
              </c:strCache>
            </c:strRef>
          </c:tx>
          <c:spPr>
            <a:ln w="28575" cap="rnd">
              <a:solidFill>
                <a:schemeClr val="accent1"/>
              </a:solidFill>
              <a:round/>
            </a:ln>
            <a:effectLst/>
          </c:spPr>
          <c:marker>
            <c:symbol val="none"/>
          </c:marker>
          <c:dLbls>
            <c:dLbl>
              <c:idx val="6"/>
              <c:layout>
                <c:manualLayout>
                  <c:x val="0.20776083401650125"/>
                  <c:y val="-1.6916729160882705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r>
                      <a:rPr lang="en-US" sz="1400" dirty="0"/>
                      <a:t>8.7</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538246617688857E-2"/>
                      <c:h val="4.6098182108113693E-2"/>
                    </c:manualLayout>
                  </c15:layout>
                  <c15:showDataLabelsRange val="0"/>
                </c:ext>
                <c:ext xmlns:c16="http://schemas.microsoft.com/office/drawing/2014/chart" uri="{C3380CC4-5D6E-409C-BE32-E72D297353CC}">
                  <c16:uniqueId val="{00000004-F301-43BD-A9B8-B0CE1A4E6BD7}"/>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Sheet3!$A$3:$A$11</c:f>
              <c:strCache>
                <c:ptCount val="9"/>
                <c:pt idx="0">
                  <c:v>x</c:v>
                </c:pt>
                <c:pt idx="1">
                  <c:v>16/12 - 22/12</c:v>
                </c:pt>
                <c:pt idx="8">
                  <c:v>03/02 - 9/02</c:v>
                </c:pt>
              </c:strCache>
            </c:strRef>
          </c:cat>
          <c:val>
            <c:numRef>
              <c:f>Sheet3!$B$3:$B$11</c:f>
              <c:numCache>
                <c:formatCode>General</c:formatCode>
                <c:ptCount val="9"/>
                <c:pt idx="0">
                  <c:v>0</c:v>
                </c:pt>
                <c:pt idx="1">
                  <c:v>2.02</c:v>
                </c:pt>
                <c:pt idx="2">
                  <c:v>5.36</c:v>
                </c:pt>
                <c:pt idx="3">
                  <c:v>6.94</c:v>
                </c:pt>
                <c:pt idx="4">
                  <c:v>7.82</c:v>
                </c:pt>
                <c:pt idx="5">
                  <c:v>8.34</c:v>
                </c:pt>
                <c:pt idx="6">
                  <c:v>8.61</c:v>
                </c:pt>
                <c:pt idx="7">
                  <c:v>8.74</c:v>
                </c:pt>
                <c:pt idx="8">
                  <c:v>8.7799999999999994</c:v>
                </c:pt>
              </c:numCache>
            </c:numRef>
          </c:val>
          <c:smooth val="0"/>
          <c:extLst>
            <c:ext xmlns:c16="http://schemas.microsoft.com/office/drawing/2014/chart" uri="{C3380CC4-5D6E-409C-BE32-E72D297353CC}">
              <c16:uniqueId val="{00000000-F301-43BD-A9B8-B0CE1A4E6BD7}"/>
            </c:ext>
          </c:extLst>
        </c:ser>
        <c:ser>
          <c:idx val="1"/>
          <c:order val="1"/>
          <c:tx>
            <c:strRef>
              <c:f>Sheet3!$C$2</c:f>
              <c:strCache>
                <c:ptCount val="1"/>
                <c:pt idx="0">
                  <c:v>16-34 Men</c:v>
                </c:pt>
              </c:strCache>
            </c:strRef>
          </c:tx>
          <c:spPr>
            <a:ln w="28575" cap="rnd">
              <a:solidFill>
                <a:schemeClr val="accent2"/>
              </a:solidFill>
              <a:round/>
            </a:ln>
            <a:effectLst/>
          </c:spPr>
          <c:marker>
            <c:symbol val="none"/>
          </c:marker>
          <c:dLbls>
            <c:dLbl>
              <c:idx val="6"/>
              <c:layout>
                <c:manualLayout>
                  <c:x val="0.20776083401650125"/>
                  <c:y val="-1.570839136367673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r>
                      <a:rPr lang="en-US" dirty="0"/>
                      <a:t>10.5</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4759141728375508E-2"/>
                      <c:h val="2.8528950536739844E-2"/>
                    </c:manualLayout>
                  </c15:layout>
                  <c15:showDataLabelsRange val="0"/>
                </c:ext>
                <c:ext xmlns:c16="http://schemas.microsoft.com/office/drawing/2014/chart" uri="{C3380CC4-5D6E-409C-BE32-E72D297353CC}">
                  <c16:uniqueId val="{00000001-35C1-4FE4-88C1-3251ACAFFC3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Sheet3!$A$3:$A$11</c:f>
              <c:strCache>
                <c:ptCount val="9"/>
                <c:pt idx="0">
                  <c:v>x</c:v>
                </c:pt>
                <c:pt idx="1">
                  <c:v>16/12 - 22/12</c:v>
                </c:pt>
                <c:pt idx="8">
                  <c:v>03/02 - 9/02</c:v>
                </c:pt>
              </c:strCache>
            </c:strRef>
          </c:cat>
          <c:val>
            <c:numRef>
              <c:f>Sheet3!$C$3:$C$11</c:f>
              <c:numCache>
                <c:formatCode>General</c:formatCode>
                <c:ptCount val="9"/>
                <c:pt idx="0">
                  <c:v>0</c:v>
                </c:pt>
                <c:pt idx="1">
                  <c:v>2.4300000000000002</c:v>
                </c:pt>
                <c:pt idx="2">
                  <c:v>6.45</c:v>
                </c:pt>
                <c:pt idx="3">
                  <c:v>8.35</c:v>
                </c:pt>
                <c:pt idx="4">
                  <c:v>9.41</c:v>
                </c:pt>
                <c:pt idx="5">
                  <c:v>10.039999999999999</c:v>
                </c:pt>
                <c:pt idx="6">
                  <c:v>10.36</c:v>
                </c:pt>
                <c:pt idx="7">
                  <c:v>10.51</c:v>
                </c:pt>
                <c:pt idx="8">
                  <c:v>10.57</c:v>
                </c:pt>
              </c:numCache>
            </c:numRef>
          </c:val>
          <c:smooth val="0"/>
          <c:extLst>
            <c:ext xmlns:c16="http://schemas.microsoft.com/office/drawing/2014/chart" uri="{C3380CC4-5D6E-409C-BE32-E72D297353CC}">
              <c16:uniqueId val="{00000001-F301-43BD-A9B8-B0CE1A4E6BD7}"/>
            </c:ext>
          </c:extLst>
        </c:ser>
        <c:ser>
          <c:idx val="2"/>
          <c:order val="2"/>
          <c:tx>
            <c:strRef>
              <c:f>Sheet3!$D$2</c:f>
              <c:strCache>
                <c:ptCount val="1"/>
                <c:pt idx="0">
                  <c:v>ABC1 Men </c:v>
                </c:pt>
              </c:strCache>
            </c:strRef>
          </c:tx>
          <c:spPr>
            <a:ln w="28575" cap="rnd">
              <a:solidFill>
                <a:schemeClr val="bg2"/>
              </a:solidFill>
              <a:round/>
            </a:ln>
            <a:effectLst/>
          </c:spPr>
          <c:marker>
            <c:symbol val="none"/>
          </c:marker>
          <c:dLbls>
            <c:dLbl>
              <c:idx val="6"/>
              <c:layout>
                <c:manualLayout>
                  <c:x val="0.20562995366761422"/>
                  <c:y val="-1.2083377972059044E-2"/>
                </c:manualLayout>
              </c:layout>
              <c:tx>
                <c:rich>
                  <a:bodyPr/>
                  <a:lstStyle/>
                  <a:p>
                    <a:r>
                      <a:rPr lang="en-US" dirty="0"/>
                      <a:t>6.4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301-43BD-A9B8-B0CE1A4E6BD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Sheet3!$A$3:$A$11</c:f>
              <c:strCache>
                <c:ptCount val="9"/>
                <c:pt idx="0">
                  <c:v>x</c:v>
                </c:pt>
                <c:pt idx="1">
                  <c:v>16/12 - 22/12</c:v>
                </c:pt>
                <c:pt idx="8">
                  <c:v>03/02 - 9/02</c:v>
                </c:pt>
              </c:strCache>
            </c:strRef>
          </c:cat>
          <c:val>
            <c:numRef>
              <c:f>Sheet3!$D$3:$D$11</c:f>
              <c:numCache>
                <c:formatCode>General</c:formatCode>
                <c:ptCount val="9"/>
                <c:pt idx="0">
                  <c:v>0</c:v>
                </c:pt>
                <c:pt idx="1">
                  <c:v>1.48</c:v>
                </c:pt>
                <c:pt idx="2">
                  <c:v>3.93</c:v>
                </c:pt>
                <c:pt idx="3">
                  <c:v>5.09</c:v>
                </c:pt>
                <c:pt idx="4">
                  <c:v>5.73</c:v>
                </c:pt>
                <c:pt idx="5">
                  <c:v>6.12</c:v>
                </c:pt>
                <c:pt idx="6">
                  <c:v>6.31</c:v>
                </c:pt>
                <c:pt idx="7">
                  <c:v>6.41</c:v>
                </c:pt>
                <c:pt idx="8">
                  <c:v>6.44</c:v>
                </c:pt>
              </c:numCache>
            </c:numRef>
          </c:val>
          <c:smooth val="0"/>
          <c:extLst>
            <c:ext xmlns:c16="http://schemas.microsoft.com/office/drawing/2014/chart" uri="{C3380CC4-5D6E-409C-BE32-E72D297353CC}">
              <c16:uniqueId val="{00000002-F301-43BD-A9B8-B0CE1A4E6BD7}"/>
            </c:ext>
          </c:extLst>
        </c:ser>
        <c:dLbls>
          <c:showLegendKey val="0"/>
          <c:showVal val="0"/>
          <c:showCatName val="0"/>
          <c:showSerName val="0"/>
          <c:showPercent val="0"/>
          <c:showBubbleSize val="0"/>
        </c:dLbls>
        <c:smooth val="0"/>
        <c:axId val="398179496"/>
        <c:axId val="398177856"/>
      </c:lineChart>
      <c:catAx>
        <c:axId val="398179496"/>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7856"/>
        <c:crosses val="autoZero"/>
        <c:auto val="1"/>
        <c:lblAlgn val="ctr"/>
        <c:lblOffset val="100"/>
        <c:noMultiLvlLbl val="0"/>
      </c:catAx>
      <c:valAx>
        <c:axId val="398177856"/>
        <c:scaling>
          <c:orientation val="minMax"/>
          <c:min val="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r>
                  <a:rPr lang="en-GB" sz="900" dirty="0"/>
                  <a:t>Target</a:t>
                </a:r>
                <a:r>
                  <a:rPr lang="en-GB" sz="900" baseline="0" dirty="0"/>
                  <a:t> audience TVRs (industry admissions)</a:t>
                </a:r>
                <a:endParaRPr lang="en-US" sz="900" dirty="0"/>
              </a:p>
            </c:rich>
          </c:tx>
          <c:layout>
            <c:manualLayout>
              <c:xMode val="edge"/>
              <c:yMode val="edge"/>
              <c:x val="5.3272008722179845E-4"/>
              <c:y val="0.2498271602831973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9817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1/12/2023</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US" dirty="0"/>
              <a:t>Please note you can delete the captions on each picture if needed. </a:t>
            </a:r>
          </a:p>
          <a:p>
            <a:endParaRPr lang="en-US" dirty="0"/>
          </a:p>
        </p:txBody>
      </p:sp>
      <p:sp>
        <p:nvSpPr>
          <p:cNvPr id="4" name="Slide Number Placeholder 3"/>
          <p:cNvSpPr>
            <a:spLocks noGrp="1"/>
          </p:cNvSpPr>
          <p:nvPr>
            <p:ph type="sldNum" sz="quarter" idx="5"/>
          </p:nvPr>
        </p:nvSpPr>
        <p:spPr/>
        <p:txBody>
          <a:bodyPr/>
          <a:lstStyle/>
          <a:p>
            <a:fld id="{9C936D52-512B-47DE-BC94-6C88A56CE986}" type="slidenum">
              <a:rPr lang="en-US" smtClean="0"/>
              <a:pPr/>
              <a:t>4</a:t>
            </a:fld>
            <a:endParaRPr lang="en-US"/>
          </a:p>
        </p:txBody>
      </p:sp>
    </p:spTree>
    <p:extLst>
      <p:ext uri="{BB962C8B-B14F-4D97-AF65-F5344CB8AC3E}">
        <p14:creationId xmlns:p14="http://schemas.microsoft.com/office/powerpoint/2010/main" val="349363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441506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47627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580712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401200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210645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60088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488420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90362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7.xml"/><Relationship Id="rId1" Type="http://schemas.openxmlformats.org/officeDocument/2006/relationships/vmlDrawing" Target="../drawings/vmlDrawing76.v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2.png"/><Relationship Id="rId2" Type="http://schemas.openxmlformats.org/officeDocument/2006/relationships/tags" Target="../tags/tag79.xml"/><Relationship Id="rId1" Type="http://schemas.openxmlformats.org/officeDocument/2006/relationships/vmlDrawing" Target="../drawings/vmlDrawing7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2.png"/><Relationship Id="rId2" Type="http://schemas.openxmlformats.org/officeDocument/2006/relationships/tags" Target="../tags/tag80.xml"/><Relationship Id="rId1" Type="http://schemas.openxmlformats.org/officeDocument/2006/relationships/vmlDrawing" Target="../drawings/vmlDrawing7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78.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2.png"/><Relationship Id="rId2" Type="http://schemas.openxmlformats.org/officeDocument/2006/relationships/tags" Target="../tags/tag81.xml"/><Relationship Id="rId1" Type="http://schemas.openxmlformats.org/officeDocument/2006/relationships/vmlDrawing" Target="../drawings/vmlDrawing8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2.png"/><Relationship Id="rId2" Type="http://schemas.openxmlformats.org/officeDocument/2006/relationships/tags" Target="../tags/tag82.xml"/><Relationship Id="rId1" Type="http://schemas.openxmlformats.org/officeDocument/2006/relationships/vmlDrawing" Target="../drawings/vmlDrawing8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2.png"/><Relationship Id="rId2" Type="http://schemas.openxmlformats.org/officeDocument/2006/relationships/tags" Target="../tags/tag83.xml"/><Relationship Id="rId1" Type="http://schemas.openxmlformats.org/officeDocument/2006/relationships/vmlDrawing" Target="../drawings/vmlDrawing8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2.png"/><Relationship Id="rId2" Type="http://schemas.openxmlformats.org/officeDocument/2006/relationships/tags" Target="../tags/tag84.xml"/><Relationship Id="rId1" Type="http://schemas.openxmlformats.org/officeDocument/2006/relationships/vmlDrawing" Target="../drawings/vmlDrawing8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2.png"/><Relationship Id="rId2" Type="http://schemas.openxmlformats.org/officeDocument/2006/relationships/tags" Target="../tags/tag85.xml"/><Relationship Id="rId1" Type="http://schemas.openxmlformats.org/officeDocument/2006/relationships/vmlDrawing" Target="../drawings/vmlDrawing8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2.png"/><Relationship Id="rId2" Type="http://schemas.openxmlformats.org/officeDocument/2006/relationships/tags" Target="../tags/tag86.xml"/><Relationship Id="rId1" Type="http://schemas.openxmlformats.org/officeDocument/2006/relationships/vmlDrawing" Target="../drawings/vmlDrawing8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2.png"/><Relationship Id="rId2" Type="http://schemas.openxmlformats.org/officeDocument/2006/relationships/tags" Target="../tags/tag87.xml"/><Relationship Id="rId1" Type="http://schemas.openxmlformats.org/officeDocument/2006/relationships/vmlDrawing" Target="../drawings/vmlDrawing8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8.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2.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3.xml"/><Relationship Id="rId1" Type="http://schemas.openxmlformats.org/officeDocument/2006/relationships/vmlDrawing" Target="../drawings/vmlDrawing92.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4.xml"/><Relationship Id="rId1" Type="http://schemas.openxmlformats.org/officeDocument/2006/relationships/vmlDrawing" Target="../drawings/vmlDrawing93.vml"/><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5.xml"/><Relationship Id="rId1" Type="http://schemas.openxmlformats.org/officeDocument/2006/relationships/vmlDrawing" Target="../drawings/vmlDrawing94.vml"/><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6.xml"/><Relationship Id="rId1" Type="http://schemas.openxmlformats.org/officeDocument/2006/relationships/vmlDrawing" Target="../drawings/vmlDrawing95.vml"/><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7.xml"/><Relationship Id="rId1" Type="http://schemas.openxmlformats.org/officeDocument/2006/relationships/vmlDrawing" Target="../drawings/vmlDrawing96.vml"/><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8.xml"/><Relationship Id="rId1" Type="http://schemas.openxmlformats.org/officeDocument/2006/relationships/vmlDrawing" Target="../drawings/vmlDrawing97.vml"/><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9.xml"/><Relationship Id="rId1" Type="http://schemas.openxmlformats.org/officeDocument/2006/relationships/vmlDrawing" Target="../drawings/vmlDrawing98.vml"/><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0.xml"/><Relationship Id="rId1" Type="http://schemas.openxmlformats.org/officeDocument/2006/relationships/vmlDrawing" Target="../drawings/vmlDrawing99.vml"/><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1.xml"/><Relationship Id="rId1" Type="http://schemas.openxmlformats.org/officeDocument/2006/relationships/vmlDrawing" Target="../drawings/vmlDrawing100.vml"/><Relationship Id="rId5" Type="http://schemas.openxmlformats.org/officeDocument/2006/relationships/image" Target="../media/image1.emf"/><Relationship Id="rId4" Type="http://schemas.openxmlformats.org/officeDocument/2006/relationships/oleObject" Target="../embeddings/oleObject99.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2.xml"/><Relationship Id="rId1" Type="http://schemas.openxmlformats.org/officeDocument/2006/relationships/vmlDrawing" Target="../drawings/vmlDrawing101.vml"/><Relationship Id="rId5" Type="http://schemas.openxmlformats.org/officeDocument/2006/relationships/image" Target="../media/image1.emf"/><Relationship Id="rId4" Type="http://schemas.openxmlformats.org/officeDocument/2006/relationships/oleObject" Target="../embeddings/oleObject100.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3.xml"/><Relationship Id="rId1" Type="http://schemas.openxmlformats.org/officeDocument/2006/relationships/vmlDrawing" Target="../drawings/vmlDrawing102.vml"/><Relationship Id="rId5" Type="http://schemas.openxmlformats.org/officeDocument/2006/relationships/image" Target="../media/image1.emf"/><Relationship Id="rId4" Type="http://schemas.openxmlformats.org/officeDocument/2006/relationships/oleObject" Target="../embeddings/oleObject101.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4.xml"/><Relationship Id="rId1" Type="http://schemas.openxmlformats.org/officeDocument/2006/relationships/vmlDrawing" Target="../drawings/vmlDrawing103.v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06.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104.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07.xml"/><Relationship Id="rId1" Type="http://schemas.openxmlformats.org/officeDocument/2006/relationships/vmlDrawing" Target="../drawings/vmlDrawing106.v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08.xml"/><Relationship Id="rId1" Type="http://schemas.openxmlformats.org/officeDocument/2006/relationships/vmlDrawing" Target="../drawings/vmlDrawing107.vml"/><Relationship Id="rId5" Type="http://schemas.openxmlformats.org/officeDocument/2006/relationships/image" Target="../media/image1.emf"/><Relationship Id="rId4" Type="http://schemas.openxmlformats.org/officeDocument/2006/relationships/oleObject" Target="../embeddings/oleObject106.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09.xml"/><Relationship Id="rId1" Type="http://schemas.openxmlformats.org/officeDocument/2006/relationships/vmlDrawing" Target="../drawings/vmlDrawing108.vml"/><Relationship Id="rId5" Type="http://schemas.openxmlformats.org/officeDocument/2006/relationships/image" Target="../media/image1.emf"/><Relationship Id="rId4" Type="http://schemas.openxmlformats.org/officeDocument/2006/relationships/oleObject" Target="../embeddings/oleObject107.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0.xml"/><Relationship Id="rId1" Type="http://schemas.openxmlformats.org/officeDocument/2006/relationships/vmlDrawing" Target="../drawings/vmlDrawing109.v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1.xml"/><Relationship Id="rId1" Type="http://schemas.openxmlformats.org/officeDocument/2006/relationships/vmlDrawing" Target="../drawings/vmlDrawing110.vml"/><Relationship Id="rId5" Type="http://schemas.openxmlformats.org/officeDocument/2006/relationships/image" Target="../media/image1.emf"/><Relationship Id="rId4" Type="http://schemas.openxmlformats.org/officeDocument/2006/relationships/oleObject" Target="../embeddings/oleObject109.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2.xml"/><Relationship Id="rId1" Type="http://schemas.openxmlformats.org/officeDocument/2006/relationships/vmlDrawing" Target="../drawings/vmlDrawing111.vml"/><Relationship Id="rId5" Type="http://schemas.openxmlformats.org/officeDocument/2006/relationships/image" Target="../media/image1.emf"/><Relationship Id="rId4" Type="http://schemas.openxmlformats.org/officeDocument/2006/relationships/oleObject" Target="../embeddings/oleObject110.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3.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oleObject111.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4.xml"/><Relationship Id="rId1" Type="http://schemas.openxmlformats.org/officeDocument/2006/relationships/vmlDrawing" Target="../drawings/vmlDrawing113.vml"/><Relationship Id="rId5" Type="http://schemas.openxmlformats.org/officeDocument/2006/relationships/image" Target="../media/image1.emf"/><Relationship Id="rId4" Type="http://schemas.openxmlformats.org/officeDocument/2006/relationships/oleObject" Target="../embeddings/oleObject112.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5.xml"/><Relationship Id="rId1" Type="http://schemas.openxmlformats.org/officeDocument/2006/relationships/vmlDrawing" Target="../drawings/vmlDrawing114.vml"/><Relationship Id="rId5" Type="http://schemas.openxmlformats.org/officeDocument/2006/relationships/image" Target="../media/image1.emf"/><Relationship Id="rId4" Type="http://schemas.openxmlformats.org/officeDocument/2006/relationships/oleObject" Target="../embeddings/oleObject113.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6.xml"/><Relationship Id="rId1" Type="http://schemas.openxmlformats.org/officeDocument/2006/relationships/vmlDrawing" Target="../drawings/vmlDrawing115.vml"/><Relationship Id="rId5" Type="http://schemas.openxmlformats.org/officeDocument/2006/relationships/image" Target="../media/image1.emf"/><Relationship Id="rId4" Type="http://schemas.openxmlformats.org/officeDocument/2006/relationships/oleObject" Target="../embeddings/oleObject114.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7.xml"/><Relationship Id="rId1" Type="http://schemas.openxmlformats.org/officeDocument/2006/relationships/vmlDrawing" Target="../drawings/vmlDrawing116.vml"/><Relationship Id="rId5" Type="http://schemas.openxmlformats.org/officeDocument/2006/relationships/image" Target="../media/image1.emf"/><Relationship Id="rId4" Type="http://schemas.openxmlformats.org/officeDocument/2006/relationships/oleObject" Target="../embeddings/oleObject115.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8.xml"/><Relationship Id="rId1" Type="http://schemas.openxmlformats.org/officeDocument/2006/relationships/vmlDrawing" Target="../drawings/vmlDrawing117.vml"/><Relationship Id="rId5" Type="http://schemas.openxmlformats.org/officeDocument/2006/relationships/image" Target="../media/image1.emf"/><Relationship Id="rId4" Type="http://schemas.openxmlformats.org/officeDocument/2006/relationships/oleObject" Target="../embeddings/oleObject116.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9.xml"/><Relationship Id="rId1" Type="http://schemas.openxmlformats.org/officeDocument/2006/relationships/vmlDrawing" Target="../drawings/vmlDrawing118.vml"/><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0.xml"/><Relationship Id="rId1" Type="http://schemas.openxmlformats.org/officeDocument/2006/relationships/vmlDrawing" Target="../drawings/vmlDrawing119.vml"/><Relationship Id="rId5" Type="http://schemas.openxmlformats.org/officeDocument/2006/relationships/image" Target="../media/image1.emf"/><Relationship Id="rId4" Type="http://schemas.openxmlformats.org/officeDocument/2006/relationships/oleObject" Target="../embeddings/oleObject118.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2.xml"/><Relationship Id="rId1" Type="http://schemas.openxmlformats.org/officeDocument/2006/relationships/vmlDrawing" Target="../drawings/vmlDrawing121.vml"/><Relationship Id="rId5" Type="http://schemas.openxmlformats.org/officeDocument/2006/relationships/image" Target="../media/image1.emf"/><Relationship Id="rId4" Type="http://schemas.openxmlformats.org/officeDocument/2006/relationships/oleObject" Target="../embeddings/oleObject120.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3.xml"/><Relationship Id="rId1" Type="http://schemas.openxmlformats.org/officeDocument/2006/relationships/vmlDrawing" Target="../drawings/vmlDrawing122.vml"/><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4.xml"/><Relationship Id="rId1" Type="http://schemas.openxmlformats.org/officeDocument/2006/relationships/vmlDrawing" Target="../drawings/vmlDrawing123.vml"/><Relationship Id="rId5" Type="http://schemas.openxmlformats.org/officeDocument/2006/relationships/image" Target="../media/image1.emf"/><Relationship Id="rId4" Type="http://schemas.openxmlformats.org/officeDocument/2006/relationships/oleObject" Target="../embeddings/oleObject122.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5.xml"/><Relationship Id="rId1" Type="http://schemas.openxmlformats.org/officeDocument/2006/relationships/vmlDrawing" Target="../drawings/vmlDrawing124.vml"/><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6.xml"/><Relationship Id="rId1" Type="http://schemas.openxmlformats.org/officeDocument/2006/relationships/vmlDrawing" Target="../drawings/vmlDrawing125.vml"/><Relationship Id="rId5" Type="http://schemas.openxmlformats.org/officeDocument/2006/relationships/image" Target="../media/image1.emf"/><Relationship Id="rId4" Type="http://schemas.openxmlformats.org/officeDocument/2006/relationships/oleObject" Target="../embeddings/oleObject124.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7.xml"/><Relationship Id="rId1" Type="http://schemas.openxmlformats.org/officeDocument/2006/relationships/vmlDrawing" Target="../drawings/vmlDrawing126.vml"/><Relationship Id="rId5" Type="http://schemas.openxmlformats.org/officeDocument/2006/relationships/image" Target="../media/image1.emf"/><Relationship Id="rId4" Type="http://schemas.openxmlformats.org/officeDocument/2006/relationships/oleObject" Target="../embeddings/oleObject125.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8.xml"/><Relationship Id="rId1" Type="http://schemas.openxmlformats.org/officeDocument/2006/relationships/vmlDrawing" Target="../drawings/vmlDrawing127.vml"/><Relationship Id="rId5" Type="http://schemas.openxmlformats.org/officeDocument/2006/relationships/image" Target="../media/image1.emf"/><Relationship Id="rId4" Type="http://schemas.openxmlformats.org/officeDocument/2006/relationships/oleObject" Target="../embeddings/oleObject126.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29.xml"/><Relationship Id="rId1" Type="http://schemas.openxmlformats.org/officeDocument/2006/relationships/vmlDrawing" Target="../drawings/vmlDrawing128.vml"/><Relationship Id="rId5" Type="http://schemas.openxmlformats.org/officeDocument/2006/relationships/image" Target="../media/image1.emf"/><Relationship Id="rId4" Type="http://schemas.openxmlformats.org/officeDocument/2006/relationships/oleObject" Target="../embeddings/oleObject127.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30.xml"/><Relationship Id="rId1" Type="http://schemas.openxmlformats.org/officeDocument/2006/relationships/vmlDrawing" Target="../drawings/vmlDrawing129.vml"/><Relationship Id="rId5" Type="http://schemas.openxmlformats.org/officeDocument/2006/relationships/image" Target="../media/image1.emf"/><Relationship Id="rId4" Type="http://schemas.openxmlformats.org/officeDocument/2006/relationships/oleObject" Target="../embeddings/oleObject128.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31.xml"/><Relationship Id="rId1" Type="http://schemas.openxmlformats.org/officeDocument/2006/relationships/vmlDrawing" Target="../drawings/vmlDrawing130.vml"/><Relationship Id="rId5" Type="http://schemas.openxmlformats.org/officeDocument/2006/relationships/image" Target="../media/image1.emf"/><Relationship Id="rId4" Type="http://schemas.openxmlformats.org/officeDocument/2006/relationships/oleObject" Target="../embeddings/oleObject129.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32.xml"/><Relationship Id="rId1" Type="http://schemas.openxmlformats.org/officeDocument/2006/relationships/vmlDrawing" Target="../drawings/vmlDrawing131.vml"/><Relationship Id="rId5" Type="http://schemas.openxmlformats.org/officeDocument/2006/relationships/image" Target="../media/image1.emf"/><Relationship Id="rId4" Type="http://schemas.openxmlformats.org/officeDocument/2006/relationships/oleObject" Target="../embeddings/oleObject130.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33.xml"/><Relationship Id="rId1" Type="http://schemas.openxmlformats.org/officeDocument/2006/relationships/vmlDrawing" Target="../drawings/vmlDrawing132.vml"/><Relationship Id="rId5" Type="http://schemas.openxmlformats.org/officeDocument/2006/relationships/image" Target="../media/image1.emf"/><Relationship Id="rId4" Type="http://schemas.openxmlformats.org/officeDocument/2006/relationships/oleObject" Target="../embeddings/oleObject131.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34.xml"/><Relationship Id="rId1" Type="http://schemas.openxmlformats.org/officeDocument/2006/relationships/vmlDrawing" Target="../drawings/vmlDrawing133.vml"/><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35.xml"/><Relationship Id="rId1" Type="http://schemas.openxmlformats.org/officeDocument/2006/relationships/vmlDrawing" Target="../drawings/vmlDrawing134.vml"/><Relationship Id="rId5" Type="http://schemas.openxmlformats.org/officeDocument/2006/relationships/image" Target="../media/image1.emf"/><Relationship Id="rId4" Type="http://schemas.openxmlformats.org/officeDocument/2006/relationships/oleObject" Target="../embeddings/oleObject133.bin"/></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36.xml"/><Relationship Id="rId1" Type="http://schemas.openxmlformats.org/officeDocument/2006/relationships/vmlDrawing" Target="../drawings/vmlDrawing135.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7.xml"/><Relationship Id="rId1" Type="http://schemas.openxmlformats.org/officeDocument/2006/relationships/vmlDrawing" Target="../drawings/vmlDrawing56.v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8.xml"/><Relationship Id="rId1" Type="http://schemas.openxmlformats.org/officeDocument/2006/relationships/vmlDrawing" Target="../drawings/vmlDrawing57.vml"/><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vmlDrawing" Target="../drawings/vmlDrawing59.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1.xml"/><Relationship Id="rId1" Type="http://schemas.openxmlformats.org/officeDocument/2006/relationships/vmlDrawing" Target="../drawings/vmlDrawing60.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vmlDrawing" Target="../drawings/vmlDrawing63.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5.xml"/><Relationship Id="rId1" Type="http://schemas.openxmlformats.org/officeDocument/2006/relationships/vmlDrawing" Target="../drawings/vmlDrawing6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7.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3.xml"/><Relationship Id="rId1" Type="http://schemas.openxmlformats.org/officeDocument/2006/relationships/vmlDrawing" Target="../drawings/vmlDrawing72.v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13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134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94637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70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790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995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7947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0978"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4672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200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3650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302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79044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4050"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70209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507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6509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743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609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0248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712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61573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82296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814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18380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5488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917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9168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8402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05749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824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7" name="Text Placeholder 13"/>
          <p:cNvSpPr>
            <a:spLocks noGrp="1"/>
          </p:cNvSpPr>
          <p:nvPr>
            <p:ph type="body" sz="quarter" idx="16" hasCustomPrompt="1"/>
          </p:nvPr>
        </p:nvSpPr>
        <p:spPr bwMode="gray">
          <a:xfrm>
            <a:off x="371671" y="1371821"/>
            <a:ext cx="8259575" cy="214058"/>
          </a:xfrm>
          <a:prstGeom prst="rect">
            <a:avLst/>
          </a:prstGeo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185282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39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121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6592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224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3599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4880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676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326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061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429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988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53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3065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633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1476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736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6095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838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660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4418"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41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8423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43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1341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45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929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248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9594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350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9975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453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6193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052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67381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8694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8049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44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5238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2937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0656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2" y="270001"/>
            <a:ext cx="12413343" cy="29715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0"/>
            <a:ext cx="8259575" cy="214059"/>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1" y="2030283"/>
            <a:ext cx="8426275" cy="4210169"/>
          </a:xfrm>
        </p:spPr>
        <p:txBody>
          <a:bodyPr/>
          <a:lstStyle>
            <a:lvl1pPr>
              <a:lnSpc>
                <a:spcPts val="1999"/>
              </a:lnSpc>
              <a:defRPr sz="1799">
                <a:solidFill>
                  <a:schemeClr val="tx2"/>
                </a:solidFill>
              </a:defRPr>
            </a:lvl1pPr>
            <a:lvl2pPr>
              <a:lnSpc>
                <a:spcPts val="1999"/>
              </a:lnSpc>
              <a:defRPr sz="1799"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64842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0759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2" y="270001"/>
            <a:ext cx="12413343" cy="29715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1"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1" y="1658710"/>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1" y="1987013"/>
            <a:ext cx="8426275" cy="4210169"/>
          </a:xfrm>
        </p:spPr>
        <p:txBody>
          <a:bodyPr/>
          <a:lstStyle>
            <a:lvl1pPr>
              <a:lnSpc>
                <a:spcPts val="1999"/>
              </a:lnSpc>
              <a:defRPr sz="1799">
                <a:solidFill>
                  <a:schemeClr val="tx2"/>
                </a:solidFill>
              </a:defRPr>
            </a:lvl1pPr>
            <a:lvl2pPr>
              <a:lnSpc>
                <a:spcPts val="1599"/>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312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2" y="270001"/>
            <a:ext cx="12413343" cy="297158"/>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2"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2" y="1658710"/>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2" y="1987013"/>
            <a:ext cx="6664200" cy="4210169"/>
          </a:xfrm>
        </p:spPr>
        <p:txBody>
          <a:bodyPr/>
          <a:lstStyle>
            <a:lvl1pPr>
              <a:lnSpc>
                <a:spcPts val="1999"/>
              </a:lnSpc>
              <a:defRPr sz="1799">
                <a:solidFill>
                  <a:schemeClr val="tx2"/>
                </a:solidFill>
              </a:defRPr>
            </a:lvl1pPr>
            <a:lvl2pPr>
              <a:lnSpc>
                <a:spcPts val="1599"/>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199"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3363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1"/>
            <a:ext cx="5397500" cy="4444999"/>
          </a:xfrm>
        </p:spPr>
        <p:txBody>
          <a:bodyPr/>
          <a:lstStyle>
            <a:lvl1pPr algn="ctr">
              <a:defRPr sz="2501">
                <a:solidFill>
                  <a:schemeClr val="bg1"/>
                </a:solidFill>
                <a:latin typeface="Impact" charset="0"/>
                <a:ea typeface="Impact" charset="0"/>
                <a:cs typeface="Impact" charset="0"/>
              </a:defRPr>
            </a:lvl1pPr>
            <a:lvl2pPr algn="ctr">
              <a:defRPr sz="2501">
                <a:solidFill>
                  <a:schemeClr val="bg1"/>
                </a:solidFill>
                <a:latin typeface="Impact" charset="0"/>
                <a:ea typeface="Impact" charset="0"/>
                <a:cs typeface="Impact" charset="0"/>
              </a:defRPr>
            </a:lvl2pPr>
            <a:lvl3pPr algn="ctr">
              <a:defRPr sz="2501">
                <a:solidFill>
                  <a:schemeClr val="bg1"/>
                </a:solidFill>
                <a:latin typeface="Impact" charset="0"/>
                <a:ea typeface="Impact" charset="0"/>
                <a:cs typeface="Impact" charset="0"/>
              </a:defRPr>
            </a:lvl3pPr>
            <a:lvl4pPr algn="ctr">
              <a:defRPr sz="2501">
                <a:solidFill>
                  <a:schemeClr val="bg1"/>
                </a:solidFill>
                <a:latin typeface="Impact" charset="0"/>
                <a:ea typeface="Impact" charset="0"/>
                <a:cs typeface="Impact" charset="0"/>
              </a:defRPr>
            </a:lvl4pPr>
            <a:lvl5pPr algn="ctr">
              <a:defRPr sz="2501">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598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08615"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2" y="270001"/>
            <a:ext cx="12413343" cy="29963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5"/>
            <a:ext cx="8259575"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8"/>
            <a:ext cx="8259575" cy="243663"/>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6"/>
            <a:ext cx="5235068" cy="4218272"/>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6"/>
            <a:ext cx="5232045" cy="4218272"/>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8451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0963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2" y="270001"/>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50"/>
            <a:ext cx="8429894" cy="3784532"/>
          </a:xfrm>
        </p:spPr>
        <p:txBody>
          <a:bodyPr/>
          <a:lstStyle>
            <a:lvl1pPr>
              <a:lnSpc>
                <a:spcPts val="1999"/>
              </a:lnSpc>
              <a:defRPr sz="1799">
                <a:solidFill>
                  <a:schemeClr val="tx2"/>
                </a:solidFill>
              </a:defRPr>
            </a:lvl1pPr>
            <a:lvl2pPr>
              <a:lnSpc>
                <a:spcPts val="1599"/>
              </a:lnSpc>
              <a:defRPr sz="1400" b="0">
                <a:solidFill>
                  <a:schemeClr val="bg1"/>
                </a:solidFill>
              </a:defRPr>
            </a:lvl2pPr>
            <a:lvl3pPr>
              <a:lnSpc>
                <a:spcPts val="1500"/>
              </a:lnSpc>
              <a:defRPr/>
            </a:lvl3pPr>
            <a:lvl4pPr>
              <a:lnSpc>
                <a:spcPts val="1599"/>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7224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1066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2" y="270001"/>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5"/>
            <a:ext cx="8259575"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1" y="2404101"/>
            <a:ext cx="12423739" cy="3784532"/>
          </a:xfrm>
        </p:spPr>
        <p:txBody>
          <a:bodyPr/>
          <a:lstStyle>
            <a:lvl1pPr>
              <a:lnSpc>
                <a:spcPts val="1999"/>
              </a:lnSpc>
              <a:defRPr sz="1799">
                <a:solidFill>
                  <a:schemeClr val="tx2"/>
                </a:solidFill>
              </a:defRPr>
            </a:lvl1pPr>
            <a:lvl2pPr>
              <a:lnSpc>
                <a:spcPts val="1999"/>
              </a:lnSpc>
              <a:defRPr sz="1799" b="0">
                <a:solidFill>
                  <a:schemeClr val="bg1"/>
                </a:solidFill>
              </a:defRPr>
            </a:lvl2pPr>
            <a:lvl3pPr>
              <a:lnSpc>
                <a:spcPts val="1500"/>
              </a:lnSpc>
              <a:defRPr/>
            </a:lvl3pPr>
            <a:lvl4pPr>
              <a:lnSpc>
                <a:spcPts val="1599"/>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3217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11687"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2"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5"/>
            <a:ext cx="5962850" cy="3788814"/>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1"/>
            <a:ext cx="8259575"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8"/>
            <a:ext cx="8259575"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3" y="2461175"/>
            <a:ext cx="5961600" cy="3781359"/>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9433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646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12711"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2" y="270000"/>
            <a:ext cx="12413343" cy="289207"/>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1"/>
            <a:ext cx="4036622"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5" y="1491461"/>
            <a:ext cx="4036622"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5" y="1779577"/>
            <a:ext cx="4036622"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2" y="1491461"/>
            <a:ext cx="4036622"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2" y="1779577"/>
            <a:ext cx="4036622"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1" y="2458635"/>
            <a:ext cx="4133323" cy="3543733"/>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8" cy="3543733"/>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5" y="2452724"/>
            <a:ext cx="4165675" cy="3543733"/>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0720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13735"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2"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1" y="1382530"/>
            <a:ext cx="8209109"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662267"/>
            <a:ext cx="8209109"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3" y="2376189"/>
            <a:ext cx="4680000" cy="1800000"/>
          </a:xfrm>
        </p:spPr>
        <p:txBody>
          <a:bodyPr anchor="ct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3" y="4442806"/>
            <a:ext cx="4680000" cy="1800000"/>
          </a:xfrm>
        </p:spPr>
        <p:txBody>
          <a:bodyPr anchor="ct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1326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14759"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8"/>
            <a:ext cx="4680000" cy="1800000"/>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8"/>
            <a:ext cx="4680000" cy="1800000"/>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2"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1" y="1368645"/>
            <a:ext cx="8209109"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649869"/>
            <a:ext cx="8209109"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2273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15783"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2"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1" y="1382530"/>
            <a:ext cx="8209109" cy="214059"/>
          </a:xfrm>
          <a:prstGeom prst="rect">
            <a:avLst/>
          </a:prstGeo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662267"/>
            <a:ext cx="8209109" cy="248708"/>
          </a:xfrm>
          <a:prstGeom prst="rect">
            <a:avLst/>
          </a:prstGeo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3" y="2376189"/>
            <a:ext cx="4680000" cy="1800000"/>
          </a:xfrm>
          <a:prstGeom prst="rect">
            <a:avLst/>
          </a:prstGeom>
        </p:spPr>
        <p:txBody>
          <a:bodyPr anchor="ct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3" y="4442806"/>
            <a:ext cx="4680000" cy="1800000"/>
          </a:xfrm>
          <a:prstGeom prst="rect">
            <a:avLst/>
          </a:prstGeom>
        </p:spPr>
        <p:txBody>
          <a:bodyPr anchor="ct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8521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16807"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8"/>
            <a:ext cx="4680000" cy="1800000"/>
          </a:xfrm>
          <a:prstGeom prst="rect">
            <a:avLst/>
          </a:prstGeo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8"/>
            <a:ext cx="4680000" cy="1800000"/>
          </a:xfrm>
          <a:prstGeom prst="rect">
            <a:avLst/>
          </a:prstGeo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2"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1" y="1368645"/>
            <a:ext cx="8209109" cy="214059"/>
          </a:xfrm>
          <a:prstGeom prst="rect">
            <a:avLst/>
          </a:prstGeo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649869"/>
            <a:ext cx="8209109" cy="248708"/>
          </a:xfrm>
          <a:prstGeom prst="rect">
            <a:avLst/>
          </a:prstGeo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5554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17831"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2"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2"/>
            <a:ext cx="8209109"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1" y="2412995"/>
            <a:ext cx="4680000" cy="1800000"/>
          </a:xfr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1" y="4445674"/>
            <a:ext cx="4680000" cy="1800000"/>
          </a:xfr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1" y="2417034"/>
            <a:ext cx="4680000" cy="1800000"/>
          </a:xfr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1" y="4445674"/>
            <a:ext cx="4680000" cy="1800000"/>
          </a:xfr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8328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18855"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3"/>
            <a:ext cx="3081873" cy="1046487"/>
          </a:xfr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3"/>
            <a:ext cx="3088538" cy="1046487"/>
          </a:xfr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2" y="3553113"/>
            <a:ext cx="3097100" cy="1046487"/>
          </a:xfr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3"/>
            <a:ext cx="3088949" cy="1046487"/>
          </a:xfr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2" y="270001"/>
            <a:ext cx="12413343" cy="29715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1" y="1371820"/>
            <a:ext cx="8209109" cy="214059"/>
          </a:xfr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668335"/>
            <a:ext cx="8209109" cy="248708"/>
          </a:xfr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4250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19879"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1" y="4087685"/>
            <a:ext cx="4156813" cy="1003948"/>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1" y="1901114"/>
            <a:ext cx="4156813" cy="1003948"/>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1" y="2984757"/>
            <a:ext cx="4156813" cy="1003948"/>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4" cy="1003948"/>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4"/>
            <a:ext cx="4169404" cy="1003948"/>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7"/>
            <a:ext cx="4169404" cy="1003948"/>
          </a:xfr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1"/>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8300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1"/>
            <a:ext cx="5962850" cy="270108"/>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5"/>
            <a:ext cx="5962850" cy="3788814"/>
          </a:xfrm>
          <a:prstGeom prst="rect">
            <a:avLst/>
          </a:prstGeo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5" y="651956"/>
            <a:ext cx="5961600" cy="436608"/>
          </a:xfrm>
          <a:prstGeom prst="rect">
            <a:avLst/>
          </a:prstGeo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2" y="1502941"/>
            <a:ext cx="3718904" cy="286100"/>
          </a:xfrm>
          <a:prstGeom prst="rect">
            <a:avLst/>
          </a:prstGeo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2" y="1761006"/>
            <a:ext cx="3718904" cy="332413"/>
          </a:xfrm>
          <a:prstGeom prst="rect">
            <a:avLst/>
          </a:prstGeo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2" y="2461175"/>
            <a:ext cx="5961600" cy="3781359"/>
          </a:xfrm>
          <a:prstGeom prst="rect">
            <a:avLst/>
          </a:prstGeom>
        </p:spPr>
        <p:txBody>
          <a:bodyPr/>
          <a:lstStyle>
            <a:lvl1pPr>
              <a:lnSpc>
                <a:spcPts val="1999"/>
              </a:lnSpc>
              <a:defRPr sz="1799" baseline="0">
                <a:solidFill>
                  <a:schemeClr val="tx2"/>
                </a:solidFill>
              </a:defRPr>
            </a:lvl1pPr>
            <a:lvl2pPr>
              <a:lnSpc>
                <a:spcPts val="1999"/>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0"/>
          </a:xfrm>
          <a:prstGeom prst="rect">
            <a:avLst/>
          </a:prstGeom>
        </p:spPr>
        <p:txBody>
          <a:bodyPr anchor="t" anchorCtr="0"/>
          <a:lstStyle>
            <a:lvl1pPr>
              <a:lnSpc>
                <a:spcPts val="1683"/>
              </a:lnSpc>
              <a:buNone/>
              <a:defRPr lang="en-GB" sz="1400" b="1" kern="1200" baseline="0" dirty="0">
                <a:solidFill>
                  <a:schemeClr val="bg1"/>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2" y="651956"/>
            <a:ext cx="5961600" cy="436608"/>
          </a:xfrm>
          <a:prstGeom prst="rect">
            <a:avLst/>
          </a:prstGeo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6" y="191581"/>
            <a:ext cx="5962650" cy="425451"/>
          </a:xfrm>
        </p:spPr>
        <p:txBody>
          <a:bodyPr/>
          <a:lstStyle>
            <a:lvl1pPr>
              <a:defRPr sz="2801"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79438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1"/>
            <a:ext cx="5962850" cy="270108"/>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5" y="651956"/>
            <a:ext cx="5961600" cy="436608"/>
          </a:xfrm>
          <a:prstGeom prst="rect">
            <a:avLst/>
          </a:prstGeo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2" y="651956"/>
            <a:ext cx="5961600" cy="436608"/>
          </a:xfrm>
          <a:prstGeom prst="rect">
            <a:avLst/>
          </a:prstGeom>
        </p:spPr>
        <p:txBody>
          <a:bodyPr anchor="t" anchorCtr="0"/>
          <a:lstStyle>
            <a:lvl1pPr>
              <a:lnSpc>
                <a:spcPts val="1683"/>
              </a:lnSpc>
              <a:buNone/>
              <a:defRPr lang="en-GB" sz="1400" b="1" kern="1200" baseline="0" dirty="0">
                <a:solidFill>
                  <a:schemeClr val="accent6"/>
                </a:solidFill>
                <a:latin typeface="+mn-lt"/>
                <a:ea typeface="+mn-ea"/>
                <a:cs typeface="+mn-cs"/>
              </a:defRPr>
            </a:lvl1pPr>
          </a:lstStyle>
          <a:p>
            <a:pPr marL="96868" lvl="0" indent="-96868" algn="l" defTabSz="961807"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6" y="191581"/>
            <a:ext cx="5962650" cy="425451"/>
          </a:xfrm>
        </p:spPr>
        <p:txBody>
          <a:bodyPr/>
          <a:lstStyle>
            <a:lvl1pPr>
              <a:defRPr sz="2801"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1" y="1253355"/>
            <a:ext cx="5961600" cy="2190132"/>
          </a:xfrm>
          <a:solidFill>
            <a:schemeClr val="accent5"/>
          </a:solidFill>
        </p:spPr>
        <p:txBody>
          <a:bodyPr/>
          <a:lstStyle>
            <a:lvl1pPr marL="0" marR="0" indent="0" algn="ctr" defTabSz="961807"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1" y="4152784"/>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9"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9" cy="238717"/>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9"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9" cy="238717"/>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5" cy="1727352"/>
          </a:xfrm>
          <a:solidFill>
            <a:schemeClr val="accent5"/>
          </a:solidFill>
        </p:spPr>
        <p:txBody>
          <a:bodyPr/>
          <a:lstStyle>
            <a:lvl1pPr marL="0" marR="0" indent="0" algn="ctr" defTabSz="961807"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8"/>
            <a:ext cx="1158805" cy="1727352"/>
          </a:xfrm>
          <a:solidFill>
            <a:schemeClr val="accent5"/>
          </a:solidFill>
        </p:spPr>
        <p:txBody>
          <a:bodyPr/>
          <a:lstStyle>
            <a:lvl1pPr marL="0" marR="0" indent="0" algn="ctr" defTabSz="961807"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5" cy="1727352"/>
          </a:xfrm>
          <a:solidFill>
            <a:schemeClr val="accent5"/>
          </a:solidFill>
        </p:spPr>
        <p:txBody>
          <a:bodyPr/>
          <a:lstStyle>
            <a:lvl1pPr marL="0" marR="0" indent="0" algn="ctr" defTabSz="961807"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9" y="1288551"/>
            <a:ext cx="1353755"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9" y="1501141"/>
            <a:ext cx="1353755"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9" y="3212051"/>
            <a:ext cx="1353755"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9" y="3424641"/>
            <a:ext cx="1353755"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9" y="5120780"/>
            <a:ext cx="1353755"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9" y="5333370"/>
            <a:ext cx="1353755"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4" y="1253354"/>
            <a:ext cx="1158805" cy="1727352"/>
          </a:xfrm>
          <a:solidFill>
            <a:schemeClr val="accent5"/>
          </a:solidFill>
        </p:spPr>
        <p:txBody>
          <a:bodyPr/>
          <a:lstStyle>
            <a:lvl1pPr marL="0" marR="0" indent="0" algn="ctr" defTabSz="961807"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4" y="3187068"/>
            <a:ext cx="1158805" cy="1727352"/>
          </a:xfrm>
          <a:solidFill>
            <a:schemeClr val="accent5"/>
          </a:solidFill>
        </p:spPr>
        <p:txBody>
          <a:bodyPr/>
          <a:lstStyle>
            <a:lvl1pPr marL="0" marR="0" indent="0" algn="ctr" defTabSz="961807"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4" y="5120780"/>
            <a:ext cx="1158805" cy="1727352"/>
          </a:xfrm>
          <a:solidFill>
            <a:schemeClr val="accent5"/>
          </a:solidFill>
        </p:spPr>
        <p:txBody>
          <a:bodyPr/>
          <a:lstStyle>
            <a:lvl1pPr marL="0" marR="0" indent="0" algn="ctr" defTabSz="961807"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9" y="1288551"/>
            <a:ext cx="1353755"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9" y="1501141"/>
            <a:ext cx="1353755"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9" y="3212051"/>
            <a:ext cx="1353755"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9" y="3424641"/>
            <a:ext cx="1353755"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9" y="5120780"/>
            <a:ext cx="1353755"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9" y="5333370"/>
            <a:ext cx="1353755"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51422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7490"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6" y="2026819"/>
            <a:ext cx="3504108"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9" y="2026819"/>
            <a:ext cx="3504108"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3" y="2026819"/>
            <a:ext cx="3504108"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3166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3" y="2027237"/>
            <a:ext cx="3780001" cy="3779999"/>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1" cy="3779999"/>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1" cy="3779999"/>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642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19999">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0413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8"/>
            <a:ext cx="11314112" cy="2331774"/>
          </a:xfrm>
        </p:spPr>
        <p:txBody>
          <a:bodyPr anchor="ctr"/>
          <a:lstStyle>
            <a:lvl1pPr algn="ctr">
              <a:defRPr sz="19999">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3"/>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21"/>
            <a:ext cx="3116264" cy="123110"/>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1" y="664058"/>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8869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4" cy="1749"/>
        </p:xfrm>
        <a:graphic>
          <a:graphicData uri="http://schemas.openxmlformats.org/presentationml/2006/ole">
            <mc:AlternateContent xmlns:mc="http://schemas.openxmlformats.org/markup-compatibility/2006">
              <mc:Choice xmlns:v="urn:schemas-microsoft-com:vml" Requires="v">
                <p:oleObj spid="_x0000_s12090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2" y="806395"/>
            <a:ext cx="12423739"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9"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2" y="1371820"/>
            <a:ext cx="8259575" cy="214059"/>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2" y="1576699"/>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7" y="1905000"/>
            <a:ext cx="8426275" cy="4210169"/>
          </a:xfrm>
        </p:spPr>
        <p:txBody>
          <a:bodyPr/>
          <a:lstStyle>
            <a:lvl1pPr>
              <a:lnSpc>
                <a:spcPts val="1999"/>
              </a:lnSpc>
              <a:defRPr sz="1799">
                <a:solidFill>
                  <a:schemeClr val="tx2"/>
                </a:solidFill>
              </a:defRPr>
            </a:lvl1pPr>
            <a:lvl2pPr>
              <a:lnSpc>
                <a:spcPts val="1999"/>
              </a:lnSpc>
              <a:defRPr sz="1799"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07"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81229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94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1817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97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1155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1170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036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4997"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8653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851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602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938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704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613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8069"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5318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9093"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121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0117"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4617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114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3622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165"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3861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189"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7407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4213"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2174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5237"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4757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626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3750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39316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73378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8919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6002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0679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1291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926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7" name="Text Placeholder 13"/>
          <p:cNvSpPr>
            <a:spLocks noGrp="1"/>
          </p:cNvSpPr>
          <p:nvPr>
            <p:ph type="body" sz="quarter" idx="16" hasCustomPrompt="1"/>
          </p:nvPr>
        </p:nvSpPr>
        <p:spPr bwMode="gray">
          <a:xfrm>
            <a:off x="371671" y="1371821"/>
            <a:ext cx="8259575" cy="214058"/>
          </a:xfrm>
          <a:prstGeom prst="rect">
            <a:avLst/>
          </a:prstGeo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16557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953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15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56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158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63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6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5682"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70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17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73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8754"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9778"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080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182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285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387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489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592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94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20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99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4608045"/>
            <a:ext cx="3081872" cy="14195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4610245"/>
            <a:ext cx="3088537" cy="1417329"/>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4610246"/>
            <a:ext cx="3097100" cy="14173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4603234"/>
            <a:ext cx="3088946" cy="1424341"/>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6539"/>
            <a:ext cx="12413343" cy="300620"/>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2564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3091824"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570375" y="2505076"/>
            <a:ext cx="3089705"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3040012"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9988173" y="2505076"/>
            <a:ext cx="3088537"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152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01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226133"/>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441237"/>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221979"/>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443439"/>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27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8372"/>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6" name="Text Placeholder 5"/>
          <p:cNvSpPr>
            <a:spLocks noGrp="1"/>
          </p:cNvSpPr>
          <p:nvPr>
            <p:ph type="body" sz="quarter" idx="24" hasCustomPrompt="1"/>
          </p:nvPr>
        </p:nvSpPr>
        <p:spPr>
          <a:xfrm>
            <a:off x="6787706"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0" name="Text Placeholder 5"/>
          <p:cNvSpPr>
            <a:spLocks noGrp="1"/>
          </p:cNvSpPr>
          <p:nvPr>
            <p:ph type="body" sz="quarter" idx="27" hasCustomPrompt="1"/>
          </p:nvPr>
        </p:nvSpPr>
        <p:spPr>
          <a:xfrm>
            <a:off x="2505474"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8" hasCustomPrompt="1"/>
          </p:nvPr>
        </p:nvSpPr>
        <p:spPr bwMode="gray">
          <a:xfrm>
            <a:off x="270624" y="652712"/>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7903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104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5620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2066" name="think-cell Slide" r:id="rId4" imgW="6350000" imgH="6350000" progId="">
                  <p:embed/>
                </p:oleObj>
              </mc:Choice>
              <mc:Fallback>
                <p:oleObj name="think-cell Slide" r:id="rId4" imgW="6350000" imgH="6350000" progId="">
                  <p:embed/>
                  <p:pic>
                    <p:nvPicPr>
                      <p:cNvPr id="40" name="Object 3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22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3090" name="think-cell Slide" r:id="rId4" imgW="6350000" imgH="6350000" progId="">
                  <p:embed/>
                </p:oleObj>
              </mc:Choice>
              <mc:Fallback>
                <p:oleObj name="think-cell Slide" r:id="rId4" imgW="6350000" imgH="6350000" progId="">
                  <p:embed/>
                  <p:pic>
                    <p:nvPicPr>
                      <p:cNvPr id="324" name="Object 3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513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616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718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821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923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02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12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230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333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25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435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537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640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73362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268893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742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27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845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Co Brand Full Image and 8 Logos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04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335311" y="7117320"/>
            <a:ext cx="879606" cy="375362"/>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404819"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74328"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543836"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6154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 Brand 8 Images and 8 Logo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15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91720" y="1943414"/>
            <a:ext cx="3056875" cy="1550674"/>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299455" y="7115220"/>
            <a:ext cx="916662"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377010"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46511"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489202" y="7115220"/>
            <a:ext cx="879606"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25" name="Picture Placeholder 13"/>
          <p:cNvSpPr>
            <a:spLocks noGrp="1"/>
          </p:cNvSpPr>
          <p:nvPr>
            <p:ph type="pic" sz="quarter" idx="25"/>
          </p:nvPr>
        </p:nvSpPr>
        <p:spPr bwMode="gray">
          <a:xfrm>
            <a:off x="3601674"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6" name="Picture Placeholder 13"/>
          <p:cNvSpPr>
            <a:spLocks noGrp="1"/>
          </p:cNvSpPr>
          <p:nvPr>
            <p:ph type="pic" sz="quarter" idx="26"/>
          </p:nvPr>
        </p:nvSpPr>
        <p:spPr bwMode="gray">
          <a:xfrm>
            <a:off x="681283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7" name="Picture Placeholder 13"/>
          <p:cNvSpPr>
            <a:spLocks noGrp="1"/>
          </p:cNvSpPr>
          <p:nvPr>
            <p:ph type="pic" sz="quarter" idx="27"/>
          </p:nvPr>
        </p:nvSpPr>
        <p:spPr bwMode="gray">
          <a:xfrm>
            <a:off x="1002399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Picture Placeholder 13"/>
          <p:cNvSpPr>
            <a:spLocks noGrp="1"/>
          </p:cNvSpPr>
          <p:nvPr>
            <p:ph type="pic" sz="quarter" idx="28"/>
          </p:nvPr>
        </p:nvSpPr>
        <p:spPr bwMode="gray">
          <a:xfrm>
            <a:off x="389780"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9" name="Picture Placeholder 13"/>
          <p:cNvSpPr>
            <a:spLocks noGrp="1"/>
          </p:cNvSpPr>
          <p:nvPr>
            <p:ph type="pic" sz="quarter" idx="29"/>
          </p:nvPr>
        </p:nvSpPr>
        <p:spPr bwMode="gray">
          <a:xfrm>
            <a:off x="360118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0" name="Picture Placeholder 13"/>
          <p:cNvSpPr>
            <a:spLocks noGrp="1"/>
          </p:cNvSpPr>
          <p:nvPr>
            <p:ph type="pic" sz="quarter" idx="30"/>
          </p:nvPr>
        </p:nvSpPr>
        <p:spPr bwMode="gray">
          <a:xfrm>
            <a:off x="6812591"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1" name="Picture Placeholder 13"/>
          <p:cNvSpPr>
            <a:spLocks noGrp="1"/>
          </p:cNvSpPr>
          <p:nvPr>
            <p:ph type="pic" sz="quarter" idx="31"/>
          </p:nvPr>
        </p:nvSpPr>
        <p:spPr bwMode="gray">
          <a:xfrm>
            <a:off x="1002399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32"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357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459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2531932" y="1395413"/>
            <a:ext cx="8400256" cy="485457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561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457775"/>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29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p:nvPr>
        </p:nvSpPr>
        <p:spPr bwMode="gray">
          <a:xfrm>
            <a:off x="-1" y="852140"/>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20851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664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376755"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Media Placeholder 46"/>
          <p:cNvSpPr>
            <a:spLocks noGrp="1"/>
          </p:cNvSpPr>
          <p:nvPr>
            <p:ph type="media" sz="quarter" idx="16"/>
          </p:nvPr>
        </p:nvSpPr>
        <p:spPr bwMode="gray">
          <a:xfrm>
            <a:off x="4665329"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8" name="Media Placeholder 46"/>
          <p:cNvSpPr>
            <a:spLocks noGrp="1"/>
          </p:cNvSpPr>
          <p:nvPr>
            <p:ph type="media" sz="quarter" idx="17"/>
          </p:nvPr>
        </p:nvSpPr>
        <p:spPr bwMode="gray">
          <a:xfrm>
            <a:off x="8953903"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Media Placeholder 46"/>
          <p:cNvSpPr>
            <a:spLocks noGrp="1"/>
          </p:cNvSpPr>
          <p:nvPr>
            <p:ph type="media" sz="quarter" idx="18"/>
          </p:nvPr>
        </p:nvSpPr>
        <p:spPr bwMode="gray">
          <a:xfrm>
            <a:off x="376755"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3" name="Media Placeholder 46"/>
          <p:cNvSpPr>
            <a:spLocks noGrp="1"/>
          </p:cNvSpPr>
          <p:nvPr>
            <p:ph type="media" sz="quarter" idx="19"/>
          </p:nvPr>
        </p:nvSpPr>
        <p:spPr bwMode="gray">
          <a:xfrm>
            <a:off x="4665329"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4" name="Media Placeholder 46"/>
          <p:cNvSpPr>
            <a:spLocks noGrp="1"/>
          </p:cNvSpPr>
          <p:nvPr>
            <p:ph type="media" sz="quarter" idx="20"/>
          </p:nvPr>
        </p:nvSpPr>
        <p:spPr bwMode="gray">
          <a:xfrm>
            <a:off x="8953903"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464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766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p:nvPr>
        </p:nvSpPr>
        <p:spPr bwMode="gray">
          <a:xfrm>
            <a:off x="381060" y="1395414"/>
            <a:ext cx="12695650" cy="540702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971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466553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10023995" y="251706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3591181"/>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073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5" name="Content Placeholder 2"/>
          <p:cNvSpPr>
            <a:spLocks noGrp="1"/>
          </p:cNvSpPr>
          <p:nvPr>
            <p:ph idx="21" hasCustomPrompt="1"/>
          </p:nvPr>
        </p:nvSpPr>
        <p:spPr bwMode="gray">
          <a:xfrm>
            <a:off x="381060" y="303941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411353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30" name="Content Placeholder 2"/>
          <p:cNvSpPr>
            <a:spLocks noGrp="1"/>
          </p:cNvSpPr>
          <p:nvPr>
            <p:ph idx="24" hasCustomPrompt="1"/>
          </p:nvPr>
        </p:nvSpPr>
        <p:spPr bwMode="gray">
          <a:xfrm>
            <a:off x="10023995" y="303941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411353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760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176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3564494"/>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2490140"/>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3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xagon Diagram">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278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29" name="Content Placeholder 2"/>
          <p:cNvSpPr>
            <a:spLocks noGrp="1"/>
          </p:cNvSpPr>
          <p:nvPr>
            <p:ph idx="23" hasCustomPrompt="1"/>
          </p:nvPr>
        </p:nvSpPr>
        <p:spPr bwMode="gray">
          <a:xfrm>
            <a:off x="9995613" y="4665535"/>
            <a:ext cx="3081097" cy="1003948"/>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9995613" y="2488035"/>
            <a:ext cx="3081097" cy="100605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9995613" y="3576667"/>
            <a:ext cx="3081097" cy="10254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Text Placeholder 3"/>
          <p:cNvSpPr>
            <a:spLocks noGrp="1"/>
          </p:cNvSpPr>
          <p:nvPr>
            <p:ph type="body" sz="quarter" idx="26" hasCustomPrompt="1"/>
          </p:nvPr>
        </p:nvSpPr>
        <p:spPr>
          <a:xfrm>
            <a:off x="381060" y="2490562"/>
            <a:ext cx="3048480" cy="989013"/>
          </a:xfrm>
        </p:spPr>
        <p:txBody>
          <a:bodyPr/>
          <a:lstStyle>
            <a:lvl1pPr algn="r">
              <a:defRPr/>
            </a:lvl1pPr>
            <a:lvl2pPr algn="r">
              <a:defRPr/>
            </a:lvl2pPr>
            <a:lvl3pPr algn="r">
              <a:defRPr baseline="0"/>
            </a:lvl3pPr>
            <a:lvl4pPr algn="r">
              <a:defRPr baseline="0"/>
            </a:lvl4pPr>
            <a:lvl5pPr algn="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6" name="Text Placeholder 5"/>
          <p:cNvSpPr>
            <a:spLocks noGrp="1"/>
          </p:cNvSpPr>
          <p:nvPr>
            <p:ph type="body" sz="quarter" idx="27" hasCustomPrompt="1"/>
          </p:nvPr>
        </p:nvSpPr>
        <p:spPr>
          <a:xfrm>
            <a:off x="403763" y="3598863"/>
            <a:ext cx="3025778" cy="988786"/>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8" name="Text Placeholder 7"/>
          <p:cNvSpPr>
            <a:spLocks noGrp="1"/>
          </p:cNvSpPr>
          <p:nvPr>
            <p:ph type="body" sz="quarter" idx="28" hasCustomPrompt="1"/>
          </p:nvPr>
        </p:nvSpPr>
        <p:spPr>
          <a:xfrm>
            <a:off x="403763" y="4687662"/>
            <a:ext cx="3025778" cy="993775"/>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ine Ico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381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2506528"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8959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8747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36" name="Content Placeholder 2"/>
          <p:cNvSpPr>
            <a:spLocks noGrp="1"/>
          </p:cNvSpPr>
          <p:nvPr>
            <p:ph idx="23" hasCustomPrompt="1"/>
          </p:nvPr>
        </p:nvSpPr>
        <p:spPr bwMode="gray">
          <a:xfrm>
            <a:off x="6770166"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7" name="Content Placeholder 2"/>
          <p:cNvSpPr>
            <a:spLocks noGrp="1"/>
          </p:cNvSpPr>
          <p:nvPr>
            <p:ph idx="24" hasCustomPrompt="1"/>
          </p:nvPr>
        </p:nvSpPr>
        <p:spPr bwMode="gray">
          <a:xfrm>
            <a:off x="6770166"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8" name="Content Placeholder 2"/>
          <p:cNvSpPr>
            <a:spLocks noGrp="1"/>
          </p:cNvSpPr>
          <p:nvPr>
            <p:ph idx="25" hasCustomPrompt="1"/>
          </p:nvPr>
        </p:nvSpPr>
        <p:spPr bwMode="gray">
          <a:xfrm>
            <a:off x="677016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2" name="Content Placeholder 2"/>
          <p:cNvSpPr>
            <a:spLocks noGrp="1"/>
          </p:cNvSpPr>
          <p:nvPr>
            <p:ph idx="26" hasCustomPrompt="1"/>
          </p:nvPr>
        </p:nvSpPr>
        <p:spPr bwMode="gray">
          <a:xfrm>
            <a:off x="11076263"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3" name="Content Placeholder 2"/>
          <p:cNvSpPr>
            <a:spLocks noGrp="1"/>
          </p:cNvSpPr>
          <p:nvPr>
            <p:ph idx="27" hasCustomPrompt="1"/>
          </p:nvPr>
        </p:nvSpPr>
        <p:spPr bwMode="gray">
          <a:xfrm>
            <a:off x="1106344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4" name="Content Placeholder 2"/>
          <p:cNvSpPr>
            <a:spLocks noGrp="1"/>
          </p:cNvSpPr>
          <p:nvPr>
            <p:ph idx="28" hasCustomPrompt="1"/>
          </p:nvPr>
        </p:nvSpPr>
        <p:spPr bwMode="gray">
          <a:xfrm>
            <a:off x="11063443" y="3581656"/>
            <a:ext cx="2013268"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AUDIENCES</a:t>
            </a:r>
          </a:p>
        </p:txBody>
      </p:sp>
      <p:sp>
        <p:nvSpPr>
          <p:cNvPr id="90" name="TextBox 20"/>
          <p:cNvSpPr txBox="1">
            <a:spLocks noChangeArrowheads="1"/>
          </p:cNvSpPr>
          <p:nvPr userDrawn="1"/>
        </p:nvSpPr>
        <p:spPr bwMode="auto">
          <a:xfrm>
            <a:off x="10611285" y="6183028"/>
            <a:ext cx="98685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91" name="TextBox 21"/>
          <p:cNvSpPr txBox="1">
            <a:spLocks noChangeArrowheads="1"/>
          </p:cNvSpPr>
          <p:nvPr userDrawn="1"/>
        </p:nvSpPr>
        <p:spPr bwMode="auto">
          <a:xfrm>
            <a:off x="12026518" y="6183027"/>
            <a:ext cx="10328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 AGP</a:t>
            </a:r>
          </a:p>
        </p:txBody>
      </p:sp>
      <p:sp>
        <p:nvSpPr>
          <p:cNvPr id="92" name="Freeform 43"/>
          <p:cNvSpPr>
            <a:spLocks/>
          </p:cNvSpPr>
          <p:nvPr userDrawn="1"/>
        </p:nvSpPr>
        <p:spPr bwMode="auto">
          <a:xfrm>
            <a:off x="10452595" y="4868460"/>
            <a:ext cx="1263600" cy="12636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3" name="Freeform 20"/>
          <p:cNvSpPr>
            <a:spLocks/>
          </p:cNvSpPr>
          <p:nvPr userDrawn="1"/>
        </p:nvSpPr>
        <p:spPr bwMode="auto">
          <a:xfrm>
            <a:off x="11911150" y="4868460"/>
            <a:ext cx="1263600" cy="12636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Tree>
    <p:extLst>
      <p:ext uri="{BB962C8B-B14F-4D97-AF65-F5344CB8AC3E}">
        <p14:creationId xmlns:p14="http://schemas.microsoft.com/office/powerpoint/2010/main" val="997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cons_2">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sp>
        <p:nvSpPr>
          <p:cNvPr id="114" name="TextBox 113"/>
          <p:cNvSpPr txBox="1"/>
          <p:nvPr userDrawn="1"/>
        </p:nvSpPr>
        <p:spPr>
          <a:xfrm>
            <a:off x="271148" y="196754"/>
            <a:ext cx="11036932" cy="430887"/>
          </a:xfrm>
          <a:prstGeom prst="rect">
            <a:avLst/>
          </a:prstGeom>
          <a:noFill/>
          <a:ln>
            <a:noFill/>
          </a:ln>
        </p:spPr>
        <p:txBody>
          <a:bodyPr wrap="square" lIns="0" tIns="0" rIns="0" bIns="0" rtlCol="0">
            <a:spAutoFit/>
          </a:bodyPr>
          <a:lstStyle/>
          <a:p>
            <a:r>
              <a:rPr lang="en-US" sz="2800" b="0" kern="1200" cap="all" spc="50" dirty="0">
                <a:ln w="22225">
                  <a:noFill/>
                  <a:prstDash val="solid"/>
                </a:ln>
                <a:solidFill>
                  <a:srgbClr val="000000"/>
                </a:solidFill>
                <a:effectLst/>
                <a:latin typeface="+mj-lt"/>
                <a:ea typeface="+mj-ea"/>
                <a:cs typeface="+mj-cs"/>
              </a:rPr>
              <a:t>ICONS – TECHNOLOGY,</a:t>
            </a:r>
            <a:r>
              <a:rPr lang="en-US" sz="2800" b="0" kern="1200" cap="all" spc="50" baseline="0" dirty="0">
                <a:ln w="22225">
                  <a:noFill/>
                  <a:prstDash val="solid"/>
                </a:ln>
                <a:solidFill>
                  <a:srgbClr val="000000"/>
                </a:solidFill>
                <a:effectLst/>
                <a:latin typeface="+mj-lt"/>
                <a:ea typeface="+mj-ea"/>
                <a:cs typeface="+mj-cs"/>
              </a:rPr>
              <a:t> SOCIAL MEDIA, PRE/POST-SCREEN ACTIVITIES</a:t>
            </a:r>
            <a:endParaRPr lang="en-US" sz="2800" b="0" kern="1200" cap="all" spc="5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10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2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cons_3">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sp>
        <p:nvSpPr>
          <p:cNvPr id="68" name="TextBox 67"/>
          <p:cNvSpPr txBox="1"/>
          <p:nvPr userDrawn="1"/>
        </p:nvSpPr>
        <p:spPr>
          <a:xfrm>
            <a:off x="271148" y="196754"/>
            <a:ext cx="10884532"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BRAND SECTORS, FOOD AND DRINK, FILM GENRES,</a:t>
            </a:r>
            <a:r>
              <a:rPr lang="en-US" sz="2800" b="0" kern="1200" cap="all" spc="0" baseline="0" dirty="0">
                <a:ln w="22225">
                  <a:noFill/>
                  <a:prstDash val="solid"/>
                </a:ln>
                <a:solidFill>
                  <a:srgbClr val="000000"/>
                </a:solidFill>
                <a:effectLst/>
                <a:latin typeface="+mj-lt"/>
                <a:ea typeface="+mj-ea"/>
                <a:cs typeface="+mj-cs"/>
              </a:rPr>
              <a:t> SEASONS</a:t>
            </a:r>
            <a:endParaRPr lang="en-US" sz="2800" b="0" kern="1200" cap="all" spc="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288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s_4">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12192258" y="3618285"/>
            <a:ext cx="86065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8" name="TextBox 26"/>
          <p:cNvSpPr txBox="1">
            <a:spLocks noChangeArrowheads="1"/>
          </p:cNvSpPr>
          <p:nvPr userDrawn="1"/>
        </p:nvSpPr>
        <p:spPr bwMode="auto">
          <a:xfrm>
            <a:off x="10647867" y="3620185"/>
            <a:ext cx="99099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12081181" y="2538673"/>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10603878" y="2517413"/>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274363" y="5096617"/>
            <a:ext cx="1071564"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268299" y="3994458"/>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7656615" y="3994458"/>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4705636" y="3994458"/>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745602" y="3994458"/>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6177509" y="3994458"/>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3222903" y="3994458"/>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782252" y="5096617"/>
            <a:ext cx="101320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3217526" y="5096617"/>
            <a:ext cx="109625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4665507" y="5096617"/>
            <a:ext cx="120571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6201770" y="5096617"/>
            <a:ext cx="10872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7691105" y="5096617"/>
            <a:ext cx="107342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10642171" y="5096617"/>
            <a:ext cx="1076794"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10614848" y="3994458"/>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9164126" y="5096617"/>
            <a:ext cx="107837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9132115" y="3994458"/>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9" name="TextBox 98"/>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MISCELLANEOUS</a:t>
            </a:r>
          </a:p>
        </p:txBody>
      </p:sp>
    </p:spTree>
    <p:extLst>
      <p:ext uri="{BB962C8B-B14F-4D97-AF65-F5344CB8AC3E}">
        <p14:creationId xmlns:p14="http://schemas.microsoft.com/office/powerpoint/2010/main" val="3681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3442950" cy="7069864"/>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0113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1888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4116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272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2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784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112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222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vmlDrawing" Target="../drawings/vmlDrawing74.v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17" Type="http://schemas.openxmlformats.org/officeDocument/2006/relationships/image" Target="../media/image2.png"/><Relationship Id="rId2" Type="http://schemas.openxmlformats.org/officeDocument/2006/relationships/slideLayout" Target="../slideLayouts/slideLayout93.xml"/><Relationship Id="rId16" Type="http://schemas.openxmlformats.org/officeDocument/2006/relationships/image" Target="../media/image1.emf"/><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oleObject" Target="../embeddings/oleObject73.bin"/><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ags" Target="../tags/tag75.xml"/></Relationships>
</file>

<file path=ppt/slideMasters/_rels/slideMaster11.xml.rels><?xml version="1.0" encoding="UTF-8" standalone="yes"?>
<Relationships xmlns="http://schemas.openxmlformats.org/package/2006/relationships"><Relationship Id="rId3" Type="http://schemas.openxmlformats.org/officeDocument/2006/relationships/vmlDrawing" Target="../drawings/vmlDrawing75.vml"/><Relationship Id="rId7"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03.xml"/><Relationship Id="rId6" Type="http://schemas.openxmlformats.org/officeDocument/2006/relationships/image" Target="../media/image1.emf"/><Relationship Id="rId5" Type="http://schemas.openxmlformats.org/officeDocument/2006/relationships/oleObject" Target="../embeddings/oleObject74.bin"/><Relationship Id="rId4" Type="http://schemas.openxmlformats.org/officeDocument/2006/relationships/tags" Target="../tags/tag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vmlDrawing" Target="../drawings/vmlDrawing77.vml"/><Relationship Id="rId3" Type="http://schemas.openxmlformats.org/officeDocument/2006/relationships/slideLayout" Target="../slideLayouts/slideLayout106.xml"/><Relationship Id="rId21" Type="http://schemas.openxmlformats.org/officeDocument/2006/relationships/image" Target="../media/image1.emf"/><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12.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oleObject" Target="../embeddings/oleObject76.bin"/><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tags" Target="../tags/tag78.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oleObject" Target="../embeddings/oleObject88.bin"/><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tags" Target="../tags/tag90.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vmlDrawing" Target="../drawings/vmlDrawing89.v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theme" Target="../theme/theme13.xml"/><Relationship Id="rId28" Type="http://schemas.openxmlformats.org/officeDocument/2006/relationships/image" Target="../media/image2.png"/><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image" Target="../media/image1.e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tags" Target="../tags/tag105.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vmlDrawing" Target="../drawings/vmlDrawing104.v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image" Target="../media/image2.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theme" Target="../theme/theme14.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image" Target="../media/image1.emf"/><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oleObject" Target="../embeddings/oleObject103.bin"/></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tags" Target="../tags/tag121.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vmlDrawing" Target="../drawings/vmlDrawing120.v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image" Target="../media/image2.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theme" Target="../theme/theme1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image" Target="../media/image1.emf"/><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oleObject" Target="../embeddings/oleObject119.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oleObject" Target="../embeddings/oleObject12.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1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oleObject" Target="../embeddings/oleObject22.bin"/><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ags" Target="../tags/tag2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vmlDrawing" Target="../drawings/vmlDrawing22.v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28" Type="http://schemas.openxmlformats.org/officeDocument/2006/relationships/image" Target="../media/image2.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slideLayout" Target="../slideLayouts/slideLayout48.xml"/><Relationship Id="rId7" Type="http://schemas.openxmlformats.org/officeDocument/2006/relationships/vmlDrawing" Target="../drawings/vmlDrawing37.v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11" Type="http://schemas.openxmlformats.org/officeDocument/2006/relationships/image" Target="../media/image2.png"/><Relationship Id="rId5" Type="http://schemas.openxmlformats.org/officeDocument/2006/relationships/slideLayout" Target="../slideLayouts/slideLayout50.xml"/><Relationship Id="rId10" Type="http://schemas.openxmlformats.org/officeDocument/2006/relationships/image" Target="../media/image1.emf"/><Relationship Id="rId4" Type="http://schemas.openxmlformats.org/officeDocument/2006/relationships/slideLayout" Target="../slideLayouts/slideLayout49.xml"/><Relationship Id="rId9" Type="http://schemas.openxmlformats.org/officeDocument/2006/relationships/oleObject" Target="../embeddings/oleObject37.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ags" Target="../tags/tag44.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vmlDrawing" Target="../drawings/vmlDrawing43.v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heme" Target="../theme/theme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image" Target="../media/image1.emf"/><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oleObject" Target="../embeddings/oleObject43.bin"/></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6.xml"/><Relationship Id="rId7" Type="http://schemas.openxmlformats.org/officeDocument/2006/relationships/oleObject" Target="../embeddings/oleObject57.bin"/><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ags" Target="../tags/tag59.xml"/><Relationship Id="rId5" Type="http://schemas.openxmlformats.org/officeDocument/2006/relationships/vmlDrawing" Target="../drawings/vmlDrawing58.vml"/><Relationship Id="rId4" Type="http://schemas.openxmlformats.org/officeDocument/2006/relationships/theme" Target="../theme/theme6.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vmlDrawing" Target="../drawings/vmlDrawing61.vml"/><Relationship Id="rId3" Type="http://schemas.openxmlformats.org/officeDocument/2006/relationships/slideLayout" Target="../slideLayouts/slideLayout79.xml"/><Relationship Id="rId7" Type="http://schemas.openxmlformats.org/officeDocument/2006/relationships/theme" Target="../theme/theme7.xml"/><Relationship Id="rId12" Type="http://schemas.openxmlformats.org/officeDocument/2006/relationships/image" Target="../media/image2.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1.emf"/><Relationship Id="rId5" Type="http://schemas.openxmlformats.org/officeDocument/2006/relationships/slideLayout" Target="../slideLayouts/slideLayout81.xml"/><Relationship Id="rId10" Type="http://schemas.openxmlformats.org/officeDocument/2006/relationships/oleObject" Target="../embeddings/oleObject60.bin"/><Relationship Id="rId4" Type="http://schemas.openxmlformats.org/officeDocument/2006/relationships/slideLayout" Target="../slideLayouts/slideLayout80.xml"/><Relationship Id="rId9" Type="http://schemas.openxmlformats.org/officeDocument/2006/relationships/tags" Target="../tags/tag62.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slideLayout" Target="../slideLayouts/slideLayout85.xml"/><Relationship Id="rId7" Type="http://schemas.openxmlformats.org/officeDocument/2006/relationships/vmlDrawing" Target="../drawings/vmlDrawing67.v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8.xml"/><Relationship Id="rId11" Type="http://schemas.openxmlformats.org/officeDocument/2006/relationships/image" Target="../media/image2.png"/><Relationship Id="rId5" Type="http://schemas.openxmlformats.org/officeDocument/2006/relationships/slideLayout" Target="../slideLayouts/slideLayout87.xml"/><Relationship Id="rId10" Type="http://schemas.openxmlformats.org/officeDocument/2006/relationships/image" Target="../media/image1.emf"/><Relationship Id="rId4" Type="http://schemas.openxmlformats.org/officeDocument/2006/relationships/slideLayout" Target="../slideLayouts/slideLayout86.xml"/><Relationship Id="rId9" Type="http://schemas.openxmlformats.org/officeDocument/2006/relationships/oleObject" Target="../embeddings/oleObject66.bin"/></Relationships>
</file>

<file path=ppt/slideMasters/_rels/slideMaster9.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slideLayout" Target="../slideLayouts/slideLayout90.xml"/><Relationship Id="rId7" Type="http://schemas.openxmlformats.org/officeDocument/2006/relationships/tags" Target="../tags/tag7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vmlDrawing" Target="../drawings/vmlDrawing73.vml"/><Relationship Id="rId5" Type="http://schemas.openxmlformats.org/officeDocument/2006/relationships/theme" Target="../theme/theme9.xml"/><Relationship Id="rId10" Type="http://schemas.openxmlformats.org/officeDocument/2006/relationships/image" Target="../media/image2.png"/><Relationship Id="rId4" Type="http://schemas.openxmlformats.org/officeDocument/2006/relationships/slideLayout" Target="../slideLayouts/slideLayout91.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106"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5858"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67891942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25" r:id="rId5"/>
    <p:sldLayoutId id="2147484026" r:id="rId6"/>
    <p:sldLayoutId id="2147484016" r:id="rId7"/>
    <p:sldLayoutId id="2147484017" r:id="rId8"/>
    <p:sldLayoutId id="2147484018" r:id="rId9"/>
    <p:sldLayoutId id="2147484019" r:id="rId10"/>
    <p:sldLayoutId id="2147484033"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6882"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8930" name="think-cell Slide" r:id="rId20" imgW="6350000" imgH="6350000" progId="">
                  <p:embed/>
                </p:oleObj>
              </mc:Choice>
              <mc:Fallback>
                <p:oleObj name="think-cell Slide" r:id="rId20" imgW="6350000" imgH="6350000" progId="">
                  <p:embed/>
                  <p:pic>
                    <p:nvPicPr>
                      <p:cNvPr id="8" name="Object 7"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153820902"/>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144" r:id="rId14"/>
    <p:sldLayoutId id="2147484145" r:id="rId15"/>
    <p:sldLayoutId id="2147484148" r:id="rId1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90194"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412639613"/>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 id="2147484090" r:id="rId19"/>
    <p:sldLayoutId id="2147484091" r:id="rId20"/>
    <p:sldLayoutId id="2147484092" r:id="rId21"/>
    <p:sldLayoutId id="2147484093"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3" y="1751"/>
          <a:ext cx="2154" cy="1749"/>
        </p:xfrm>
        <a:graphic>
          <a:graphicData uri="http://schemas.openxmlformats.org/presentationml/2006/ole">
            <mc:AlternateContent xmlns:mc="http://schemas.openxmlformats.org/markup-compatibility/2006">
              <mc:Choice xmlns:v="urn:schemas-microsoft-com:vml" Requires="v">
                <p:oleObj spid="_x0000_s105543"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3" y="1751"/>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5"/>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2" y="270001"/>
            <a:ext cx="12413343" cy="297158"/>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49350" y="7168846"/>
            <a:ext cx="931586" cy="323837"/>
          </a:xfrm>
          <a:prstGeom prst="rect">
            <a:avLst/>
          </a:prstGeom>
        </p:spPr>
      </p:pic>
    </p:spTree>
    <p:extLst>
      <p:ext uri="{BB962C8B-B14F-4D97-AF65-F5344CB8AC3E}">
        <p14:creationId xmlns:p14="http://schemas.microsoft.com/office/powerpoint/2010/main" val="2127192203"/>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07" rtl="0" eaLnBrk="1" latinLnBrk="0" hangingPunct="1">
        <a:spcBef>
          <a:spcPct val="0"/>
        </a:spcBef>
        <a:buNone/>
        <a:defRPr sz="2801" b="0" kern="1200" cap="all" spc="0">
          <a:ln w="22225">
            <a:noFill/>
            <a:prstDash val="solid"/>
          </a:ln>
          <a:solidFill>
            <a:srgbClr val="000000"/>
          </a:solidFill>
          <a:effectLst/>
          <a:latin typeface="+mj-lt"/>
          <a:ea typeface="+mj-ea"/>
          <a:cs typeface="+mj-cs"/>
        </a:defRPr>
      </a:lvl1pPr>
    </p:titleStyle>
    <p:bodyStyle>
      <a:lvl1pPr marL="0" indent="0" algn="l" defTabSz="961807"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807"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807"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07"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07"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973" indent="-240452" algn="l" defTabSz="961807"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6pPr>
      <a:lvl7pPr marL="3125878" indent="-240452" algn="l" defTabSz="961807"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7pPr>
      <a:lvl8pPr marL="3606783" indent="-240452" algn="l" defTabSz="961807"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8pPr>
      <a:lvl9pPr marL="4087687" indent="-240452" algn="l" defTabSz="961807"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9pPr>
    </p:bodyStyle>
    <p:otherStyle>
      <a:defPPr>
        <a:defRPr lang="en-US"/>
      </a:defPPr>
      <a:lvl1pPr marL="0" algn="l" defTabSz="961807" rtl="0" eaLnBrk="1" latinLnBrk="0" hangingPunct="1">
        <a:defRPr sz="1899" kern="1200">
          <a:solidFill>
            <a:schemeClr val="tx1"/>
          </a:solidFill>
          <a:latin typeface="+mn-lt"/>
          <a:ea typeface="+mn-ea"/>
          <a:cs typeface="+mn-cs"/>
        </a:defRPr>
      </a:lvl1pPr>
      <a:lvl2pPr marL="480905" algn="l" defTabSz="961807" rtl="0" eaLnBrk="1" latinLnBrk="0" hangingPunct="1">
        <a:defRPr sz="1899" kern="1200">
          <a:solidFill>
            <a:schemeClr val="tx1"/>
          </a:solidFill>
          <a:latin typeface="+mn-lt"/>
          <a:ea typeface="+mn-ea"/>
          <a:cs typeface="+mn-cs"/>
        </a:defRPr>
      </a:lvl2pPr>
      <a:lvl3pPr marL="961807" algn="l" defTabSz="961807" rtl="0" eaLnBrk="1" latinLnBrk="0" hangingPunct="1">
        <a:defRPr sz="1899" kern="1200">
          <a:solidFill>
            <a:schemeClr val="tx1"/>
          </a:solidFill>
          <a:latin typeface="+mn-lt"/>
          <a:ea typeface="+mn-ea"/>
          <a:cs typeface="+mn-cs"/>
        </a:defRPr>
      </a:lvl3pPr>
      <a:lvl4pPr marL="1442714" algn="l" defTabSz="961807" rtl="0" eaLnBrk="1" latinLnBrk="0" hangingPunct="1">
        <a:defRPr sz="1899" kern="1200">
          <a:solidFill>
            <a:schemeClr val="tx1"/>
          </a:solidFill>
          <a:latin typeface="+mn-lt"/>
          <a:ea typeface="+mn-ea"/>
          <a:cs typeface="+mn-cs"/>
        </a:defRPr>
      </a:lvl4pPr>
      <a:lvl5pPr marL="1923618" algn="l" defTabSz="961807" rtl="0" eaLnBrk="1" latinLnBrk="0" hangingPunct="1">
        <a:defRPr sz="1899" kern="1200">
          <a:solidFill>
            <a:schemeClr val="tx1"/>
          </a:solidFill>
          <a:latin typeface="+mn-lt"/>
          <a:ea typeface="+mn-ea"/>
          <a:cs typeface="+mn-cs"/>
        </a:defRPr>
      </a:lvl5pPr>
      <a:lvl6pPr marL="2404522" algn="l" defTabSz="961807" rtl="0" eaLnBrk="1" latinLnBrk="0" hangingPunct="1">
        <a:defRPr sz="1899" kern="1200">
          <a:solidFill>
            <a:schemeClr val="tx1"/>
          </a:solidFill>
          <a:latin typeface="+mn-lt"/>
          <a:ea typeface="+mn-ea"/>
          <a:cs typeface="+mn-cs"/>
        </a:defRPr>
      </a:lvl6pPr>
      <a:lvl7pPr marL="2885426" algn="l" defTabSz="961807" rtl="0" eaLnBrk="1" latinLnBrk="0" hangingPunct="1">
        <a:defRPr sz="1899" kern="1200">
          <a:solidFill>
            <a:schemeClr val="tx1"/>
          </a:solidFill>
          <a:latin typeface="+mn-lt"/>
          <a:ea typeface="+mn-ea"/>
          <a:cs typeface="+mn-cs"/>
        </a:defRPr>
      </a:lvl7pPr>
      <a:lvl8pPr marL="3366331" algn="l" defTabSz="961807" rtl="0" eaLnBrk="1" latinLnBrk="0" hangingPunct="1">
        <a:defRPr sz="1899" kern="1200">
          <a:solidFill>
            <a:schemeClr val="tx1"/>
          </a:solidFill>
          <a:latin typeface="+mn-lt"/>
          <a:ea typeface="+mn-ea"/>
          <a:cs typeface="+mn-cs"/>
        </a:defRPr>
      </a:lvl8pPr>
      <a:lvl9pPr marL="3847233" algn="l" defTabSz="961807" rtl="0" eaLnBrk="1" latinLnBrk="0" hangingPunct="1">
        <a:defRPr sz="1899"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1925"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684026553"/>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7"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370"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2610"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7970" name="think-cell Slide" r:id="rId9" imgW="6350000" imgH="6350000" progId="">
                  <p:embed/>
                </p:oleObj>
              </mc:Choice>
              <mc:Fallback>
                <p:oleObj name="think-cell Slide" r:id="rId9" imgW="6350000" imgH="6350000" progId="">
                  <p:embed/>
                  <p:pic>
                    <p:nvPicPr>
                      <p:cNvPr id="8" name="Object 7"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802880744"/>
      </p:ext>
    </p:extLst>
  </p:cSld>
  <p:clrMap bg1="lt1" tx1="dk1" bg2="lt2" tx2="dk2" accent1="accent1" accent2="accent2" accent3="accent3" accent4="accent4" accent5="accent5" accent6="accent6" hlink="hlink" folHlink="folHlink"/>
  <p:sldLayoutIdLst>
    <p:sldLayoutId id="2147483705"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4114"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56" r:id="rId12"/>
    <p:sldLayoutId id="2147484046" r:id="rId13"/>
    <p:sldLayoutId id="2147484055" r:id="rId14"/>
    <p:sldLayoutId id="2147484054" r:id="rId15"/>
    <p:sldLayoutId id="2147484047" r:id="rId16"/>
    <p:sldLayoutId id="2147484051" r:id="rId17"/>
    <p:sldLayoutId id="2147484052" r:id="rId18"/>
    <p:sldLayoutId id="2147483726" r:id="rId19"/>
    <p:sldLayoutId id="2147483727" r:id="rId20"/>
    <p:sldLayoutId id="2147484040" r:id="rId21"/>
    <p:sldLayoutId id="2147484039" r:id="rId22"/>
    <p:sldLayoutId id="2147484041" r:id="rId2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9474" name="think-cell Slide" r:id="rId7" imgW="6350000" imgH="6350000" progId="">
                  <p:embed/>
                </p:oleObj>
              </mc:Choice>
              <mc:Fallback>
                <p:oleObj name="think-cell Slide" r:id="rId7" imgW="6350000" imgH="6350000" progId="">
                  <p:embed/>
                  <p:pic>
                    <p:nvPicPr>
                      <p:cNvPr id="8" name="Object 7"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3" r:id="rId1"/>
    <p:sldLayoutId id="2147484048" r:id="rId2"/>
    <p:sldLayoutId id="2147483714"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2546" name="think-cell Slide" r:id="rId10" imgW="6350000" imgH="6350000" progId="">
                  <p:embed/>
                </p:oleObj>
              </mc:Choice>
              <mc:Fallback>
                <p:oleObj name="think-cell Slide" r:id="rId10" imgW="6350000" imgH="6350000" progId="">
                  <p:embed/>
                  <p:pic>
                    <p:nvPicPr>
                      <p:cNvPr id="8" name="Object 7"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308734"/>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1" name="Straight Connector 10"/>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923" r:id="rId4"/>
    <p:sldLayoutId id="2147483922" r:id="rId5"/>
    <p:sldLayoutId id="2147483731"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8690" name="think-cell Slide" r:id="rId9" imgW="6350000" imgH="6350000" progId="">
                  <p:embed/>
                </p:oleObj>
              </mc:Choice>
              <mc:Fallback>
                <p:oleObj name="think-cell Slide" r:id="rId9" imgW="6350000" imgH="6350000" progId="">
                  <p:embed/>
                  <p:pic>
                    <p:nvPicPr>
                      <p:cNvPr id="8" name="Object 7"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74010"/>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37"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4834" name="think-cell Slide" r:id="rId8" imgW="6350000" imgH="6350000" progId="">
                  <p:embed/>
                </p:oleObj>
              </mc:Choice>
              <mc:Fallback>
                <p:oleObj name="think-cell Slide" r:id="rId8" imgW="6350000" imgH="6350000" progId="">
                  <p:embed/>
                  <p:pic>
                    <p:nvPicPr>
                      <p:cNvPr id="8" name="Object 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5.xml"/><Relationship Id="rId5" Type="http://schemas.openxmlformats.org/officeDocument/2006/relationships/chart" Target="../charts/chart4.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8.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18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8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0F875AEB-DF62-4723-A7BE-621DE57A2F04}"/>
              </a:ext>
            </a:extLst>
          </p:cNvPr>
          <p:cNvSpPr>
            <a:spLocks noGrp="1"/>
          </p:cNvSpPr>
          <p:nvPr>
            <p:ph type="subTitle" idx="1"/>
          </p:nvPr>
        </p:nvSpPr>
        <p:spPr>
          <a:xfrm>
            <a:off x="234768" y="5988354"/>
            <a:ext cx="12305338" cy="455176"/>
          </a:xfrm>
        </p:spPr>
        <p:txBody>
          <a:bodyPr/>
          <a:lstStyle/>
          <a:p>
            <a:r>
              <a:rPr lang="en-GB" dirty="0"/>
              <a:t>2022 and 2023 are big years for the DC extended universe</a:t>
            </a:r>
          </a:p>
        </p:txBody>
      </p:sp>
      <p:sp>
        <p:nvSpPr>
          <p:cNvPr id="8" name="Title 7">
            <a:extLst>
              <a:ext uri="{FF2B5EF4-FFF2-40B4-BE49-F238E27FC236}">
                <a16:creationId xmlns:a16="http://schemas.microsoft.com/office/drawing/2014/main" id="{2F42D6A2-C783-444C-A35C-35ADE6199915}"/>
              </a:ext>
            </a:extLst>
          </p:cNvPr>
          <p:cNvSpPr>
            <a:spLocks noGrp="1"/>
          </p:cNvSpPr>
          <p:nvPr>
            <p:ph type="ctrTitle"/>
          </p:nvPr>
        </p:nvSpPr>
        <p:spPr>
          <a:xfrm>
            <a:off x="234768" y="5174503"/>
            <a:ext cx="12331696" cy="709383"/>
          </a:xfrm>
        </p:spPr>
        <p:txBody>
          <a:bodyPr/>
          <a:lstStyle/>
          <a:p>
            <a:r>
              <a:rPr lang="en-GB" dirty="0"/>
              <a:t>Dc films</a:t>
            </a:r>
          </a:p>
        </p:txBody>
      </p:sp>
      <p:pic>
        <p:nvPicPr>
          <p:cNvPr id="13" name="Picture Placeholder 12">
            <a:extLst>
              <a:ext uri="{FF2B5EF4-FFF2-40B4-BE49-F238E27FC236}">
                <a16:creationId xmlns:a16="http://schemas.microsoft.com/office/drawing/2014/main" id="{2F1C6CF7-781D-2C20-AF90-FA6DECE66AD6}"/>
              </a:ext>
            </a:extLst>
          </p:cNvPr>
          <p:cNvPicPr>
            <a:picLocks noGrp="1" noChangeAspect="1"/>
          </p:cNvPicPr>
          <p:nvPr>
            <p:ph type="pic" sz="quarter" idx="10"/>
          </p:nvPr>
        </p:nvPicPr>
        <p:blipFill rotWithShape="1">
          <a:blip r:embed="rId2"/>
          <a:srcRect t="11925" b="23450"/>
          <a:stretch/>
        </p:blipFill>
        <p:spPr>
          <a:xfrm>
            <a:off x="0" y="0"/>
            <a:ext cx="13442950" cy="4560888"/>
          </a:xfrm>
          <a:prstGeom prst="rect">
            <a:avLst/>
          </a:prstGeom>
        </p:spPr>
      </p:pic>
    </p:spTree>
    <p:extLst>
      <p:ext uri="{BB962C8B-B14F-4D97-AF65-F5344CB8AC3E}">
        <p14:creationId xmlns:p14="http://schemas.microsoft.com/office/powerpoint/2010/main" val="3460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extLst>
              <p:ext uri="{D42A27DB-BD31-4B8C-83A1-F6EECF244321}">
                <p14:modId xmlns:p14="http://schemas.microsoft.com/office/powerpoint/2010/main" val="2363554722"/>
              </p:ext>
            </p:extLst>
          </p:nvPr>
        </p:nvGraphicFramePr>
        <p:xfrm>
          <a:off x="622708" y="1412240"/>
          <a:ext cx="11919956" cy="5255153"/>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Blue beetle: TVR CURVE</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689106" cy="436608"/>
          </a:xfrm>
        </p:spPr>
        <p:txBody>
          <a:bodyPr/>
          <a:lstStyle/>
          <a:p>
            <a:r>
              <a:rPr lang="en-GB" dirty="0"/>
              <a:t>Based on current forecasts we estimate that Blue Beetle will deliver just under 5 16-34 Men TVRs  </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91109" y="7236244"/>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23094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313391" y="1924494"/>
            <a:ext cx="8235659" cy="3133282"/>
          </a:xfrm>
        </p:spPr>
        <p:txBody>
          <a:bodyPr/>
          <a:lstStyle/>
          <a:p>
            <a:pPr>
              <a:lnSpc>
                <a:spcPts val="1800"/>
              </a:lnSpc>
            </a:pPr>
            <a:r>
              <a:rPr lang="en-GB" altLang="en-US" sz="1100" dirty="0">
                <a:solidFill>
                  <a:schemeClr val="bg1"/>
                </a:solidFill>
                <a:latin typeface="Arial" pitchFamily="34" charset="0"/>
                <a:cs typeface="Arial" pitchFamily="34" charset="0"/>
              </a:rPr>
              <a:t>SYNOPSIS</a:t>
            </a:r>
          </a:p>
          <a:p>
            <a:pPr>
              <a:lnSpc>
                <a:spcPts val="1800"/>
              </a:lnSpc>
            </a:pPr>
            <a:r>
              <a:rPr lang="en-GB" altLang="en-US" sz="1100" b="0" dirty="0">
                <a:solidFill>
                  <a:schemeClr val="bg1"/>
                </a:solidFill>
                <a:latin typeface="Arial" pitchFamily="34" charset="0"/>
                <a:cs typeface="Arial" pitchFamily="34" charset="0"/>
              </a:rPr>
              <a:t>Aquaman forges an uneasy alliance with an unlikely ally in a bid to save Atlantis and the rest of the planet.</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CAST</a:t>
            </a:r>
          </a:p>
          <a:p>
            <a:pPr>
              <a:lnSpc>
                <a:spcPts val="1799"/>
              </a:lnSpc>
            </a:pPr>
            <a:r>
              <a:rPr lang="en-GB" sz="1100" b="0" dirty="0">
                <a:solidFill>
                  <a:schemeClr val="bg1"/>
                </a:solidFill>
                <a:latin typeface="Arial" pitchFamily="34" charset="0"/>
                <a:cs typeface="Arial" pitchFamily="34" charset="0"/>
              </a:rPr>
              <a:t>Jason Momoa, Amber Heard, Nicole Kidman, Patrick Wilson, </a:t>
            </a:r>
            <a:r>
              <a:rPr lang="en-GB" sz="1100" b="0" dirty="0" err="1">
                <a:solidFill>
                  <a:schemeClr val="bg1"/>
                </a:solidFill>
                <a:latin typeface="Arial" pitchFamily="34" charset="0"/>
                <a:cs typeface="Arial" pitchFamily="34" charset="0"/>
              </a:rPr>
              <a:t>Dolph</a:t>
            </a:r>
            <a:r>
              <a:rPr lang="en-GB" sz="1100" b="0" dirty="0">
                <a:solidFill>
                  <a:schemeClr val="bg1"/>
                </a:solidFill>
                <a:latin typeface="Arial" pitchFamily="34" charset="0"/>
                <a:cs typeface="Arial" pitchFamily="34" charset="0"/>
              </a:rPr>
              <a:t> Lundgren, Yahya Abdul-Mateen II, </a:t>
            </a:r>
            <a:r>
              <a:rPr lang="en-GB" sz="1100" b="0" dirty="0" err="1">
                <a:solidFill>
                  <a:schemeClr val="bg1"/>
                </a:solidFill>
                <a:latin typeface="Arial" pitchFamily="34" charset="0"/>
                <a:cs typeface="Arial" pitchFamily="34" charset="0"/>
              </a:rPr>
              <a:t>Temuera</a:t>
            </a:r>
            <a:r>
              <a:rPr lang="en-GB" sz="1100" b="0" dirty="0">
                <a:solidFill>
                  <a:schemeClr val="bg1"/>
                </a:solidFill>
                <a:latin typeface="Arial" pitchFamily="34" charset="0"/>
                <a:cs typeface="Arial" pitchFamily="34" charset="0"/>
              </a:rPr>
              <a:t> Morrison</a:t>
            </a:r>
          </a:p>
          <a:p>
            <a:pPr>
              <a:lnSpc>
                <a:spcPts val="1800"/>
              </a:lnSpc>
            </a:pPr>
            <a:endParaRPr lang="en-GB" altLang="en-US" sz="110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THE DCM TAKE</a:t>
            </a:r>
          </a:p>
          <a:p>
            <a:pPr>
              <a:lnSpc>
                <a:spcPts val="1800"/>
              </a:lnSpc>
            </a:pPr>
            <a:r>
              <a:rPr lang="en-GB" sz="1100" b="0" dirty="0">
                <a:solidFill>
                  <a:schemeClr val="bg1"/>
                </a:solidFill>
                <a:latin typeface="Arial" pitchFamily="34" charset="0"/>
                <a:cs typeface="Arial" pitchFamily="34" charset="0"/>
              </a:rPr>
              <a:t>The return of Jason Momoa as Arthur Curry, aka Aquaman is the sequel that DC fans have been waiting for. James Wan, who drove the first Aquaman to box office success, returns to direct this second instalment which sees the titular character uncover the lost Kingdom. The first </a:t>
            </a:r>
            <a:r>
              <a:rPr lang="en-GB" altLang="en-US" sz="1100" b="0" i="1" dirty="0" err="1">
                <a:solidFill>
                  <a:schemeClr val="bg1"/>
                </a:solidFill>
                <a:latin typeface="Arial" pitchFamily="34" charset="0"/>
                <a:cs typeface="Arial" pitchFamily="34" charset="0"/>
              </a:rPr>
              <a:t>Aquaman</a:t>
            </a:r>
            <a:r>
              <a:rPr lang="en-GB" altLang="en-US" sz="1100" b="0" i="1" dirty="0">
                <a:solidFill>
                  <a:schemeClr val="bg1"/>
                </a:solidFill>
                <a:latin typeface="Arial" pitchFamily="34" charset="0"/>
                <a:cs typeface="Arial" pitchFamily="34" charset="0"/>
              </a:rPr>
              <a:t> movie </a:t>
            </a:r>
            <a:r>
              <a:rPr lang="en-GB" altLang="en-US" sz="1100" b="0" dirty="0">
                <a:solidFill>
                  <a:schemeClr val="bg1"/>
                </a:solidFill>
                <a:latin typeface="Arial" pitchFamily="34" charset="0"/>
                <a:cs typeface="Arial" pitchFamily="34" charset="0"/>
              </a:rPr>
              <a:t>grossed over £22m at the UK box office and is one of DC’s most successful films worldwide. A strong title for young male audience, </a:t>
            </a:r>
            <a:r>
              <a:rPr lang="en-GB" altLang="en-US" sz="1100" b="0" i="1" dirty="0" err="1">
                <a:solidFill>
                  <a:schemeClr val="bg1"/>
                </a:solidFill>
                <a:latin typeface="Arial" pitchFamily="34" charset="0"/>
                <a:cs typeface="Arial" pitchFamily="34" charset="0"/>
              </a:rPr>
              <a:t>Aquaman</a:t>
            </a:r>
            <a:r>
              <a:rPr lang="en-GB" altLang="en-US" sz="1100" b="0" i="1" dirty="0">
                <a:solidFill>
                  <a:schemeClr val="bg1"/>
                </a:solidFill>
                <a:latin typeface="Arial" pitchFamily="34" charset="0"/>
                <a:cs typeface="Arial" pitchFamily="34" charset="0"/>
              </a:rPr>
              <a:t> </a:t>
            </a:r>
            <a:r>
              <a:rPr lang="en-GB" altLang="en-US" sz="1100" b="0" dirty="0">
                <a:solidFill>
                  <a:schemeClr val="bg1"/>
                </a:solidFill>
                <a:latin typeface="Arial" pitchFamily="34" charset="0"/>
                <a:cs typeface="Arial" pitchFamily="34" charset="0"/>
              </a:rPr>
              <a:t>delivered over 12 16-34 male TVRs and we expect the sequel to remain a highly efficient buy for this audience, providing a chance to engage them during the post-Christmas period and run deep into January too. </a:t>
            </a: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Aquaman and the lost kingdom</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r>
              <a:rPr lang="en-GB" dirty="0"/>
              <a:t>One of the biggest superhero films of all-time gets a sequel</a:t>
            </a:r>
          </a:p>
        </p:txBody>
      </p:sp>
      <p:sp>
        <p:nvSpPr>
          <p:cNvPr id="16" name="Rectangle 15">
            <a:extLst>
              <a:ext uri="{FF2B5EF4-FFF2-40B4-BE49-F238E27FC236}">
                <a16:creationId xmlns:a16="http://schemas.microsoft.com/office/drawing/2014/main" id="{55822937-1369-4930-8648-0951018680F8}"/>
              </a:ext>
            </a:extLst>
          </p:cNvPr>
          <p:cNvSpPr/>
          <p:nvPr/>
        </p:nvSpPr>
        <p:spPr>
          <a:xfrm>
            <a:off x="11127893" y="7198930"/>
            <a:ext cx="2315057"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i="0" u="none" strike="noStrike" kern="1200" cap="none" spc="0" normalizeH="0" baseline="0" noProof="0" dirty="0">
                <a:ln>
                  <a:noFill/>
                </a:ln>
                <a:solidFill>
                  <a:srgbClr val="000000"/>
                </a:solidFill>
                <a:effectLst/>
                <a:uLnTx/>
                <a:uFillTx/>
                <a:latin typeface="Arial"/>
                <a:ea typeface="+mn-ea"/>
                <a:cs typeface="+mn-cs"/>
              </a:rPr>
              <a:t>Source: DCM Planner, based on industry admissions </a:t>
            </a:r>
            <a:endParaRPr kumimoji="0" lang="en-US" sz="70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extLst>
              <p:ext uri="{D42A27DB-BD31-4B8C-83A1-F6EECF244321}">
                <p14:modId xmlns:p14="http://schemas.microsoft.com/office/powerpoint/2010/main" val="579803447"/>
              </p:ext>
            </p:extLst>
          </p:nvPr>
        </p:nvGraphicFramePr>
        <p:xfrm>
          <a:off x="250950" y="993181"/>
          <a:ext cx="8235658" cy="760178"/>
        </p:xfrm>
        <a:graphic>
          <a:graphicData uri="http://schemas.openxmlformats.org/drawingml/2006/table">
            <a:tbl>
              <a:tblPr firstRow="1" bandRow="1">
                <a:tableStyleId>{5C22544A-7EE6-4342-B048-85BDC9FD1C3A}</a:tableStyleId>
              </a:tblPr>
              <a:tblGrid>
                <a:gridCol w="1371944">
                  <a:extLst>
                    <a:ext uri="{9D8B030D-6E8A-4147-A177-3AD203B41FA5}">
                      <a16:colId xmlns:a16="http://schemas.microsoft.com/office/drawing/2014/main" val="1043653864"/>
                    </a:ext>
                  </a:extLst>
                </a:gridCol>
                <a:gridCol w="2150917">
                  <a:extLst>
                    <a:ext uri="{9D8B030D-6E8A-4147-A177-3AD203B41FA5}">
                      <a16:colId xmlns:a16="http://schemas.microsoft.com/office/drawing/2014/main" val="1430915649"/>
                    </a:ext>
                  </a:extLst>
                </a:gridCol>
                <a:gridCol w="1657171">
                  <a:extLst>
                    <a:ext uri="{9D8B030D-6E8A-4147-A177-3AD203B41FA5}">
                      <a16:colId xmlns:a16="http://schemas.microsoft.com/office/drawing/2014/main" val="1969532920"/>
                    </a:ext>
                  </a:extLst>
                </a:gridCol>
                <a:gridCol w="1228436">
                  <a:extLst>
                    <a:ext uri="{9D8B030D-6E8A-4147-A177-3AD203B41FA5}">
                      <a16:colId xmlns:a16="http://schemas.microsoft.com/office/drawing/2014/main" val="696929619"/>
                    </a:ext>
                  </a:extLst>
                </a:gridCol>
                <a:gridCol w="1827190">
                  <a:extLst>
                    <a:ext uri="{9D8B030D-6E8A-4147-A177-3AD203B41FA5}">
                      <a16:colId xmlns:a16="http://schemas.microsoft.com/office/drawing/2014/main" val="214587584"/>
                    </a:ext>
                  </a:extLst>
                </a:gridCol>
              </a:tblGrid>
              <a:tr h="348698">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48698">
                <a:tc>
                  <a:txBody>
                    <a:bodyPr/>
                    <a:lstStyle/>
                    <a:p>
                      <a:pPr algn="ctr"/>
                      <a:r>
                        <a:rPr lang="en-GB" sz="1050" b="0" kern="1200" dirty="0">
                          <a:solidFill>
                            <a:schemeClr val="bg1"/>
                          </a:solidFill>
                          <a:latin typeface="+mn-lt"/>
                          <a:ea typeface="+mn-ea"/>
                          <a:cs typeface="+mn-cs"/>
                        </a:rPr>
                        <a:t>26 December</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2.5m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Superhero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extLst>
              <p:ext uri="{D42A27DB-BD31-4B8C-83A1-F6EECF244321}">
                <p14:modId xmlns:p14="http://schemas.microsoft.com/office/powerpoint/2010/main" val="1727008190"/>
              </p:ext>
            </p:extLst>
          </p:nvPr>
        </p:nvGraphicFramePr>
        <p:xfrm>
          <a:off x="250950" y="5111000"/>
          <a:ext cx="8358995" cy="1626804"/>
        </p:xfrm>
        <a:graphic>
          <a:graphicData uri="http://schemas.openxmlformats.org/drawingml/2006/table">
            <a:tbl>
              <a:tblPr firstRow="1" bandRow="1">
                <a:tableStyleId>{5C22544A-7EE6-4342-B048-85BDC9FD1C3A}</a:tableStyleId>
              </a:tblPr>
              <a:tblGrid>
                <a:gridCol w="1393166">
                  <a:extLst>
                    <a:ext uri="{9D8B030D-6E8A-4147-A177-3AD203B41FA5}">
                      <a16:colId xmlns:a16="http://schemas.microsoft.com/office/drawing/2014/main" val="1395259455"/>
                    </a:ext>
                  </a:extLst>
                </a:gridCol>
                <a:gridCol w="1393166">
                  <a:extLst>
                    <a:ext uri="{9D8B030D-6E8A-4147-A177-3AD203B41FA5}">
                      <a16:colId xmlns:a16="http://schemas.microsoft.com/office/drawing/2014/main" val="683455642"/>
                    </a:ext>
                  </a:extLst>
                </a:gridCol>
                <a:gridCol w="1393166">
                  <a:extLst>
                    <a:ext uri="{9D8B030D-6E8A-4147-A177-3AD203B41FA5}">
                      <a16:colId xmlns:a16="http://schemas.microsoft.com/office/drawing/2014/main" val="2016657501"/>
                    </a:ext>
                  </a:extLst>
                </a:gridCol>
                <a:gridCol w="1393166">
                  <a:extLst>
                    <a:ext uri="{9D8B030D-6E8A-4147-A177-3AD203B41FA5}">
                      <a16:colId xmlns:a16="http://schemas.microsoft.com/office/drawing/2014/main" val="2752111294"/>
                    </a:ext>
                  </a:extLst>
                </a:gridCol>
                <a:gridCol w="1535964">
                  <a:extLst>
                    <a:ext uri="{9D8B030D-6E8A-4147-A177-3AD203B41FA5}">
                      <a16:colId xmlns:a16="http://schemas.microsoft.com/office/drawing/2014/main" val="1099605818"/>
                    </a:ext>
                  </a:extLst>
                </a:gridCol>
                <a:gridCol w="1250367">
                  <a:extLst>
                    <a:ext uri="{9D8B030D-6E8A-4147-A177-3AD203B41FA5}">
                      <a16:colId xmlns:a16="http://schemas.microsoft.com/office/drawing/2014/main" val="19339951"/>
                    </a:ext>
                  </a:extLst>
                </a:gridCol>
              </a:tblGrid>
              <a:tr h="554301">
                <a:tc>
                  <a:txBody>
                    <a:bodyPr/>
                    <a:lstStyle/>
                    <a:p>
                      <a:pPr algn="ctr"/>
                      <a:endParaRPr lang="en-GB" sz="105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Adults (16+)</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Adults</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Men</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Adults</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Men</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338739">
                <a:tc>
                  <a:txBody>
                    <a:bodyPr/>
                    <a:lstStyle/>
                    <a:p>
                      <a:pPr algn="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 %</a:t>
                      </a:r>
                      <a:endParaRPr lang="en-GB" sz="105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4.1%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7.8%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9.2%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4.6%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5.7%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338739">
                <a:tc>
                  <a:txBody>
                    <a:bodyPr/>
                    <a:lstStyle/>
                    <a:p>
                      <a:pPr algn="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05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2.2m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824k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855k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95025">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8.7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10.5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6.4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4" name="Picture 3">
            <a:extLst>
              <a:ext uri="{FF2B5EF4-FFF2-40B4-BE49-F238E27FC236}">
                <a16:creationId xmlns:a16="http://schemas.microsoft.com/office/drawing/2014/main" id="{88AA0145-BE39-DCD6-8A6D-9B35C10E9AE9}"/>
              </a:ext>
            </a:extLst>
          </p:cNvPr>
          <p:cNvPicPr>
            <a:picLocks noChangeAspect="1"/>
          </p:cNvPicPr>
          <p:nvPr/>
        </p:nvPicPr>
        <p:blipFill rotWithShape="1">
          <a:blip r:embed="rId3"/>
          <a:srcRect l="56367" t="426" r="8482" b="-426"/>
          <a:stretch/>
        </p:blipFill>
        <p:spPr>
          <a:xfrm>
            <a:off x="8922327" y="442536"/>
            <a:ext cx="4017818" cy="6353175"/>
          </a:xfrm>
          <a:prstGeom prst="rect">
            <a:avLst/>
          </a:prstGeom>
        </p:spPr>
      </p:pic>
    </p:spTree>
    <p:extLst>
      <p:ext uri="{BB962C8B-B14F-4D97-AF65-F5344CB8AC3E}">
        <p14:creationId xmlns:p14="http://schemas.microsoft.com/office/powerpoint/2010/main" val="297826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extLst>
              <p:ext uri="{D42A27DB-BD31-4B8C-83A1-F6EECF244321}">
                <p14:modId xmlns:p14="http://schemas.microsoft.com/office/powerpoint/2010/main" val="2536090573"/>
              </p:ext>
            </p:extLst>
          </p:nvPr>
        </p:nvGraphicFramePr>
        <p:xfrm>
          <a:off x="622708" y="1412240"/>
          <a:ext cx="11919956" cy="5255153"/>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Aquaman and the lost kingdom: TVR CURVE</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689106" cy="436608"/>
          </a:xfrm>
        </p:spPr>
        <p:txBody>
          <a:bodyPr/>
          <a:lstStyle/>
          <a:p>
            <a:r>
              <a:rPr lang="en-GB" dirty="0"/>
              <a:t>Based on current forecasts we estimate that Aquaman will deliver 10 16-34 Men TVRs  </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91109" y="7236244"/>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352462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293B5F-6B79-83E1-E558-66E583E5B269}"/>
              </a:ext>
            </a:extLst>
          </p:cNvPr>
          <p:cNvPicPr>
            <a:picLocks noChangeAspect="1"/>
          </p:cNvPicPr>
          <p:nvPr/>
        </p:nvPicPr>
        <p:blipFill>
          <a:blip r:embed="rId2"/>
          <a:stretch>
            <a:fillRect/>
          </a:stretch>
        </p:blipFill>
        <p:spPr>
          <a:xfrm>
            <a:off x="-2998" y="0"/>
            <a:ext cx="13442949" cy="7081009"/>
          </a:xfrm>
          <a:prstGeom prst="rect">
            <a:avLst/>
          </a:prstGeom>
        </p:spPr>
      </p:pic>
      <p:sp>
        <p:nvSpPr>
          <p:cNvPr id="30" name="Rectangle 29">
            <a:extLst>
              <a:ext uri="{FF2B5EF4-FFF2-40B4-BE49-F238E27FC236}">
                <a16:creationId xmlns:a16="http://schemas.microsoft.com/office/drawing/2014/main" id="{C2AE518E-769F-4BF8-9CC3-34DF32D6E892}"/>
              </a:ext>
            </a:extLst>
          </p:cNvPr>
          <p:cNvSpPr/>
          <p:nvPr/>
        </p:nvSpPr>
        <p:spPr>
          <a:xfrm>
            <a:off x="-2999" y="0"/>
            <a:ext cx="13442949" cy="7081009"/>
          </a:xfrm>
          <a:prstGeom prst="rect">
            <a:avLst/>
          </a:prstGeom>
          <a:solidFill>
            <a:schemeClr val="bg2">
              <a:alpha val="6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BAEE0EF6-FAC1-4D1C-8DA0-FCBAF73ABB12}"/>
              </a:ext>
            </a:extLst>
          </p:cNvPr>
          <p:cNvSpPr>
            <a:spLocks noGrp="1"/>
          </p:cNvSpPr>
          <p:nvPr>
            <p:ph type="title"/>
          </p:nvPr>
        </p:nvSpPr>
        <p:spPr/>
        <p:txBody>
          <a:bodyPr/>
          <a:lstStyle/>
          <a:p>
            <a:r>
              <a:rPr lang="en-GB" dirty="0">
                <a:solidFill>
                  <a:srgbClr val="FFFFFF"/>
                </a:solidFill>
              </a:rPr>
              <a:t>AUDIENCE SNAPSHOTS: dc FANS</a:t>
            </a:r>
            <a:endParaRPr lang="en-US" dirty="0">
              <a:solidFill>
                <a:srgbClr val="FFFFFF"/>
              </a:solidFill>
            </a:endParaRPr>
          </a:p>
        </p:txBody>
      </p:sp>
      <p:sp>
        <p:nvSpPr>
          <p:cNvPr id="8" name="Text Placeholder 7">
            <a:extLst>
              <a:ext uri="{FF2B5EF4-FFF2-40B4-BE49-F238E27FC236}">
                <a16:creationId xmlns:a16="http://schemas.microsoft.com/office/drawing/2014/main" id="{7125CD94-A4E7-4306-8894-E96B35D11665}"/>
              </a:ext>
            </a:extLst>
          </p:cNvPr>
          <p:cNvSpPr>
            <a:spLocks noGrp="1"/>
          </p:cNvSpPr>
          <p:nvPr>
            <p:ph type="body" sz="quarter" idx="11"/>
          </p:nvPr>
        </p:nvSpPr>
        <p:spPr>
          <a:xfrm>
            <a:off x="5398116" y="7271167"/>
            <a:ext cx="7789766" cy="123111"/>
          </a:xfrm>
        </p:spPr>
        <p:txBody>
          <a:bodyPr/>
          <a:lstStyle/>
          <a:p>
            <a:pPr lvl="0">
              <a:buClrTx/>
              <a:buSzTx/>
              <a:defRPr/>
            </a:pPr>
            <a:r>
              <a:rPr lang="en-GB" dirty="0">
                <a:solidFill>
                  <a:srgbClr val="000000">
                    <a:lumMod val="95000"/>
                    <a:lumOff val="5000"/>
                  </a:srgbClr>
                </a:solidFill>
                <a:latin typeface="Arial" charset="0"/>
                <a:ea typeface="Arial" charset="0"/>
                <a:cs typeface="Arial" charset="0"/>
              </a:rPr>
              <a:t>Source: TGI GB Oct 2022, Film Franchise Fans – DC, Index vs GB average</a:t>
            </a:r>
          </a:p>
        </p:txBody>
      </p:sp>
      <p:sp>
        <p:nvSpPr>
          <p:cNvPr id="3" name="Text Placeholder 2">
            <a:extLst>
              <a:ext uri="{FF2B5EF4-FFF2-40B4-BE49-F238E27FC236}">
                <a16:creationId xmlns:a16="http://schemas.microsoft.com/office/drawing/2014/main" id="{6EFBA5A6-6D7C-4D84-8A83-58DBDF6118A5}"/>
              </a:ext>
            </a:extLst>
          </p:cNvPr>
          <p:cNvSpPr>
            <a:spLocks noGrp="1"/>
          </p:cNvSpPr>
          <p:nvPr>
            <p:ph type="body" sz="quarter" idx="14"/>
          </p:nvPr>
        </p:nvSpPr>
        <p:spPr>
          <a:xfrm>
            <a:off x="270000" y="664058"/>
            <a:ext cx="20337876" cy="570982"/>
          </a:xfrm>
        </p:spPr>
        <p:txBody>
          <a:bodyPr/>
          <a:lstStyle/>
          <a:p>
            <a:r>
              <a:rPr lang="en-GB" dirty="0">
                <a:solidFill>
                  <a:srgbClr val="FFFFFF"/>
                </a:solidFill>
              </a:rPr>
              <a:t>Category insights</a:t>
            </a:r>
          </a:p>
        </p:txBody>
      </p:sp>
      <p:sp>
        <p:nvSpPr>
          <p:cNvPr id="17" name="Rectangle: Rounded Corners 16">
            <a:extLst>
              <a:ext uri="{FF2B5EF4-FFF2-40B4-BE49-F238E27FC236}">
                <a16:creationId xmlns:a16="http://schemas.microsoft.com/office/drawing/2014/main" id="{F3240831-AA4F-468B-8AAC-13E3C0376468}"/>
              </a:ext>
            </a:extLst>
          </p:cNvPr>
          <p:cNvSpPr/>
          <p:nvPr/>
        </p:nvSpPr>
        <p:spPr>
          <a:xfrm>
            <a:off x="297296" y="1728053"/>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 LIKE INNOVATIVE CARS”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135</a:t>
            </a:r>
          </a:p>
        </p:txBody>
      </p:sp>
      <p:sp>
        <p:nvSpPr>
          <p:cNvPr id="18" name="Rectangle: Rounded Corners 17">
            <a:extLst>
              <a:ext uri="{FF2B5EF4-FFF2-40B4-BE49-F238E27FC236}">
                <a16:creationId xmlns:a16="http://schemas.microsoft.com/office/drawing/2014/main" id="{CAF5F530-18FF-4EB5-AFAC-28C1050208DB}"/>
              </a:ext>
            </a:extLst>
          </p:cNvPr>
          <p:cNvSpPr/>
          <p:nvPr/>
        </p:nvSpPr>
        <p:spPr>
          <a:xfrm>
            <a:off x="315736" y="3383298"/>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INTEND TO BUY CAR IN NEXT 12 MONTHS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129</a:t>
            </a:r>
          </a:p>
        </p:txBody>
      </p:sp>
      <p:sp>
        <p:nvSpPr>
          <p:cNvPr id="19" name="Rectangle: Rounded Corners 18">
            <a:extLst>
              <a:ext uri="{FF2B5EF4-FFF2-40B4-BE49-F238E27FC236}">
                <a16:creationId xmlns:a16="http://schemas.microsoft.com/office/drawing/2014/main" id="{268E203C-4585-4FC2-BB1A-361ED3C879DB}"/>
              </a:ext>
            </a:extLst>
          </p:cNvPr>
          <p:cNvSpPr/>
          <p:nvPr/>
        </p:nvSpPr>
        <p:spPr>
          <a:xfrm>
            <a:off x="297296" y="5176675"/>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INTEND TO BUY – NEW (NOT SECONDHAND)</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113</a:t>
            </a:r>
          </a:p>
        </p:txBody>
      </p:sp>
      <p:sp>
        <p:nvSpPr>
          <p:cNvPr id="20" name="TextBox 19">
            <a:extLst>
              <a:ext uri="{FF2B5EF4-FFF2-40B4-BE49-F238E27FC236}">
                <a16:creationId xmlns:a16="http://schemas.microsoft.com/office/drawing/2014/main" id="{03331376-0026-4312-B81F-15C967AF22EB}"/>
              </a:ext>
            </a:extLst>
          </p:cNvPr>
          <p:cNvSpPr txBox="1"/>
          <p:nvPr/>
        </p:nvSpPr>
        <p:spPr>
          <a:xfrm>
            <a:off x="360702" y="1185515"/>
            <a:ext cx="2670577" cy="307777"/>
          </a:xfrm>
          <a:prstGeom prst="rect">
            <a:avLst/>
          </a:prstGeom>
          <a:noFill/>
          <a:ln>
            <a:noFill/>
          </a:ln>
        </p:spPr>
        <p:txBody>
          <a:bodyPr wrap="square" rtlCol="0">
            <a:spAutoFit/>
          </a:bodyPr>
          <a:lstStyle>
            <a:defPPr>
              <a:defRPr lang="en-US"/>
            </a:defPPr>
            <a:lvl1pPr algn="ctr">
              <a:defRPr sz="1800">
                <a:solidFill>
                  <a:schemeClr val="bg1"/>
                </a:solidFill>
                <a:latin typeface="+mj-lt"/>
              </a:defRPr>
            </a:lvl1p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MOTORS</a:t>
            </a:r>
          </a:p>
        </p:txBody>
      </p:sp>
      <p:sp>
        <p:nvSpPr>
          <p:cNvPr id="34" name="Rectangle: Rounded Corners 33">
            <a:extLst>
              <a:ext uri="{FF2B5EF4-FFF2-40B4-BE49-F238E27FC236}">
                <a16:creationId xmlns:a16="http://schemas.microsoft.com/office/drawing/2014/main" id="{C958125B-C2A2-4830-AC96-5F1ECDFB7B33}"/>
              </a:ext>
            </a:extLst>
          </p:cNvPr>
          <p:cNvSpPr/>
          <p:nvPr/>
        </p:nvSpPr>
        <p:spPr>
          <a:xfrm>
            <a:off x="3732216" y="3398804"/>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 LIKE TO LISTEN TO NEW BANDS”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134</a:t>
            </a:r>
          </a:p>
        </p:txBody>
      </p:sp>
      <p:sp>
        <p:nvSpPr>
          <p:cNvPr id="35" name="Rectangle: Rounded Corners 34">
            <a:extLst>
              <a:ext uri="{FF2B5EF4-FFF2-40B4-BE49-F238E27FC236}">
                <a16:creationId xmlns:a16="http://schemas.microsoft.com/office/drawing/2014/main" id="{7275C0F9-E783-4F09-BA06-A7760EF9596A}"/>
              </a:ext>
            </a:extLst>
          </p:cNvPr>
          <p:cNvSpPr/>
          <p:nvPr/>
        </p:nvSpPr>
        <p:spPr>
          <a:xfrm>
            <a:off x="3733434" y="1728053"/>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BEEN TO AN EVENT AT A MAJOR VENUE/ARENA (E.G. THE O2, WEMBLEY, MEN MANCHESTER)</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124</a:t>
            </a:r>
          </a:p>
        </p:txBody>
      </p:sp>
      <p:sp>
        <p:nvSpPr>
          <p:cNvPr id="36" name="Rectangle: Rounded Corners 35">
            <a:extLst>
              <a:ext uri="{FF2B5EF4-FFF2-40B4-BE49-F238E27FC236}">
                <a16:creationId xmlns:a16="http://schemas.microsoft.com/office/drawing/2014/main" id="{76C75883-0C93-4EDA-A02F-7A55F43F743D}"/>
              </a:ext>
            </a:extLst>
          </p:cNvPr>
          <p:cNvSpPr/>
          <p:nvPr/>
        </p:nvSpPr>
        <p:spPr>
          <a:xfrm>
            <a:off x="10104120" y="1728053"/>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1" dirty="0">
                <a:solidFill>
                  <a:srgbClr val="FFFFFF"/>
                </a:solidFill>
                <a:latin typeface="Arial"/>
              </a:rPr>
              <a:t>WATCH SPORTS PROGRAMMES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125</a:t>
            </a:r>
          </a:p>
        </p:txBody>
      </p:sp>
      <p:sp>
        <p:nvSpPr>
          <p:cNvPr id="37" name="Rectangle: Rounded Corners 36">
            <a:extLst>
              <a:ext uri="{FF2B5EF4-FFF2-40B4-BE49-F238E27FC236}">
                <a16:creationId xmlns:a16="http://schemas.microsoft.com/office/drawing/2014/main" id="{AD583708-AE2E-40B0-82D2-20A2C509D597}"/>
              </a:ext>
            </a:extLst>
          </p:cNvPr>
          <p:cNvSpPr/>
          <p:nvPr/>
        </p:nvSpPr>
        <p:spPr>
          <a:xfrm>
            <a:off x="10104120" y="3399355"/>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VISIT GYM/HEALTH CLUB</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143</a:t>
            </a:r>
          </a:p>
        </p:txBody>
      </p:sp>
      <p:sp>
        <p:nvSpPr>
          <p:cNvPr id="38" name="Rectangle: Rounded Corners 37">
            <a:extLst>
              <a:ext uri="{FF2B5EF4-FFF2-40B4-BE49-F238E27FC236}">
                <a16:creationId xmlns:a16="http://schemas.microsoft.com/office/drawing/2014/main" id="{FF227077-AF90-46D4-826C-357CAD56B92A}"/>
              </a:ext>
            </a:extLst>
          </p:cNvPr>
          <p:cNvSpPr/>
          <p:nvPr/>
        </p:nvSpPr>
        <p:spPr>
          <a:xfrm>
            <a:off x="10104120" y="5174600"/>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PLANNING TO BOOK HOLIDAY IN NEXT 12 MONTHS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119</a:t>
            </a:r>
          </a:p>
        </p:txBody>
      </p:sp>
      <p:sp>
        <p:nvSpPr>
          <p:cNvPr id="41" name="Rectangle: Rounded Corners 40">
            <a:extLst>
              <a:ext uri="{FF2B5EF4-FFF2-40B4-BE49-F238E27FC236}">
                <a16:creationId xmlns:a16="http://schemas.microsoft.com/office/drawing/2014/main" id="{FC95E7D7-AD78-4F22-A76C-0975E67A06AB}"/>
              </a:ext>
            </a:extLst>
          </p:cNvPr>
          <p:cNvSpPr/>
          <p:nvPr/>
        </p:nvSpPr>
        <p:spPr>
          <a:xfrm>
            <a:off x="3732216" y="5174600"/>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PLAN TO GO TO A THEME PARK IN </a:t>
            </a:r>
            <a:r>
              <a:rPr lang="en-GB" sz="1200" b="1" dirty="0">
                <a:solidFill>
                  <a:srgbClr val="FFFFFF"/>
                </a:solidFill>
                <a:latin typeface="Arial"/>
              </a:rPr>
              <a:t>THE NEXT</a:t>
            </a:r>
            <a:r>
              <a:rPr kumimoji="0" lang="en-GB" sz="1200" b="1" i="0" u="none" strike="noStrike" kern="1200" cap="none" spc="0" normalizeH="0" baseline="0" noProof="0" dirty="0">
                <a:ln>
                  <a:noFill/>
                </a:ln>
                <a:solidFill>
                  <a:srgbClr val="FFFFFF"/>
                </a:solidFill>
                <a:effectLst/>
                <a:uLnTx/>
                <a:uFillTx/>
                <a:latin typeface="Arial"/>
                <a:ea typeface="+mn-ea"/>
                <a:cs typeface="+mn-cs"/>
              </a:rPr>
              <a:t> 12 MONTHS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141</a:t>
            </a:r>
          </a:p>
        </p:txBody>
      </p:sp>
      <p:sp>
        <p:nvSpPr>
          <p:cNvPr id="48" name="TextBox 47">
            <a:extLst>
              <a:ext uri="{FF2B5EF4-FFF2-40B4-BE49-F238E27FC236}">
                <a16:creationId xmlns:a16="http://schemas.microsoft.com/office/drawing/2014/main" id="{56E473D0-1192-435A-B1DB-9E0AD684F30B}"/>
              </a:ext>
            </a:extLst>
          </p:cNvPr>
          <p:cNvSpPr txBox="1"/>
          <p:nvPr/>
        </p:nvSpPr>
        <p:spPr>
          <a:xfrm>
            <a:off x="3732216" y="1237412"/>
            <a:ext cx="9178570" cy="307777"/>
          </a:xfrm>
          <a:prstGeom prst="rect">
            <a:avLst/>
          </a:prstGeom>
          <a:noFill/>
          <a:ln>
            <a:noFill/>
          </a:ln>
        </p:spPr>
        <p:txBody>
          <a:bodyPr wrap="square" rtlCol="0">
            <a:spAutoFit/>
          </a:bodyPr>
          <a:lstStyle>
            <a:defPPr>
              <a:defRPr lang="en-US"/>
            </a:defPPr>
            <a:lvl1pPr algn="ctr">
              <a:defRPr sz="1400" b="1">
                <a:solidFill>
                  <a:srgbClr val="FFFFFF"/>
                </a:solidFill>
              </a:defRPr>
            </a:lvl1p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HOBBIES &amp; INTERESTS</a:t>
            </a:r>
          </a:p>
        </p:txBody>
      </p:sp>
      <p:sp>
        <p:nvSpPr>
          <p:cNvPr id="23" name="Rectangle: Rounded Corners 22">
            <a:extLst>
              <a:ext uri="{FF2B5EF4-FFF2-40B4-BE49-F238E27FC236}">
                <a16:creationId xmlns:a16="http://schemas.microsoft.com/office/drawing/2014/main" id="{279866B9-5B4D-41A2-87BE-8113443489BE}"/>
              </a:ext>
            </a:extLst>
          </p:cNvPr>
          <p:cNvSpPr/>
          <p:nvPr/>
        </p:nvSpPr>
        <p:spPr>
          <a:xfrm>
            <a:off x="6836177" y="5174600"/>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BOUGHT TAKEAWAY FOOD ONLINE IN THE PAST 6 MONTHS</a:t>
            </a:r>
            <a:endParaRPr lang="en-GB" sz="1200" b="1" dirty="0">
              <a:solidFill>
                <a:srgbClr val="FFFFFF"/>
              </a:solidFill>
              <a:latin typeface="Arial"/>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163</a:t>
            </a:r>
          </a:p>
        </p:txBody>
      </p:sp>
      <p:sp>
        <p:nvSpPr>
          <p:cNvPr id="24" name="Rectangle: Rounded Corners 23">
            <a:extLst>
              <a:ext uri="{FF2B5EF4-FFF2-40B4-BE49-F238E27FC236}">
                <a16:creationId xmlns:a16="http://schemas.microsoft.com/office/drawing/2014/main" id="{8F9C884D-0051-456E-997A-4B56F74D22A9}"/>
              </a:ext>
            </a:extLst>
          </p:cNvPr>
          <p:cNvSpPr/>
          <p:nvPr/>
        </p:nvSpPr>
        <p:spPr>
          <a:xfrm>
            <a:off x="6836177" y="1728053"/>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1" dirty="0">
                <a:solidFill>
                  <a:srgbClr val="FFFFFF"/>
                </a:solidFill>
                <a:latin typeface="Arial"/>
              </a:rPr>
              <a:t>WATCH CONTENT ON SVOD SERVICES</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128</a:t>
            </a:r>
          </a:p>
        </p:txBody>
      </p:sp>
      <p:sp>
        <p:nvSpPr>
          <p:cNvPr id="25" name="Rectangle: Rounded Corners 24">
            <a:extLst>
              <a:ext uri="{FF2B5EF4-FFF2-40B4-BE49-F238E27FC236}">
                <a16:creationId xmlns:a16="http://schemas.microsoft.com/office/drawing/2014/main" id="{21FC7289-7BB1-4FF5-AE45-AD6B46A4070C}"/>
              </a:ext>
            </a:extLst>
          </p:cNvPr>
          <p:cNvSpPr/>
          <p:nvPr/>
        </p:nvSpPr>
        <p:spPr>
          <a:xfrm>
            <a:off x="6845187" y="3398803"/>
            <a:ext cx="2806666" cy="1360601"/>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1" dirty="0">
                <a:solidFill>
                  <a:srgbClr val="FFFFFF"/>
                </a:solidFill>
                <a:latin typeface="Arial"/>
              </a:rPr>
              <a:t>HAVE ACCESS TO 3+ SVOD SERVICES</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151</a:t>
            </a:r>
          </a:p>
        </p:txBody>
      </p:sp>
      <p:sp>
        <p:nvSpPr>
          <p:cNvPr id="26" name="TextBox 25">
            <a:extLst>
              <a:ext uri="{FF2B5EF4-FFF2-40B4-BE49-F238E27FC236}">
                <a16:creationId xmlns:a16="http://schemas.microsoft.com/office/drawing/2014/main" id="{24537630-4BF4-745D-63E3-2ED3B852598E}"/>
              </a:ext>
            </a:extLst>
          </p:cNvPr>
          <p:cNvSpPr txBox="1"/>
          <p:nvPr/>
        </p:nvSpPr>
        <p:spPr>
          <a:xfrm>
            <a:off x="3868305" y="1224776"/>
            <a:ext cx="2670577" cy="307777"/>
          </a:xfrm>
          <a:prstGeom prst="rect">
            <a:avLst/>
          </a:prstGeom>
          <a:noFill/>
          <a:ln>
            <a:noFill/>
          </a:ln>
        </p:spPr>
        <p:txBody>
          <a:bodyPr wrap="square" rtlCol="0">
            <a:spAutoFit/>
          </a:bodyPr>
          <a:lstStyle>
            <a:defPPr>
              <a:defRPr lang="en-US"/>
            </a:defPPr>
            <a:lvl1pPr algn="ctr">
              <a:defRPr sz="1800">
                <a:solidFill>
                  <a:schemeClr val="bg1"/>
                </a:solidFill>
                <a:latin typeface="+mj-lt"/>
              </a:defRPr>
            </a:lvl1p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EVENTS</a:t>
            </a:r>
          </a:p>
        </p:txBody>
      </p:sp>
    </p:spTree>
    <p:extLst>
      <p:ext uri="{BB962C8B-B14F-4D97-AF65-F5344CB8AC3E}">
        <p14:creationId xmlns:p14="http://schemas.microsoft.com/office/powerpoint/2010/main" val="374145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4E4B7D5-330C-5E48-35DB-7CB7D591E6E2}"/>
              </a:ext>
            </a:extLst>
          </p:cNvPr>
          <p:cNvPicPr>
            <a:picLocks noChangeAspect="1"/>
          </p:cNvPicPr>
          <p:nvPr/>
        </p:nvPicPr>
        <p:blipFill>
          <a:blip r:embed="rId2"/>
          <a:stretch>
            <a:fillRect/>
          </a:stretch>
        </p:blipFill>
        <p:spPr>
          <a:xfrm>
            <a:off x="-2998" y="0"/>
            <a:ext cx="13442949" cy="7081009"/>
          </a:xfrm>
          <a:prstGeom prst="rect">
            <a:avLst/>
          </a:prstGeom>
        </p:spPr>
      </p:pic>
      <p:sp>
        <p:nvSpPr>
          <p:cNvPr id="30" name="Rectangle 29">
            <a:extLst>
              <a:ext uri="{FF2B5EF4-FFF2-40B4-BE49-F238E27FC236}">
                <a16:creationId xmlns:a16="http://schemas.microsoft.com/office/drawing/2014/main" id="{C2AE518E-769F-4BF8-9CC3-34DF32D6E892}"/>
              </a:ext>
            </a:extLst>
          </p:cNvPr>
          <p:cNvSpPr/>
          <p:nvPr/>
        </p:nvSpPr>
        <p:spPr>
          <a:xfrm>
            <a:off x="-23315" y="3553"/>
            <a:ext cx="13442949" cy="7073901"/>
          </a:xfrm>
          <a:prstGeom prst="rect">
            <a:avLst/>
          </a:prstGeom>
          <a:solidFill>
            <a:schemeClr val="bg2">
              <a:alpha val="6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BAEE0EF6-FAC1-4D1C-8DA0-FCBAF73ABB12}"/>
              </a:ext>
            </a:extLst>
          </p:cNvPr>
          <p:cNvSpPr>
            <a:spLocks noGrp="1"/>
          </p:cNvSpPr>
          <p:nvPr>
            <p:ph type="title"/>
          </p:nvPr>
        </p:nvSpPr>
        <p:spPr/>
        <p:txBody>
          <a:bodyPr/>
          <a:lstStyle/>
          <a:p>
            <a:r>
              <a:rPr lang="en-GB" dirty="0">
                <a:solidFill>
                  <a:srgbClr val="FFFFFF"/>
                </a:solidFill>
              </a:rPr>
              <a:t>THE DC AUDIENCE IS A PERFECT MATCH FOR GAMING &amp; TECH BRANDS</a:t>
            </a:r>
            <a:endParaRPr lang="en-US" dirty="0">
              <a:solidFill>
                <a:srgbClr val="FFFFFF"/>
              </a:solidFill>
            </a:endParaRPr>
          </a:p>
        </p:txBody>
      </p:sp>
      <p:sp>
        <p:nvSpPr>
          <p:cNvPr id="3" name="Text Placeholder 2">
            <a:extLst>
              <a:ext uri="{FF2B5EF4-FFF2-40B4-BE49-F238E27FC236}">
                <a16:creationId xmlns:a16="http://schemas.microsoft.com/office/drawing/2014/main" id="{6EFBA5A6-6D7C-4D84-8A83-58DBDF6118A5}"/>
              </a:ext>
            </a:extLst>
          </p:cNvPr>
          <p:cNvSpPr>
            <a:spLocks noGrp="1"/>
          </p:cNvSpPr>
          <p:nvPr>
            <p:ph type="body" sz="quarter" idx="14"/>
          </p:nvPr>
        </p:nvSpPr>
        <p:spPr>
          <a:xfrm>
            <a:off x="270000" y="664432"/>
            <a:ext cx="12423740" cy="436608"/>
          </a:xfrm>
        </p:spPr>
        <p:txBody>
          <a:bodyPr/>
          <a:lstStyle/>
          <a:p>
            <a:r>
              <a:rPr lang="en-GB" dirty="0">
                <a:solidFill>
                  <a:srgbClr val="FFFFFF"/>
                </a:solidFill>
              </a:rPr>
              <a:t>DC fans: Gaming &amp; Tech insights</a:t>
            </a:r>
          </a:p>
        </p:txBody>
      </p:sp>
      <p:sp>
        <p:nvSpPr>
          <p:cNvPr id="29" name="Rectangle: Rounded Corners 28">
            <a:extLst>
              <a:ext uri="{FF2B5EF4-FFF2-40B4-BE49-F238E27FC236}">
                <a16:creationId xmlns:a16="http://schemas.microsoft.com/office/drawing/2014/main" id="{167E1921-87DB-4CD2-83AC-EEF66F8077C6}"/>
              </a:ext>
            </a:extLst>
          </p:cNvPr>
          <p:cNvSpPr/>
          <p:nvPr/>
        </p:nvSpPr>
        <p:spPr>
          <a:xfrm>
            <a:off x="5085766" y="3150849"/>
            <a:ext cx="3224789" cy="1463546"/>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“TRY TO KEEP UP WITH TECH DEVELOPMENTS”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125</a:t>
            </a:r>
          </a:p>
        </p:txBody>
      </p:sp>
      <p:sp>
        <p:nvSpPr>
          <p:cNvPr id="31" name="Rectangle: Rounded Corners 30">
            <a:extLst>
              <a:ext uri="{FF2B5EF4-FFF2-40B4-BE49-F238E27FC236}">
                <a16:creationId xmlns:a16="http://schemas.microsoft.com/office/drawing/2014/main" id="{1BB777A5-532F-4A4D-9606-5404671D9293}"/>
              </a:ext>
            </a:extLst>
          </p:cNvPr>
          <p:cNvSpPr/>
          <p:nvPr/>
        </p:nvSpPr>
        <p:spPr>
          <a:xfrm>
            <a:off x="5075121" y="1205481"/>
            <a:ext cx="3224789" cy="1463546"/>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“LOVE TO BUY NEW GADGETS &amp; APPLIANCES”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134</a:t>
            </a:r>
          </a:p>
        </p:txBody>
      </p:sp>
      <p:sp>
        <p:nvSpPr>
          <p:cNvPr id="32" name="Rectangle: Rounded Corners 31">
            <a:extLst>
              <a:ext uri="{FF2B5EF4-FFF2-40B4-BE49-F238E27FC236}">
                <a16:creationId xmlns:a16="http://schemas.microsoft.com/office/drawing/2014/main" id="{E7890D08-4548-43C9-B6E2-9243184EF63E}"/>
              </a:ext>
            </a:extLst>
          </p:cNvPr>
          <p:cNvSpPr/>
          <p:nvPr/>
        </p:nvSpPr>
        <p:spPr>
          <a:xfrm>
            <a:off x="5075121" y="5158928"/>
            <a:ext cx="3224789" cy="1463546"/>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“I LIKE INNOVATIVE H/HOLD DEVICES”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127</a:t>
            </a:r>
          </a:p>
        </p:txBody>
      </p:sp>
      <p:sp>
        <p:nvSpPr>
          <p:cNvPr id="33" name="Rectangle: Rounded Corners 32">
            <a:extLst>
              <a:ext uri="{FF2B5EF4-FFF2-40B4-BE49-F238E27FC236}">
                <a16:creationId xmlns:a16="http://schemas.microsoft.com/office/drawing/2014/main" id="{BFF3A3D6-D36B-46E3-80A6-BDE67001797B}"/>
              </a:ext>
            </a:extLst>
          </p:cNvPr>
          <p:cNvSpPr/>
          <p:nvPr/>
        </p:nvSpPr>
        <p:spPr>
          <a:xfrm>
            <a:off x="827840" y="3136117"/>
            <a:ext cx="3224789" cy="1463546"/>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“MY FAVE PASTTIME IS PLAYING VIDEO GAMES”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Index: 158</a:t>
            </a:r>
          </a:p>
        </p:txBody>
      </p:sp>
      <p:sp>
        <p:nvSpPr>
          <p:cNvPr id="42" name="Rectangle: Rounded Corners 41">
            <a:extLst>
              <a:ext uri="{FF2B5EF4-FFF2-40B4-BE49-F238E27FC236}">
                <a16:creationId xmlns:a16="http://schemas.microsoft.com/office/drawing/2014/main" id="{A7C70523-17A8-4405-BCC2-D9F367B2A060}"/>
              </a:ext>
            </a:extLst>
          </p:cNvPr>
          <p:cNvSpPr/>
          <p:nvPr/>
        </p:nvSpPr>
        <p:spPr>
          <a:xfrm>
            <a:off x="827840" y="1187066"/>
            <a:ext cx="3224789" cy="1463546"/>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1" dirty="0">
                <a:solidFill>
                  <a:srgbClr val="FFFFFF"/>
                </a:solidFill>
                <a:latin typeface="Arial"/>
              </a:rPr>
              <a:t>GAME CONSOLE OWNERS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FFFFFF"/>
                </a:solidFill>
                <a:effectLst/>
                <a:uLnTx/>
                <a:uFillTx/>
                <a:latin typeface="Arial"/>
                <a:ea typeface="+mn-ea"/>
                <a:cs typeface="+mn-cs"/>
              </a:rPr>
              <a:t>Index: 164</a:t>
            </a:r>
          </a:p>
        </p:txBody>
      </p:sp>
      <p:sp>
        <p:nvSpPr>
          <p:cNvPr id="44" name="Rectangle: Rounded Corners 43">
            <a:extLst>
              <a:ext uri="{FF2B5EF4-FFF2-40B4-BE49-F238E27FC236}">
                <a16:creationId xmlns:a16="http://schemas.microsoft.com/office/drawing/2014/main" id="{7886FA8A-68CD-433D-B147-D9AE32E109F2}"/>
              </a:ext>
            </a:extLst>
          </p:cNvPr>
          <p:cNvSpPr/>
          <p:nvPr/>
        </p:nvSpPr>
        <p:spPr>
          <a:xfrm>
            <a:off x="9333047" y="1204744"/>
            <a:ext cx="3224789" cy="1463546"/>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200" b="1" dirty="0">
                <a:solidFill>
                  <a:srgbClr val="FFFFFF"/>
                </a:solidFill>
              </a:rPr>
              <a:t>INTEND TO PURCHASE: LAPTOP/TABLET</a:t>
            </a:r>
          </a:p>
          <a:p>
            <a:pPr algn="ctr"/>
            <a:r>
              <a:rPr lang="en-GB" sz="1200" dirty="0">
                <a:solidFill>
                  <a:srgbClr val="FFFFFF"/>
                </a:solidFill>
              </a:rPr>
              <a:t>Index: 144</a:t>
            </a:r>
          </a:p>
        </p:txBody>
      </p:sp>
      <p:sp>
        <p:nvSpPr>
          <p:cNvPr id="45" name="Rectangle: Rounded Corners 44">
            <a:extLst>
              <a:ext uri="{FF2B5EF4-FFF2-40B4-BE49-F238E27FC236}">
                <a16:creationId xmlns:a16="http://schemas.microsoft.com/office/drawing/2014/main" id="{81AF5B69-832D-4729-8311-B0E514E622F3}"/>
              </a:ext>
            </a:extLst>
          </p:cNvPr>
          <p:cNvSpPr/>
          <p:nvPr/>
        </p:nvSpPr>
        <p:spPr>
          <a:xfrm>
            <a:off x="9357736" y="3157775"/>
            <a:ext cx="3224789" cy="1463546"/>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200" b="1" dirty="0">
                <a:solidFill>
                  <a:srgbClr val="FFFFFF"/>
                </a:solidFill>
              </a:rPr>
              <a:t>INTEND TO PURCHASE: SMARTPHONE</a:t>
            </a:r>
          </a:p>
          <a:p>
            <a:pPr algn="ctr"/>
            <a:r>
              <a:rPr lang="en-GB" sz="1200" dirty="0">
                <a:solidFill>
                  <a:srgbClr val="FFFFFF"/>
                </a:solidFill>
              </a:rPr>
              <a:t>Index: 151</a:t>
            </a:r>
          </a:p>
        </p:txBody>
      </p:sp>
      <p:sp>
        <p:nvSpPr>
          <p:cNvPr id="46" name="Rectangle: Rounded Corners 45">
            <a:extLst>
              <a:ext uri="{FF2B5EF4-FFF2-40B4-BE49-F238E27FC236}">
                <a16:creationId xmlns:a16="http://schemas.microsoft.com/office/drawing/2014/main" id="{1E552F30-B464-450E-BD18-8472D668B48C}"/>
              </a:ext>
            </a:extLst>
          </p:cNvPr>
          <p:cNvSpPr/>
          <p:nvPr/>
        </p:nvSpPr>
        <p:spPr>
          <a:xfrm>
            <a:off x="806551" y="5140513"/>
            <a:ext cx="3224789" cy="1463546"/>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200" b="1" dirty="0">
                <a:solidFill>
                  <a:srgbClr val="FFFFFF"/>
                </a:solidFill>
              </a:rPr>
              <a:t>INTEND TO PURCHASE: GAMES CONSOLE</a:t>
            </a:r>
          </a:p>
          <a:p>
            <a:pPr algn="ctr"/>
            <a:r>
              <a:rPr lang="en-GB" sz="1200" dirty="0">
                <a:solidFill>
                  <a:srgbClr val="FFFFFF"/>
                </a:solidFill>
              </a:rPr>
              <a:t>Index: 278</a:t>
            </a:r>
          </a:p>
        </p:txBody>
      </p:sp>
      <p:sp>
        <p:nvSpPr>
          <p:cNvPr id="47" name="Rectangle: Rounded Corners 46">
            <a:extLst>
              <a:ext uri="{FF2B5EF4-FFF2-40B4-BE49-F238E27FC236}">
                <a16:creationId xmlns:a16="http://schemas.microsoft.com/office/drawing/2014/main" id="{50223578-C178-4120-9361-553104F1E906}"/>
              </a:ext>
            </a:extLst>
          </p:cNvPr>
          <p:cNvSpPr/>
          <p:nvPr/>
        </p:nvSpPr>
        <p:spPr>
          <a:xfrm>
            <a:off x="9357736" y="5165854"/>
            <a:ext cx="3224789" cy="1463546"/>
          </a:xfrm>
          <a:prstGeom prst="roundRect">
            <a:avLst/>
          </a:prstGeom>
          <a:no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200" b="1" dirty="0">
                <a:solidFill>
                  <a:srgbClr val="FFFFFF"/>
                </a:solidFill>
              </a:rPr>
              <a:t>INTEND TO PURCHASE: HOME SMART TECH (E.G SMART SPEAKERS)</a:t>
            </a:r>
          </a:p>
          <a:p>
            <a:pPr algn="ctr"/>
            <a:r>
              <a:rPr lang="en-GB" sz="1200" dirty="0">
                <a:solidFill>
                  <a:srgbClr val="FFFFFF"/>
                </a:solidFill>
              </a:rPr>
              <a:t>Index: 198</a:t>
            </a:r>
          </a:p>
        </p:txBody>
      </p:sp>
      <p:sp>
        <p:nvSpPr>
          <p:cNvPr id="19" name="Text Placeholder 7">
            <a:extLst>
              <a:ext uri="{FF2B5EF4-FFF2-40B4-BE49-F238E27FC236}">
                <a16:creationId xmlns:a16="http://schemas.microsoft.com/office/drawing/2014/main" id="{B08F6858-218A-A98E-A3D0-7A2D494F24A1}"/>
              </a:ext>
            </a:extLst>
          </p:cNvPr>
          <p:cNvSpPr txBox="1">
            <a:spLocks/>
          </p:cNvSpPr>
          <p:nvPr/>
        </p:nvSpPr>
        <p:spPr bwMode="gray">
          <a:xfrm>
            <a:off x="5398116" y="7271167"/>
            <a:ext cx="7789766" cy="123111"/>
          </a:xfrm>
          <a:prstGeom prst="rect">
            <a:avLst/>
          </a:prstGeom>
          <a:ln>
            <a:noFill/>
          </a:ln>
        </p:spPr>
        <p:txBody>
          <a:bodyPr vert="horz"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buClrTx/>
              <a:buSzTx/>
              <a:defRPr/>
            </a:pPr>
            <a:r>
              <a:rPr lang="en-GB">
                <a:solidFill>
                  <a:srgbClr val="000000">
                    <a:lumMod val="95000"/>
                    <a:lumOff val="5000"/>
                  </a:srgbClr>
                </a:solidFill>
                <a:latin typeface="Arial" charset="0"/>
                <a:ea typeface="Arial" charset="0"/>
                <a:cs typeface="Arial" charset="0"/>
              </a:rPr>
              <a:t>Source: TGI GB Oct 2022, Film Franchise Fans – DC, Index vs GB average</a:t>
            </a:r>
            <a:endParaRPr lang="en-GB" dirty="0">
              <a:solidFill>
                <a:srgbClr val="000000">
                  <a:lumMod val="95000"/>
                  <a:lumOff val="5000"/>
                </a:srgbClr>
              </a:solidFill>
              <a:latin typeface="Arial" charset="0"/>
              <a:ea typeface="Arial" charset="0"/>
              <a:cs typeface="Arial" charset="0"/>
            </a:endParaRPr>
          </a:p>
        </p:txBody>
      </p:sp>
    </p:spTree>
    <p:extLst>
      <p:ext uri="{BB962C8B-B14F-4D97-AF65-F5344CB8AC3E}">
        <p14:creationId xmlns:p14="http://schemas.microsoft.com/office/powerpoint/2010/main" val="2377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D961C4-531C-4860-AB64-CE01A3B78B4D}"/>
              </a:ext>
            </a:extLst>
          </p:cNvPr>
          <p:cNvSpPr>
            <a:spLocks noGrp="1"/>
          </p:cNvSpPr>
          <p:nvPr>
            <p:ph type="title"/>
          </p:nvPr>
        </p:nvSpPr>
        <p:spPr/>
        <p:txBody>
          <a:bodyPr/>
          <a:lstStyle/>
          <a:p>
            <a:r>
              <a:rPr lang="en-GB" dirty="0"/>
              <a:t>Fans of the dc films are more likely to be young, male and ABC1. </a:t>
            </a:r>
          </a:p>
        </p:txBody>
      </p:sp>
      <p:sp>
        <p:nvSpPr>
          <p:cNvPr id="8" name="Text Placeholder 7">
            <a:extLst>
              <a:ext uri="{FF2B5EF4-FFF2-40B4-BE49-F238E27FC236}">
                <a16:creationId xmlns:a16="http://schemas.microsoft.com/office/drawing/2014/main" id="{E4E2523B-0455-4AD5-BB16-E3BE40F9B581}"/>
              </a:ext>
            </a:extLst>
          </p:cNvPr>
          <p:cNvSpPr>
            <a:spLocks noGrp="1"/>
          </p:cNvSpPr>
          <p:nvPr>
            <p:ph type="body" sz="quarter" idx="11"/>
          </p:nvPr>
        </p:nvSpPr>
        <p:spPr/>
        <p:txBody>
          <a:bodyPr/>
          <a:lstStyle/>
          <a:p>
            <a:r>
              <a:rPr lang="en-GB" dirty="0"/>
              <a:t>Source: GB TGI December 2022 – Fans of DC franchise</a:t>
            </a:r>
          </a:p>
        </p:txBody>
      </p:sp>
      <p:sp>
        <p:nvSpPr>
          <p:cNvPr id="9" name="Text Placeholder 8">
            <a:extLst>
              <a:ext uri="{FF2B5EF4-FFF2-40B4-BE49-F238E27FC236}">
                <a16:creationId xmlns:a16="http://schemas.microsoft.com/office/drawing/2014/main" id="{232AC103-A174-453A-A96F-014B5D5A5CE0}"/>
              </a:ext>
            </a:extLst>
          </p:cNvPr>
          <p:cNvSpPr>
            <a:spLocks noGrp="1"/>
          </p:cNvSpPr>
          <p:nvPr>
            <p:ph type="body" sz="quarter" idx="14"/>
          </p:nvPr>
        </p:nvSpPr>
        <p:spPr/>
        <p:txBody>
          <a:bodyPr/>
          <a:lstStyle/>
          <a:p>
            <a:r>
              <a:rPr lang="en-GB" dirty="0"/>
              <a:t>DC films should be an attractive proposition for any brands wanting to engage with a young male audience</a:t>
            </a:r>
          </a:p>
          <a:p>
            <a:endParaRPr lang="en-GB" dirty="0"/>
          </a:p>
        </p:txBody>
      </p:sp>
      <p:graphicFrame>
        <p:nvGraphicFramePr>
          <p:cNvPr id="12" name="Chart 11">
            <a:extLst>
              <a:ext uri="{FF2B5EF4-FFF2-40B4-BE49-F238E27FC236}">
                <a16:creationId xmlns:a16="http://schemas.microsoft.com/office/drawing/2014/main" id="{B411A55A-8ED8-4901-B87C-974BB4B5D673}"/>
              </a:ext>
            </a:extLst>
          </p:cNvPr>
          <p:cNvGraphicFramePr/>
          <p:nvPr>
            <p:extLst>
              <p:ext uri="{D42A27DB-BD31-4B8C-83A1-F6EECF244321}">
                <p14:modId xmlns:p14="http://schemas.microsoft.com/office/powerpoint/2010/main" val="4163044423"/>
              </p:ext>
            </p:extLst>
          </p:nvPr>
        </p:nvGraphicFramePr>
        <p:xfrm>
          <a:off x="-481188" y="1665559"/>
          <a:ext cx="4920017" cy="40578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69E6BAC5-FB20-41C8-9C44-0DB0EBFBF0EF}"/>
              </a:ext>
            </a:extLst>
          </p:cNvPr>
          <p:cNvGraphicFramePr/>
          <p:nvPr>
            <p:extLst>
              <p:ext uri="{D42A27DB-BD31-4B8C-83A1-F6EECF244321}">
                <p14:modId xmlns:p14="http://schemas.microsoft.com/office/powerpoint/2010/main" val="1123319489"/>
              </p:ext>
            </p:extLst>
          </p:nvPr>
        </p:nvGraphicFramePr>
        <p:xfrm>
          <a:off x="2754768" y="1665559"/>
          <a:ext cx="4920017" cy="40578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1F2B7A72-6FDF-46CB-8D1D-C14CC81EDCF8}"/>
              </a:ext>
            </a:extLst>
          </p:cNvPr>
          <p:cNvGraphicFramePr/>
          <p:nvPr>
            <p:extLst>
              <p:ext uri="{D42A27DB-BD31-4B8C-83A1-F6EECF244321}">
                <p14:modId xmlns:p14="http://schemas.microsoft.com/office/powerpoint/2010/main" val="2292757841"/>
              </p:ext>
            </p:extLst>
          </p:nvPr>
        </p:nvGraphicFramePr>
        <p:xfrm>
          <a:off x="5990724" y="1665559"/>
          <a:ext cx="4920017" cy="40578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FCC994C3-C79C-417B-A5CA-F1369BC2C8CA}"/>
              </a:ext>
            </a:extLst>
          </p:cNvPr>
          <p:cNvGraphicFramePr/>
          <p:nvPr>
            <p:extLst>
              <p:ext uri="{D42A27DB-BD31-4B8C-83A1-F6EECF244321}">
                <p14:modId xmlns:p14="http://schemas.microsoft.com/office/powerpoint/2010/main" val="2110241146"/>
              </p:ext>
            </p:extLst>
          </p:nvPr>
        </p:nvGraphicFramePr>
        <p:xfrm>
          <a:off x="9354590" y="1633245"/>
          <a:ext cx="4920017" cy="40578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7713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The dc universe has seen a revival in recent years</a:t>
            </a:r>
            <a:endParaRPr lang="en-US" dirty="0"/>
          </a:p>
        </p:txBody>
      </p:sp>
      <p:sp>
        <p:nvSpPr>
          <p:cNvPr id="7" name="Text Placeholder 6"/>
          <p:cNvSpPr>
            <a:spLocks noGrp="1"/>
          </p:cNvSpPr>
          <p:nvPr>
            <p:ph type="body" sz="quarter" idx="27"/>
          </p:nvPr>
        </p:nvSpPr>
        <p:spPr>
          <a:xfrm>
            <a:off x="270000" y="620679"/>
            <a:ext cx="8312025" cy="436608"/>
          </a:xfrm>
        </p:spPr>
        <p:txBody>
          <a:bodyPr/>
          <a:lstStyle/>
          <a:p>
            <a:pPr>
              <a:lnSpc>
                <a:spcPct val="100000"/>
              </a:lnSpc>
            </a:pPr>
            <a:r>
              <a:rPr lang="en-US" dirty="0"/>
              <a:t>Proving that DC films are just as successful as any other franchise, and arguably on the rise</a:t>
            </a:r>
          </a:p>
          <a:p>
            <a:endParaRPr lang="en-US" dirty="0"/>
          </a:p>
        </p:txBody>
      </p:sp>
      <p:sp>
        <p:nvSpPr>
          <p:cNvPr id="15" name="Text Placeholder 14"/>
          <p:cNvSpPr>
            <a:spLocks noGrp="1"/>
          </p:cNvSpPr>
          <p:nvPr>
            <p:ph type="body" sz="quarter" idx="44"/>
          </p:nvPr>
        </p:nvSpPr>
        <p:spPr>
          <a:xfrm>
            <a:off x="9950105" y="5628165"/>
            <a:ext cx="2928749" cy="939621"/>
          </a:xfrm>
        </p:spPr>
        <p:txBody>
          <a:bodyPr/>
          <a:lstStyle/>
          <a:p>
            <a:r>
              <a:rPr lang="en-US" dirty="0">
                <a:solidFill>
                  <a:schemeClr val="bg2"/>
                </a:solidFill>
              </a:rPr>
              <a:t>Black Adam</a:t>
            </a:r>
          </a:p>
          <a:p>
            <a:endParaRPr lang="en-US" dirty="0"/>
          </a:p>
          <a:p>
            <a:r>
              <a:rPr lang="en-GB" b="0" dirty="0">
                <a:solidFill>
                  <a:schemeClr val="accent6"/>
                </a:solidFill>
              </a:rPr>
              <a:t>The film received praise towards the action sequences and cast performances. It grossed at a cume of £19.8m at the UK box office, making it the 4</a:t>
            </a:r>
            <a:r>
              <a:rPr lang="en-GB" b="0" baseline="30000" dirty="0">
                <a:solidFill>
                  <a:schemeClr val="accent6"/>
                </a:solidFill>
              </a:rPr>
              <a:t>th</a:t>
            </a:r>
            <a:r>
              <a:rPr lang="en-GB" b="0" dirty="0">
                <a:solidFill>
                  <a:schemeClr val="accent6"/>
                </a:solidFill>
              </a:rPr>
              <a:t> most successful film at the UK box office of 2022 that was distributed by Warner Bros. Studios, coming before Don’t Worry Darling, &amp; DC League of Super-pets.</a:t>
            </a:r>
          </a:p>
        </p:txBody>
      </p:sp>
      <p:sp>
        <p:nvSpPr>
          <p:cNvPr id="19" name="Text Placeholder 14"/>
          <p:cNvSpPr>
            <a:spLocks noGrp="1"/>
          </p:cNvSpPr>
          <p:nvPr>
            <p:ph type="body" sz="quarter" idx="44"/>
          </p:nvPr>
        </p:nvSpPr>
        <p:spPr>
          <a:xfrm>
            <a:off x="6778333" y="5628165"/>
            <a:ext cx="2928748" cy="939621"/>
          </a:xfrm>
        </p:spPr>
        <p:txBody>
          <a:bodyPr/>
          <a:lstStyle/>
          <a:p>
            <a:r>
              <a:rPr lang="en-US" dirty="0">
                <a:solidFill>
                  <a:schemeClr val="bg2"/>
                </a:solidFill>
              </a:rPr>
              <a:t>The Batman</a:t>
            </a:r>
          </a:p>
          <a:p>
            <a:endParaRPr lang="en-US" dirty="0"/>
          </a:p>
          <a:p>
            <a:r>
              <a:rPr lang="en-GB" b="0" dirty="0">
                <a:solidFill>
                  <a:schemeClr val="accent6"/>
                </a:solidFill>
              </a:rPr>
              <a:t>This film was a commercial success, delivering over £40m at the UK box office and becoming the 5</a:t>
            </a:r>
            <a:r>
              <a:rPr lang="en-GB" b="0" baseline="30000" dirty="0">
                <a:solidFill>
                  <a:schemeClr val="accent6"/>
                </a:solidFill>
              </a:rPr>
              <a:t>th</a:t>
            </a:r>
            <a:r>
              <a:rPr lang="en-GB" b="0" dirty="0">
                <a:solidFill>
                  <a:schemeClr val="accent6"/>
                </a:solidFill>
              </a:rPr>
              <a:t> highest grossing film of 2022. It received positive reviews from critics with praise for the performances, score and cinematography. </a:t>
            </a:r>
          </a:p>
        </p:txBody>
      </p:sp>
      <p:sp>
        <p:nvSpPr>
          <p:cNvPr id="23" name="Text Placeholder 14"/>
          <p:cNvSpPr>
            <a:spLocks noGrp="1"/>
          </p:cNvSpPr>
          <p:nvPr>
            <p:ph type="body" sz="quarter" idx="44"/>
          </p:nvPr>
        </p:nvSpPr>
        <p:spPr>
          <a:xfrm>
            <a:off x="3606558" y="5628165"/>
            <a:ext cx="3028853" cy="939621"/>
          </a:xfrm>
        </p:spPr>
        <p:txBody>
          <a:bodyPr/>
          <a:lstStyle/>
          <a:p>
            <a:r>
              <a:rPr lang="en-US" dirty="0">
                <a:solidFill>
                  <a:schemeClr val="bg2"/>
                </a:solidFill>
              </a:rPr>
              <a:t>Joker</a:t>
            </a:r>
          </a:p>
          <a:p>
            <a:endParaRPr lang="en-US" dirty="0"/>
          </a:p>
          <a:p>
            <a:r>
              <a:rPr lang="en-GB" b="0" dirty="0">
                <a:solidFill>
                  <a:schemeClr val="accent6"/>
                </a:solidFill>
              </a:rPr>
              <a:t>2019’s American psychological thriller film that was DC’s biggest box office success so far in the UK. It reached £58m at the UK box office and grossed over $1 billion worldwide, the first R-rated film to do so and became the fourth-highest film of 2019 during its theatrical run. A musical sequel, titled </a:t>
            </a:r>
            <a:r>
              <a:rPr lang="en-GB" b="0" i="1" dirty="0">
                <a:solidFill>
                  <a:schemeClr val="accent6"/>
                </a:solidFill>
              </a:rPr>
              <a:t>Joker: Folie à Deux</a:t>
            </a:r>
            <a:r>
              <a:rPr lang="en-GB" b="0" dirty="0">
                <a:solidFill>
                  <a:schemeClr val="accent6"/>
                </a:solidFill>
              </a:rPr>
              <a:t>, is scheduled to be released in 2024</a:t>
            </a:r>
          </a:p>
        </p:txBody>
      </p:sp>
      <p:sp>
        <p:nvSpPr>
          <p:cNvPr id="24" name="Text Placeholder 14"/>
          <p:cNvSpPr>
            <a:spLocks noGrp="1"/>
          </p:cNvSpPr>
          <p:nvPr>
            <p:ph type="body" sz="quarter" idx="44"/>
          </p:nvPr>
        </p:nvSpPr>
        <p:spPr>
          <a:xfrm>
            <a:off x="434784" y="5628165"/>
            <a:ext cx="3028853" cy="939621"/>
          </a:xfrm>
        </p:spPr>
        <p:txBody>
          <a:bodyPr/>
          <a:lstStyle/>
          <a:p>
            <a:r>
              <a:rPr lang="en-US" dirty="0">
                <a:solidFill>
                  <a:schemeClr val="bg2"/>
                </a:solidFill>
              </a:rPr>
              <a:t>Aquaman</a:t>
            </a:r>
          </a:p>
          <a:p>
            <a:endParaRPr lang="en-US" dirty="0"/>
          </a:p>
          <a:p>
            <a:r>
              <a:rPr lang="en-GB" b="0" dirty="0">
                <a:solidFill>
                  <a:schemeClr val="accent6"/>
                </a:solidFill>
              </a:rPr>
              <a:t>Released in 2018, introducing Jason Momoa into the DC Universe. The film grossed £22.5m at the UK box office, becoming the 3</a:t>
            </a:r>
            <a:r>
              <a:rPr lang="en-GB" b="0" baseline="30000" dirty="0">
                <a:solidFill>
                  <a:schemeClr val="accent6"/>
                </a:solidFill>
              </a:rPr>
              <a:t>rd</a:t>
            </a:r>
            <a:r>
              <a:rPr lang="en-GB" b="0" dirty="0">
                <a:solidFill>
                  <a:schemeClr val="accent6"/>
                </a:solidFill>
              </a:rPr>
              <a:t> most successful film from Warner Bros. Studios in 2018, exceeding Ready Player One, The Meg &amp; Oceans 8.</a:t>
            </a:r>
          </a:p>
        </p:txBody>
      </p:sp>
      <p:pic>
        <p:nvPicPr>
          <p:cNvPr id="17" name="Picture Placeholder 16">
            <a:extLst>
              <a:ext uri="{FF2B5EF4-FFF2-40B4-BE49-F238E27FC236}">
                <a16:creationId xmlns:a16="http://schemas.microsoft.com/office/drawing/2014/main" id="{15CA8F59-D63E-9412-25BA-06573CFAAC50}"/>
              </a:ext>
            </a:extLst>
          </p:cNvPr>
          <p:cNvPicPr>
            <a:picLocks noGrp="1" noChangeAspect="1"/>
          </p:cNvPicPr>
          <p:nvPr>
            <p:ph type="pic" sz="quarter" idx="38"/>
          </p:nvPr>
        </p:nvPicPr>
        <p:blipFill rotWithShape="1">
          <a:blip r:embed="rId2"/>
          <a:srcRect l="43773" t="2" r="5493" b="-2"/>
          <a:stretch/>
        </p:blipFill>
        <p:spPr>
          <a:xfrm>
            <a:off x="6778333" y="1212153"/>
            <a:ext cx="2928749" cy="4327251"/>
          </a:xfrm>
          <a:prstGeom prst="rect">
            <a:avLst/>
          </a:prstGeom>
        </p:spPr>
      </p:pic>
      <p:pic>
        <p:nvPicPr>
          <p:cNvPr id="25" name="Picture Placeholder 24">
            <a:extLst>
              <a:ext uri="{FF2B5EF4-FFF2-40B4-BE49-F238E27FC236}">
                <a16:creationId xmlns:a16="http://schemas.microsoft.com/office/drawing/2014/main" id="{0EF63FCB-4DC3-1180-8287-C5FA65095ED7}"/>
              </a:ext>
            </a:extLst>
          </p:cNvPr>
          <p:cNvPicPr>
            <a:picLocks noGrp="1" noChangeAspect="1"/>
          </p:cNvPicPr>
          <p:nvPr>
            <p:ph type="pic" sz="quarter" idx="39"/>
          </p:nvPr>
        </p:nvPicPr>
        <p:blipFill>
          <a:blip r:embed="rId3"/>
          <a:srcRect l="16178" r="16178"/>
          <a:stretch>
            <a:fillRect/>
          </a:stretch>
        </p:blipFill>
        <p:spPr>
          <a:xfrm>
            <a:off x="9950106" y="1212153"/>
            <a:ext cx="2928749" cy="4327251"/>
          </a:xfrm>
          <a:prstGeom prst="rect">
            <a:avLst/>
          </a:prstGeom>
        </p:spPr>
      </p:pic>
      <p:pic>
        <p:nvPicPr>
          <p:cNvPr id="22" name="Picture Placeholder 11">
            <a:extLst>
              <a:ext uri="{FF2B5EF4-FFF2-40B4-BE49-F238E27FC236}">
                <a16:creationId xmlns:a16="http://schemas.microsoft.com/office/drawing/2014/main" id="{F64685EF-6C9D-84AB-2DCA-38D110BB0FB5}"/>
              </a:ext>
            </a:extLst>
          </p:cNvPr>
          <p:cNvPicPr>
            <a:picLocks noGrp="1" noChangeAspect="1"/>
          </p:cNvPicPr>
          <p:nvPr>
            <p:ph type="pic" sz="quarter" idx="37"/>
          </p:nvPr>
        </p:nvPicPr>
        <p:blipFill>
          <a:blip r:embed="rId4"/>
          <a:srcRect l="18963" r="18963"/>
          <a:stretch>
            <a:fillRect/>
          </a:stretch>
        </p:blipFill>
        <p:spPr>
          <a:xfrm>
            <a:off x="3607233" y="1211789"/>
            <a:ext cx="2927350" cy="4327525"/>
          </a:xfrm>
          <a:prstGeom prst="rect">
            <a:avLst/>
          </a:prstGeom>
        </p:spPr>
      </p:pic>
      <p:pic>
        <p:nvPicPr>
          <p:cNvPr id="16" name="Picture Placeholder 15">
            <a:extLst>
              <a:ext uri="{FF2B5EF4-FFF2-40B4-BE49-F238E27FC236}">
                <a16:creationId xmlns:a16="http://schemas.microsoft.com/office/drawing/2014/main" id="{EFA985CB-10F8-7A74-4C5C-917B17BC4304}"/>
              </a:ext>
            </a:extLst>
          </p:cNvPr>
          <p:cNvPicPr>
            <a:picLocks noGrp="1" noChangeAspect="1"/>
          </p:cNvPicPr>
          <p:nvPr>
            <p:ph type="pic" sz="quarter" idx="34"/>
          </p:nvPr>
        </p:nvPicPr>
        <p:blipFill>
          <a:blip r:embed="rId5"/>
          <a:srcRect l="29707" r="29707"/>
          <a:stretch>
            <a:fillRect/>
          </a:stretch>
        </p:blipFill>
        <p:spPr>
          <a:xfrm>
            <a:off x="434785" y="1212153"/>
            <a:ext cx="2928749" cy="4327251"/>
          </a:xfrm>
          <a:prstGeom prst="rect">
            <a:avLst/>
          </a:prstGeom>
        </p:spPr>
      </p:pic>
    </p:spTree>
    <p:extLst>
      <p:ext uri="{BB962C8B-B14F-4D97-AF65-F5344CB8AC3E}">
        <p14:creationId xmlns:p14="http://schemas.microsoft.com/office/powerpoint/2010/main" val="155243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FA499FEE-21FE-02A1-2B63-C7C4D7AD0D49}"/>
              </a:ext>
            </a:extLst>
          </p:cNvPr>
          <p:cNvPicPr>
            <a:picLocks noGrp="1" noChangeAspect="1"/>
          </p:cNvPicPr>
          <p:nvPr>
            <p:ph type="pic" sz="quarter" idx="10"/>
          </p:nvPr>
        </p:nvPicPr>
        <p:blipFill>
          <a:blip r:embed="rId3"/>
          <a:srcRect t="3270" b="3270"/>
          <a:stretch>
            <a:fillRect/>
          </a:stretch>
        </p:blipFill>
        <p:spPr>
          <a:prstGeom prst="rect">
            <a:avLst/>
          </a:prstGeom>
        </p:spPr>
      </p:pic>
      <p:pic>
        <p:nvPicPr>
          <p:cNvPr id="24" name="Picture Placeholder 23">
            <a:extLst>
              <a:ext uri="{FF2B5EF4-FFF2-40B4-BE49-F238E27FC236}">
                <a16:creationId xmlns:a16="http://schemas.microsoft.com/office/drawing/2014/main" id="{841CB59B-43AC-68F9-6086-45C8CCD73EDA}"/>
              </a:ext>
            </a:extLst>
          </p:cNvPr>
          <p:cNvPicPr>
            <a:picLocks noGrp="1" noChangeAspect="1"/>
          </p:cNvPicPr>
          <p:nvPr>
            <p:ph type="pic" sz="quarter" idx="11"/>
          </p:nvPr>
        </p:nvPicPr>
        <p:blipFill>
          <a:blip r:embed="rId4"/>
          <a:srcRect l="2512" r="2512"/>
          <a:stretch>
            <a:fillRect/>
          </a:stretch>
        </p:blipFill>
        <p:spPr>
          <a:prstGeom prst="rect">
            <a:avLst/>
          </a:prstGeom>
        </p:spPr>
      </p:pic>
      <p:pic>
        <p:nvPicPr>
          <p:cNvPr id="21" name="Picture Placeholder 20">
            <a:extLst>
              <a:ext uri="{FF2B5EF4-FFF2-40B4-BE49-F238E27FC236}">
                <a16:creationId xmlns:a16="http://schemas.microsoft.com/office/drawing/2014/main" id="{9D42AFDC-896F-346F-DE7B-5B7E9538E8E5}"/>
              </a:ext>
            </a:extLst>
          </p:cNvPr>
          <p:cNvPicPr>
            <a:picLocks noGrp="1" noChangeAspect="1"/>
          </p:cNvPicPr>
          <p:nvPr>
            <p:ph type="pic" sz="quarter" idx="12"/>
          </p:nvPr>
        </p:nvPicPr>
        <p:blipFill>
          <a:blip r:embed="rId5"/>
          <a:srcRect t="2228" b="2228"/>
          <a:stretch>
            <a:fillRect/>
          </a:stretch>
        </p:blipFill>
        <p:spPr>
          <a:prstGeom prst="rect">
            <a:avLst/>
          </a:prstGeom>
        </p:spPr>
      </p:pic>
      <p:pic>
        <p:nvPicPr>
          <p:cNvPr id="13" name="Picture Placeholder 12">
            <a:extLst>
              <a:ext uri="{FF2B5EF4-FFF2-40B4-BE49-F238E27FC236}">
                <a16:creationId xmlns:a16="http://schemas.microsoft.com/office/drawing/2014/main" id="{71E99354-EBD9-90D0-5553-E9A44BBAF89A}"/>
              </a:ext>
            </a:extLst>
          </p:cNvPr>
          <p:cNvPicPr>
            <a:picLocks noGrp="1" noChangeAspect="1"/>
          </p:cNvPicPr>
          <p:nvPr>
            <p:ph type="pic" sz="quarter" idx="13"/>
          </p:nvPr>
        </p:nvPicPr>
        <p:blipFill>
          <a:blip r:embed="rId6"/>
          <a:srcRect l="296" r="296"/>
          <a:stretch>
            <a:fillRect/>
          </a:stretch>
        </p:blipFill>
        <p:spPr>
          <a:prstGeom prst="rect">
            <a:avLst/>
          </a:prstGeom>
        </p:spPr>
      </p:pic>
      <p:sp>
        <p:nvSpPr>
          <p:cNvPr id="6" name="Title 5"/>
          <p:cNvSpPr>
            <a:spLocks noGrp="1"/>
          </p:cNvSpPr>
          <p:nvPr>
            <p:ph type="title"/>
          </p:nvPr>
        </p:nvSpPr>
        <p:spPr>
          <a:xfrm>
            <a:off x="115065" y="176721"/>
            <a:ext cx="485010" cy="306943"/>
          </a:xfrm>
          <a:noFill/>
        </p:spPr>
        <p:txBody>
          <a:bodyPr/>
          <a:lstStyle/>
          <a:p>
            <a:r>
              <a:rPr lang="en-US" dirty="0">
                <a:solidFill>
                  <a:srgbClr val="FFFFFF"/>
                </a:solidFill>
              </a:rPr>
              <a:t>2023 dc SLATE</a:t>
            </a:r>
          </a:p>
        </p:txBody>
      </p:sp>
      <p:sp>
        <p:nvSpPr>
          <p:cNvPr id="7" name="Text Placeholder 6"/>
          <p:cNvSpPr>
            <a:spLocks noGrp="1"/>
          </p:cNvSpPr>
          <p:nvPr>
            <p:ph type="body" sz="quarter" idx="14"/>
          </p:nvPr>
        </p:nvSpPr>
        <p:spPr/>
        <p:txBody>
          <a:bodyPr/>
          <a:lstStyle/>
          <a:p>
            <a:endParaRPr lang="en-US" dirty="0"/>
          </a:p>
        </p:txBody>
      </p:sp>
      <p:sp>
        <p:nvSpPr>
          <p:cNvPr id="17" name="TextBox 16">
            <a:extLst>
              <a:ext uri="{FF2B5EF4-FFF2-40B4-BE49-F238E27FC236}">
                <a16:creationId xmlns:a16="http://schemas.microsoft.com/office/drawing/2014/main" id="{F23DCF01-27D9-CF4C-9134-0B9702F7EE5C}"/>
              </a:ext>
            </a:extLst>
          </p:cNvPr>
          <p:cNvSpPr txBox="1"/>
          <p:nvPr/>
        </p:nvSpPr>
        <p:spPr>
          <a:xfrm>
            <a:off x="0" y="3050639"/>
            <a:ext cx="2586181" cy="461665"/>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635000" algn="ctr" rotWithShape="0">
                    <a:prstClr val="black">
                      <a:alpha val="50000"/>
                    </a:prstClr>
                  </a:outerShdw>
                </a:effectLst>
                <a:uLnTx/>
                <a:uFillTx/>
                <a:latin typeface="Arial"/>
                <a:ea typeface="+mn-ea"/>
                <a:cs typeface="+mn-cs"/>
              </a:rPr>
              <a:t>Shazam! Fury of the Gods</a:t>
            </a:r>
          </a:p>
          <a:p>
            <a:pPr marL="0" marR="0" lvl="0" indent="0" algn="l" defTabSz="961844" rtl="0" eaLnBrk="1" fontAlgn="auto" latinLnBrk="0" hangingPunct="1">
              <a:lnSpc>
                <a:spcPct val="100000"/>
              </a:lnSpc>
              <a:spcBef>
                <a:spcPts val="0"/>
              </a:spcBef>
              <a:spcAft>
                <a:spcPts val="0"/>
              </a:spcAft>
              <a:buClrTx/>
              <a:buSzTx/>
              <a:buFontTx/>
              <a:buNone/>
              <a:tabLst/>
              <a:defRPr/>
            </a:pPr>
            <a:r>
              <a:rPr lang="en-US" sz="1000" dirty="0">
                <a:solidFill>
                  <a:srgbClr val="FFFFFF"/>
                </a:solidFill>
                <a:effectLst>
                  <a:outerShdw blurRad="635000" algn="ctr" rotWithShape="0">
                    <a:prstClr val="black">
                      <a:alpha val="50000"/>
                    </a:prstClr>
                  </a:outerShdw>
                </a:effectLst>
                <a:latin typeface="Arial"/>
              </a:rPr>
              <a:t>17 March</a:t>
            </a:r>
            <a:endParaRPr kumimoji="0" lang="en-GB" sz="1000" b="0" i="0" u="none" strike="noStrike" kern="1200" cap="none" spc="0" normalizeH="0" baseline="0" noProof="0" dirty="0" err="1">
              <a:ln>
                <a:noFill/>
              </a:ln>
              <a:solidFill>
                <a:srgbClr val="FFFFFF"/>
              </a:solidFill>
              <a:effectLst>
                <a:outerShdw blurRad="635000" algn="ctr" rotWithShape="0">
                  <a:prstClr val="black">
                    <a:alpha val="50000"/>
                  </a:prstClr>
                </a:outerShdw>
              </a:effectLst>
              <a:uLnTx/>
              <a:uFillTx/>
              <a:latin typeface="Arial"/>
              <a:ea typeface="+mn-ea"/>
              <a:cs typeface="+mn-cs"/>
            </a:endParaRPr>
          </a:p>
        </p:txBody>
      </p:sp>
      <p:sp>
        <p:nvSpPr>
          <p:cNvPr id="18" name="TextBox 17">
            <a:extLst>
              <a:ext uri="{FF2B5EF4-FFF2-40B4-BE49-F238E27FC236}">
                <a16:creationId xmlns:a16="http://schemas.microsoft.com/office/drawing/2014/main" id="{1FF58D09-7C0C-8F47-B830-37B8B8C74C7D}"/>
              </a:ext>
            </a:extLst>
          </p:cNvPr>
          <p:cNvSpPr txBox="1"/>
          <p:nvPr/>
        </p:nvSpPr>
        <p:spPr>
          <a:xfrm>
            <a:off x="6744334" y="3050639"/>
            <a:ext cx="1492396" cy="477054"/>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635000" algn="ctr" rotWithShape="0">
                    <a:prstClr val="black">
                      <a:alpha val="50000"/>
                    </a:prstClr>
                  </a:outerShdw>
                </a:effectLst>
                <a:uLnTx/>
                <a:uFillTx/>
                <a:latin typeface="Arial"/>
                <a:ea typeface="+mn-ea"/>
                <a:cs typeface="+mn-cs"/>
              </a:rPr>
              <a:t>The Flash</a:t>
            </a:r>
          </a:p>
          <a:p>
            <a:pPr marL="0" marR="0" lvl="0" indent="0" algn="l" defTabSz="961844" rtl="0" eaLnBrk="1" fontAlgn="auto" latinLnBrk="0" hangingPunct="1">
              <a:lnSpc>
                <a:spcPct val="100000"/>
              </a:lnSpc>
              <a:spcBef>
                <a:spcPts val="0"/>
              </a:spcBef>
              <a:spcAft>
                <a:spcPts val="0"/>
              </a:spcAft>
              <a:buClrTx/>
              <a:buSzTx/>
              <a:buFontTx/>
              <a:buNone/>
              <a:tabLst/>
              <a:defRPr/>
            </a:pPr>
            <a:r>
              <a:rPr lang="en-US" sz="1000" dirty="0">
                <a:solidFill>
                  <a:srgbClr val="FFFFFF"/>
                </a:solidFill>
                <a:effectLst>
                  <a:outerShdw blurRad="635000" algn="ctr" rotWithShape="0">
                    <a:prstClr val="black">
                      <a:alpha val="50000"/>
                    </a:prstClr>
                  </a:outerShdw>
                </a:effectLst>
                <a:latin typeface="Arial"/>
              </a:rPr>
              <a:t>16 June</a:t>
            </a:r>
            <a:endParaRPr kumimoji="0" lang="en-GB" sz="1000" b="0" i="0" u="none" strike="noStrike" kern="1200" cap="none" spc="0" normalizeH="0" baseline="0" noProof="0" dirty="0" err="1">
              <a:ln>
                <a:noFill/>
              </a:ln>
              <a:solidFill>
                <a:srgbClr val="FFFFFF"/>
              </a:solidFill>
              <a:effectLst>
                <a:outerShdw blurRad="635000" algn="ctr" rotWithShape="0">
                  <a:prstClr val="black">
                    <a:alpha val="50000"/>
                  </a:prstClr>
                </a:outerShdw>
              </a:effectLst>
              <a:uLnTx/>
              <a:uFillTx/>
              <a:latin typeface="Arial"/>
              <a:ea typeface="+mn-ea"/>
              <a:cs typeface="+mn-cs"/>
            </a:endParaRPr>
          </a:p>
        </p:txBody>
      </p:sp>
      <p:sp>
        <p:nvSpPr>
          <p:cNvPr id="19" name="TextBox 18">
            <a:extLst>
              <a:ext uri="{FF2B5EF4-FFF2-40B4-BE49-F238E27FC236}">
                <a16:creationId xmlns:a16="http://schemas.microsoft.com/office/drawing/2014/main" id="{04D0F541-FABB-E14E-BF9D-6524385910EE}"/>
              </a:ext>
            </a:extLst>
          </p:cNvPr>
          <p:cNvSpPr txBox="1"/>
          <p:nvPr/>
        </p:nvSpPr>
        <p:spPr>
          <a:xfrm>
            <a:off x="6720840" y="6593939"/>
            <a:ext cx="3346795" cy="461665"/>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outerShdw blurRad="635000" algn="ctr" rotWithShape="0">
                    <a:prstClr val="black">
                      <a:alpha val="50000"/>
                    </a:prstClr>
                  </a:outerShdw>
                </a:effectLst>
                <a:uLnTx/>
                <a:uFillTx/>
                <a:latin typeface="Arial"/>
                <a:ea typeface="+mn-ea"/>
                <a:cs typeface="+mn-cs"/>
              </a:rPr>
              <a:t>Aquaman and the Lost </a:t>
            </a:r>
            <a:r>
              <a:rPr lang="en-GB" sz="1400" b="1" dirty="0">
                <a:solidFill>
                  <a:srgbClr val="FFFFFF"/>
                </a:solidFill>
                <a:effectLst>
                  <a:outerShdw blurRad="635000" algn="ctr" rotWithShape="0">
                    <a:prstClr val="black">
                      <a:alpha val="50000"/>
                    </a:prstClr>
                  </a:outerShdw>
                </a:effectLst>
                <a:latin typeface="Arial"/>
              </a:rPr>
              <a:t>K</a:t>
            </a:r>
            <a:r>
              <a:rPr kumimoji="0" lang="en-GB" sz="1400" b="1" i="0" u="none" strike="noStrike" kern="1200" cap="none" spc="0" normalizeH="0" baseline="0" noProof="0" dirty="0" err="1">
                <a:ln>
                  <a:noFill/>
                </a:ln>
                <a:solidFill>
                  <a:srgbClr val="FFFFFF"/>
                </a:solidFill>
                <a:effectLst>
                  <a:outerShdw blurRad="635000" algn="ctr" rotWithShape="0">
                    <a:prstClr val="black">
                      <a:alpha val="50000"/>
                    </a:prstClr>
                  </a:outerShdw>
                </a:effectLst>
                <a:uLnTx/>
                <a:uFillTx/>
                <a:latin typeface="Arial"/>
                <a:ea typeface="+mn-ea"/>
                <a:cs typeface="+mn-cs"/>
              </a:rPr>
              <a:t>ingdom</a:t>
            </a:r>
            <a:endParaRPr kumimoji="0" lang="en-GB" sz="1400" b="1" i="0" u="none" strike="noStrike" kern="1200" cap="none" spc="0" normalizeH="0" baseline="0" noProof="0" dirty="0">
              <a:ln>
                <a:noFill/>
              </a:ln>
              <a:solidFill>
                <a:srgbClr val="FFFFFF"/>
              </a:solidFill>
              <a:effectLst>
                <a:outerShdw blurRad="635000" algn="ctr" rotWithShape="0">
                  <a:prstClr val="black">
                    <a:alpha val="50000"/>
                  </a:prstClr>
                </a:outerShdw>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r>
              <a:rPr lang="en-US" sz="1000" dirty="0">
                <a:solidFill>
                  <a:srgbClr val="FFFFFF"/>
                </a:solidFill>
                <a:effectLst>
                  <a:outerShdw blurRad="635000" algn="ctr" rotWithShape="0">
                    <a:prstClr val="black">
                      <a:alpha val="50000"/>
                    </a:prstClr>
                  </a:outerShdw>
                </a:effectLst>
                <a:latin typeface="Arial"/>
              </a:rPr>
              <a:t>26 December</a:t>
            </a:r>
            <a:endParaRPr kumimoji="0" lang="en-GB" sz="1000" b="0" i="0" u="none" strike="noStrike" kern="1200" cap="none" spc="0" normalizeH="0" baseline="0" noProof="0" dirty="0" err="1">
              <a:ln>
                <a:noFill/>
              </a:ln>
              <a:solidFill>
                <a:srgbClr val="FFFFFF"/>
              </a:solidFill>
              <a:effectLst>
                <a:outerShdw blurRad="635000" algn="ctr" rotWithShape="0">
                  <a:prstClr val="black">
                    <a:alpha val="50000"/>
                  </a:prstClr>
                </a:outerShdw>
              </a:effectLst>
              <a:uLnTx/>
              <a:uFillTx/>
              <a:latin typeface="Arial"/>
              <a:ea typeface="+mn-ea"/>
              <a:cs typeface="+mn-cs"/>
            </a:endParaRPr>
          </a:p>
        </p:txBody>
      </p:sp>
      <p:sp>
        <p:nvSpPr>
          <p:cNvPr id="20" name="TextBox 19">
            <a:extLst>
              <a:ext uri="{FF2B5EF4-FFF2-40B4-BE49-F238E27FC236}">
                <a16:creationId xmlns:a16="http://schemas.microsoft.com/office/drawing/2014/main" id="{E169616D-5DE1-B443-A681-719861703ED8}"/>
              </a:ext>
            </a:extLst>
          </p:cNvPr>
          <p:cNvSpPr txBox="1"/>
          <p:nvPr/>
        </p:nvSpPr>
        <p:spPr>
          <a:xfrm>
            <a:off x="-22859" y="6593939"/>
            <a:ext cx="1492396" cy="477054"/>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635000" algn="ctr" rotWithShape="0">
                    <a:prstClr val="black">
                      <a:alpha val="50000"/>
                    </a:prstClr>
                  </a:outerShdw>
                </a:effectLst>
                <a:uLnTx/>
                <a:uFillTx/>
                <a:latin typeface="Arial"/>
                <a:ea typeface="+mn-ea"/>
                <a:cs typeface="+mn-cs"/>
              </a:rPr>
              <a:t>Blue Beetle</a:t>
            </a:r>
          </a:p>
          <a:p>
            <a:pPr marL="0" marR="0" lvl="0" indent="0" algn="l" defTabSz="961844" rtl="0" eaLnBrk="1" fontAlgn="auto" latinLnBrk="0" hangingPunct="1">
              <a:lnSpc>
                <a:spcPct val="100000"/>
              </a:lnSpc>
              <a:spcBef>
                <a:spcPts val="0"/>
              </a:spcBef>
              <a:spcAft>
                <a:spcPts val="0"/>
              </a:spcAft>
              <a:buClrTx/>
              <a:buSzTx/>
              <a:buFontTx/>
              <a:buNone/>
              <a:tabLst/>
              <a:defRPr/>
            </a:pPr>
            <a:r>
              <a:rPr lang="en-US" sz="1000" dirty="0">
                <a:solidFill>
                  <a:srgbClr val="FFFFFF"/>
                </a:solidFill>
                <a:effectLst>
                  <a:outerShdw blurRad="635000" algn="ctr" rotWithShape="0">
                    <a:prstClr val="black">
                      <a:alpha val="50000"/>
                    </a:prstClr>
                  </a:outerShdw>
                </a:effectLst>
                <a:latin typeface="Arial"/>
              </a:rPr>
              <a:t>18 August</a:t>
            </a:r>
            <a:endParaRPr kumimoji="0" lang="en-GB" sz="1000" b="0" i="0" u="none" strike="noStrike" kern="1200" cap="none" spc="0" normalizeH="0" baseline="0" noProof="0" dirty="0" err="1">
              <a:ln>
                <a:noFill/>
              </a:ln>
              <a:solidFill>
                <a:srgbClr val="FFFFFF"/>
              </a:solidFill>
              <a:effectLst>
                <a:outerShdw blurRad="635000" algn="ctr" rotWithShape="0">
                  <a:prstClr val="black">
                    <a:alpha val="50000"/>
                  </a:prstClr>
                </a:outerShdw>
              </a:effectLst>
              <a:uLnTx/>
              <a:uFillTx/>
              <a:latin typeface="Arial"/>
              <a:ea typeface="+mn-ea"/>
              <a:cs typeface="+mn-cs"/>
            </a:endParaRPr>
          </a:p>
        </p:txBody>
      </p:sp>
    </p:spTree>
    <p:extLst>
      <p:ext uri="{BB962C8B-B14F-4D97-AF65-F5344CB8AC3E}">
        <p14:creationId xmlns:p14="http://schemas.microsoft.com/office/powerpoint/2010/main" val="117375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70000" y="1772853"/>
            <a:ext cx="8088912" cy="3133282"/>
          </a:xfrm>
        </p:spPr>
        <p:txBody>
          <a:bodyPr/>
          <a:lstStyle/>
          <a:p>
            <a:pPr>
              <a:lnSpc>
                <a:spcPts val="1800"/>
              </a:lnSpc>
            </a:pPr>
            <a:r>
              <a:rPr lang="en-GB" altLang="en-US" sz="1100" dirty="0">
                <a:solidFill>
                  <a:schemeClr val="bg1"/>
                </a:solidFill>
                <a:latin typeface="Arial" pitchFamily="34" charset="0"/>
                <a:cs typeface="Arial" pitchFamily="34" charset="0"/>
              </a:rPr>
              <a:t>SYNOPSIS</a:t>
            </a:r>
          </a:p>
          <a:p>
            <a:pPr>
              <a:lnSpc>
                <a:spcPts val="1800"/>
              </a:lnSpc>
            </a:pPr>
            <a:r>
              <a:rPr lang="en-GB" altLang="en-US" sz="1100" b="0" dirty="0">
                <a:solidFill>
                  <a:schemeClr val="bg1"/>
                </a:solidFill>
                <a:latin typeface="Arial" pitchFamily="34" charset="0"/>
                <a:cs typeface="Arial" pitchFamily="34" charset="0"/>
              </a:rPr>
              <a:t>'Shazam! Fury Of The Gods' continues the story of teenage Billy Batson who, upon reciting the magic word "Shazam!" is transformed into his adult superhero alter ego, Shazam. Shazam takes on the villainous </a:t>
            </a:r>
            <a:r>
              <a:rPr lang="en-GB" altLang="en-US" sz="1100" b="0" dirty="0" err="1">
                <a:solidFill>
                  <a:schemeClr val="bg1"/>
                </a:solidFill>
                <a:latin typeface="Arial" pitchFamily="34" charset="0"/>
                <a:cs typeface="Arial" pitchFamily="34" charset="0"/>
              </a:rPr>
              <a:t>Hespera</a:t>
            </a:r>
            <a:r>
              <a:rPr lang="en-GB" altLang="en-US" sz="1100" b="0" dirty="0">
                <a:solidFill>
                  <a:schemeClr val="bg1"/>
                </a:solidFill>
                <a:latin typeface="Arial" pitchFamily="34" charset="0"/>
                <a:cs typeface="Arial" pitchFamily="34" charset="0"/>
              </a:rPr>
              <a:t> and Kalypso, daughters of the Greek titan Atlas.</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CAST</a:t>
            </a:r>
          </a:p>
          <a:p>
            <a:pPr>
              <a:lnSpc>
                <a:spcPts val="1800"/>
              </a:lnSpc>
            </a:pPr>
            <a:r>
              <a:rPr lang="en-GB" altLang="en-US" sz="1100" b="0" dirty="0">
                <a:solidFill>
                  <a:schemeClr val="bg1"/>
                </a:solidFill>
                <a:latin typeface="Arial" pitchFamily="34" charset="0"/>
                <a:cs typeface="Arial" pitchFamily="34" charset="0"/>
              </a:rPr>
              <a:t>Zachary Levi, Helen Mirren, Adam Brody </a:t>
            </a:r>
          </a:p>
          <a:p>
            <a:pPr>
              <a:lnSpc>
                <a:spcPts val="1800"/>
              </a:lnSpc>
            </a:pPr>
            <a:endParaRPr lang="en-GB" altLang="en-US" sz="110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THE DCM TAKE</a:t>
            </a:r>
          </a:p>
          <a:p>
            <a:pPr>
              <a:lnSpc>
                <a:spcPts val="1799"/>
              </a:lnSpc>
            </a:pPr>
            <a:r>
              <a:rPr lang="en-GB" sz="1100" b="0" dirty="0">
                <a:solidFill>
                  <a:schemeClr val="bg1"/>
                </a:solidFill>
                <a:latin typeface="Arial" pitchFamily="34" charset="0"/>
                <a:cs typeface="Arial" pitchFamily="34" charset="0"/>
              </a:rPr>
              <a:t>This sequel welcomes back the comedic fun-loving superhero following the success of the original. Not only is Shazam! the DCU’s second top-rated title on Rotten Tomatoes behind only Wonder Woman, but it’s also one of the most profitable after hauling in $366 million at the global box office on a budget reported to be less than $100 million. </a:t>
            </a:r>
          </a:p>
          <a:p>
            <a:pPr>
              <a:lnSpc>
                <a:spcPts val="1799"/>
              </a:lnSpc>
            </a:pPr>
            <a:endParaRPr lang="en-GB" altLang="en-US" sz="1100" b="0" i="1" dirty="0">
              <a:solidFill>
                <a:schemeClr val="bg1"/>
              </a:solidFill>
              <a:latin typeface="Arial" pitchFamily="34" charset="0"/>
              <a:cs typeface="Arial" pitchFamily="34" charset="0"/>
            </a:endParaRPr>
          </a:p>
          <a:p>
            <a:pPr>
              <a:lnSpc>
                <a:spcPts val="1799"/>
              </a:lnSpc>
            </a:pPr>
            <a:r>
              <a:rPr lang="en-GB" altLang="en-US" sz="1100" b="0" i="1" dirty="0">
                <a:solidFill>
                  <a:schemeClr val="bg1"/>
                </a:solidFill>
                <a:latin typeface="Arial" pitchFamily="34" charset="0"/>
                <a:cs typeface="Arial" pitchFamily="34" charset="0"/>
              </a:rPr>
              <a:t>Shazam! </a:t>
            </a:r>
            <a:r>
              <a:rPr lang="en-GB" altLang="en-US" sz="1100" b="0" dirty="0">
                <a:solidFill>
                  <a:schemeClr val="bg1"/>
                </a:solidFill>
                <a:latin typeface="Arial" pitchFamily="34" charset="0"/>
                <a:cs typeface="Arial" pitchFamily="34" charset="0"/>
              </a:rPr>
              <a:t>grossed £13.3m at the UK box office, delivering 1.5m DCM admissions. </a:t>
            </a:r>
            <a:r>
              <a:rPr lang="en-GB" sz="1100" b="0" dirty="0">
                <a:solidFill>
                  <a:schemeClr val="bg1"/>
                </a:solidFill>
                <a:latin typeface="Arial" pitchFamily="34" charset="0"/>
                <a:cs typeface="Arial" pitchFamily="34" charset="0"/>
              </a:rPr>
              <a:t>The first trailer for the new film received an enthusiastic reception when it was first unveiled to the masses, showing that there is a lot of hype around this release, especially across young adult and family audiences. </a:t>
            </a: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Shazam: fury of the gods</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a:xfrm>
            <a:off x="270000" y="664058"/>
            <a:ext cx="8279050" cy="157988"/>
          </a:xfrm>
        </p:spPr>
        <p:txBody>
          <a:bodyPr/>
          <a:lstStyle/>
          <a:p>
            <a:r>
              <a:rPr lang="en-US" dirty="0"/>
              <a:t>A continuation of the comedic superhero </a:t>
            </a:r>
          </a:p>
        </p:txBody>
      </p:sp>
      <p:sp>
        <p:nvSpPr>
          <p:cNvPr id="16" name="Rectangle 15">
            <a:extLst>
              <a:ext uri="{FF2B5EF4-FFF2-40B4-BE49-F238E27FC236}">
                <a16:creationId xmlns:a16="http://schemas.microsoft.com/office/drawing/2014/main" id="{55822937-1369-4930-8648-0951018680F8}"/>
              </a:ext>
            </a:extLst>
          </p:cNvPr>
          <p:cNvSpPr/>
          <p:nvPr/>
        </p:nvSpPr>
        <p:spPr>
          <a:xfrm>
            <a:off x="11127893" y="7198930"/>
            <a:ext cx="2315057"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i="0" u="none" strike="noStrike" kern="1200" cap="none" spc="0" normalizeH="0" baseline="0" noProof="0" dirty="0">
                <a:ln>
                  <a:noFill/>
                </a:ln>
                <a:solidFill>
                  <a:srgbClr val="000000"/>
                </a:solidFill>
                <a:effectLst/>
                <a:uLnTx/>
                <a:uFillTx/>
                <a:latin typeface="Arial"/>
                <a:ea typeface="+mn-ea"/>
                <a:cs typeface="+mn-cs"/>
              </a:rPr>
              <a:t>Source: DCM Planner, based on industry admissions </a:t>
            </a:r>
            <a:endParaRPr kumimoji="0" lang="en-US" sz="70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50950" y="993181"/>
          <a:ext cx="8235658" cy="760178"/>
        </p:xfrm>
        <a:graphic>
          <a:graphicData uri="http://schemas.openxmlformats.org/drawingml/2006/table">
            <a:tbl>
              <a:tblPr firstRow="1" bandRow="1">
                <a:tableStyleId>{5C22544A-7EE6-4342-B048-85BDC9FD1C3A}</a:tableStyleId>
              </a:tblPr>
              <a:tblGrid>
                <a:gridCol w="1371944">
                  <a:extLst>
                    <a:ext uri="{9D8B030D-6E8A-4147-A177-3AD203B41FA5}">
                      <a16:colId xmlns:a16="http://schemas.microsoft.com/office/drawing/2014/main" val="1043653864"/>
                    </a:ext>
                  </a:extLst>
                </a:gridCol>
                <a:gridCol w="2150917">
                  <a:extLst>
                    <a:ext uri="{9D8B030D-6E8A-4147-A177-3AD203B41FA5}">
                      <a16:colId xmlns:a16="http://schemas.microsoft.com/office/drawing/2014/main" val="1430915649"/>
                    </a:ext>
                  </a:extLst>
                </a:gridCol>
                <a:gridCol w="1657171">
                  <a:extLst>
                    <a:ext uri="{9D8B030D-6E8A-4147-A177-3AD203B41FA5}">
                      <a16:colId xmlns:a16="http://schemas.microsoft.com/office/drawing/2014/main" val="1969532920"/>
                    </a:ext>
                  </a:extLst>
                </a:gridCol>
                <a:gridCol w="1228436">
                  <a:extLst>
                    <a:ext uri="{9D8B030D-6E8A-4147-A177-3AD203B41FA5}">
                      <a16:colId xmlns:a16="http://schemas.microsoft.com/office/drawing/2014/main" val="696929619"/>
                    </a:ext>
                  </a:extLst>
                </a:gridCol>
                <a:gridCol w="1827190">
                  <a:extLst>
                    <a:ext uri="{9D8B030D-6E8A-4147-A177-3AD203B41FA5}">
                      <a16:colId xmlns:a16="http://schemas.microsoft.com/office/drawing/2014/main" val="214587584"/>
                    </a:ext>
                  </a:extLst>
                </a:gridCol>
              </a:tblGrid>
              <a:tr h="348698">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48698">
                <a:tc>
                  <a:txBody>
                    <a:bodyPr/>
                    <a:lstStyle/>
                    <a:p>
                      <a:pPr algn="ctr"/>
                      <a:r>
                        <a:rPr lang="en-GB" sz="1050" b="0" kern="1200" dirty="0">
                          <a:solidFill>
                            <a:schemeClr val="bg1"/>
                          </a:solidFill>
                          <a:latin typeface="+mn-lt"/>
                          <a:ea typeface="+mn-ea"/>
                          <a:cs typeface="+mn-cs"/>
                        </a:rPr>
                        <a:t>17 March</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1.5m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Action, Adventure</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nvGraphicFramePr>
        <p:xfrm>
          <a:off x="270000" y="5569527"/>
          <a:ext cx="8088912" cy="1380401"/>
        </p:xfrm>
        <a:graphic>
          <a:graphicData uri="http://schemas.openxmlformats.org/drawingml/2006/table">
            <a:tbl>
              <a:tblPr firstRow="1" bandRow="1">
                <a:tableStyleId>{5C22544A-7EE6-4342-B048-85BDC9FD1C3A}</a:tableStyleId>
              </a:tblPr>
              <a:tblGrid>
                <a:gridCol w="1348152">
                  <a:extLst>
                    <a:ext uri="{9D8B030D-6E8A-4147-A177-3AD203B41FA5}">
                      <a16:colId xmlns:a16="http://schemas.microsoft.com/office/drawing/2014/main" val="1395259455"/>
                    </a:ext>
                  </a:extLst>
                </a:gridCol>
                <a:gridCol w="1348152">
                  <a:extLst>
                    <a:ext uri="{9D8B030D-6E8A-4147-A177-3AD203B41FA5}">
                      <a16:colId xmlns:a16="http://schemas.microsoft.com/office/drawing/2014/main" val="683455642"/>
                    </a:ext>
                  </a:extLst>
                </a:gridCol>
                <a:gridCol w="1348152">
                  <a:extLst>
                    <a:ext uri="{9D8B030D-6E8A-4147-A177-3AD203B41FA5}">
                      <a16:colId xmlns:a16="http://schemas.microsoft.com/office/drawing/2014/main" val="2016657501"/>
                    </a:ext>
                  </a:extLst>
                </a:gridCol>
                <a:gridCol w="1348152">
                  <a:extLst>
                    <a:ext uri="{9D8B030D-6E8A-4147-A177-3AD203B41FA5}">
                      <a16:colId xmlns:a16="http://schemas.microsoft.com/office/drawing/2014/main" val="2752111294"/>
                    </a:ext>
                  </a:extLst>
                </a:gridCol>
                <a:gridCol w="1486337">
                  <a:extLst>
                    <a:ext uri="{9D8B030D-6E8A-4147-A177-3AD203B41FA5}">
                      <a16:colId xmlns:a16="http://schemas.microsoft.com/office/drawing/2014/main" val="1099605818"/>
                    </a:ext>
                  </a:extLst>
                </a:gridCol>
                <a:gridCol w="1209967">
                  <a:extLst>
                    <a:ext uri="{9D8B030D-6E8A-4147-A177-3AD203B41FA5}">
                      <a16:colId xmlns:a16="http://schemas.microsoft.com/office/drawing/2014/main" val="19339951"/>
                    </a:ext>
                  </a:extLst>
                </a:gridCol>
              </a:tblGrid>
              <a:tr h="470344">
                <a:tc>
                  <a:txBody>
                    <a:bodyPr/>
                    <a:lstStyle/>
                    <a:p>
                      <a:pPr algn="ctr"/>
                      <a:endParaRPr lang="en-GB" sz="105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Adults (16+)</a:t>
                      </a:r>
                      <a:endParaRPr lang="en-GB" sz="105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16-34 Adults</a:t>
                      </a:r>
                      <a:endParaRPr lang="en-GB" sz="105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16-34 Men</a:t>
                      </a:r>
                      <a:endParaRPr lang="en-GB" sz="105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05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ABC1 Adults</a:t>
                      </a:r>
                      <a:endParaRPr lang="en-GB" sz="105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05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ABC1 Men</a:t>
                      </a:r>
                      <a:endParaRPr lang="en-GB" sz="105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87432">
                <a:tc>
                  <a:txBody>
                    <a:bodyPr/>
                    <a:lstStyle/>
                    <a:p>
                      <a:pPr algn="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 %</a:t>
                      </a:r>
                      <a:endParaRPr lang="en-GB" sz="105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2.8%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4.3%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5.3%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3.3%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3.9%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87432">
                <a:tc>
                  <a:txBody>
                    <a:bodyPr/>
                    <a:lstStyle/>
                    <a:p>
                      <a:pPr algn="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05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1.4m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698k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450k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941k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555k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35193">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mn-lt"/>
                        </a:rPr>
                        <a:t>2.9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4.6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5.8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mn-lt"/>
                        </a:rPr>
                        <a:t>3.5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4.2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4" name="Picture 3">
            <a:extLst>
              <a:ext uri="{FF2B5EF4-FFF2-40B4-BE49-F238E27FC236}">
                <a16:creationId xmlns:a16="http://schemas.microsoft.com/office/drawing/2014/main" id="{2D343569-2D49-E1DD-59D3-EE134C3EB809}"/>
              </a:ext>
            </a:extLst>
          </p:cNvPr>
          <p:cNvPicPr>
            <a:picLocks noChangeAspect="1"/>
          </p:cNvPicPr>
          <p:nvPr/>
        </p:nvPicPr>
        <p:blipFill>
          <a:blip r:embed="rId3"/>
          <a:stretch>
            <a:fillRect/>
          </a:stretch>
        </p:blipFill>
        <p:spPr>
          <a:xfrm>
            <a:off x="8729658" y="533508"/>
            <a:ext cx="4268333" cy="6363697"/>
          </a:xfrm>
          <a:prstGeom prst="rect">
            <a:avLst/>
          </a:prstGeom>
        </p:spPr>
      </p:pic>
    </p:spTree>
    <p:extLst>
      <p:ext uri="{BB962C8B-B14F-4D97-AF65-F5344CB8AC3E}">
        <p14:creationId xmlns:p14="http://schemas.microsoft.com/office/powerpoint/2010/main" val="311479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extLst>
              <p:ext uri="{D42A27DB-BD31-4B8C-83A1-F6EECF244321}">
                <p14:modId xmlns:p14="http://schemas.microsoft.com/office/powerpoint/2010/main" val="2106975433"/>
              </p:ext>
            </p:extLst>
          </p:nvPr>
        </p:nvGraphicFramePr>
        <p:xfrm>
          <a:off x="622708" y="1412240"/>
          <a:ext cx="11919956" cy="5255153"/>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SHAZAM! fury of the gods: TVR CURVE</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689106" cy="436608"/>
          </a:xfrm>
        </p:spPr>
        <p:txBody>
          <a:bodyPr/>
          <a:lstStyle/>
          <a:p>
            <a:r>
              <a:rPr lang="en-GB" dirty="0"/>
              <a:t>Based on current forecasts we estimate that Shazam will deliver 5.7 16-34 Men TVRs  </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91109" y="7236244"/>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159131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69999" y="1965500"/>
            <a:ext cx="8235659" cy="3133282"/>
          </a:xfrm>
        </p:spPr>
        <p:txBody>
          <a:bodyPr/>
          <a:lstStyle/>
          <a:p>
            <a:pPr>
              <a:lnSpc>
                <a:spcPts val="1800"/>
              </a:lnSpc>
            </a:pPr>
            <a:r>
              <a:rPr lang="en-GB" altLang="en-US" sz="1100" dirty="0">
                <a:solidFill>
                  <a:schemeClr val="bg1"/>
                </a:solidFill>
                <a:latin typeface="Arial" pitchFamily="34" charset="0"/>
                <a:cs typeface="Arial" pitchFamily="34" charset="0"/>
              </a:rPr>
              <a:t>SYNOPSIS</a:t>
            </a:r>
          </a:p>
          <a:p>
            <a:pPr>
              <a:lnSpc>
                <a:spcPts val="1800"/>
              </a:lnSpc>
            </a:pPr>
            <a:r>
              <a:rPr lang="en-GB" altLang="en-US" sz="1100" b="0" dirty="0">
                <a:solidFill>
                  <a:schemeClr val="bg1"/>
                </a:solidFill>
                <a:latin typeface="Arial" pitchFamily="34" charset="0"/>
                <a:cs typeface="Arial" pitchFamily="34" charset="0"/>
              </a:rPr>
              <a:t>The Flash travels through time to prevent the murder of his mother, but unwittingly causes changes that result in the creation of a multiverse.</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CAST</a:t>
            </a:r>
          </a:p>
          <a:p>
            <a:pPr>
              <a:lnSpc>
                <a:spcPts val="1799"/>
              </a:lnSpc>
            </a:pPr>
            <a:r>
              <a:rPr lang="en-GB" sz="1100" b="0" dirty="0">
                <a:solidFill>
                  <a:schemeClr val="bg1"/>
                </a:solidFill>
                <a:latin typeface="Arial" pitchFamily="34" charset="0"/>
                <a:cs typeface="Arial" pitchFamily="34" charset="0"/>
              </a:rPr>
              <a:t>Ezra Miller, Ben Affleck, Michael Keaton, Sasha Calle, Michael Shannon, </a:t>
            </a:r>
            <a:r>
              <a:rPr lang="en-GB" sz="1100" b="0" dirty="0" err="1">
                <a:solidFill>
                  <a:schemeClr val="bg1"/>
                </a:solidFill>
                <a:latin typeface="Arial" pitchFamily="34" charset="0"/>
                <a:cs typeface="Arial" pitchFamily="34" charset="0"/>
              </a:rPr>
              <a:t>Temuera</a:t>
            </a:r>
            <a:r>
              <a:rPr lang="en-GB" sz="1100" b="0" dirty="0">
                <a:solidFill>
                  <a:schemeClr val="bg1"/>
                </a:solidFill>
                <a:latin typeface="Arial" pitchFamily="34" charset="0"/>
                <a:cs typeface="Arial" pitchFamily="34" charset="0"/>
              </a:rPr>
              <a:t> Morrison</a:t>
            </a:r>
          </a:p>
          <a:p>
            <a:pPr>
              <a:lnSpc>
                <a:spcPts val="1800"/>
              </a:lnSpc>
            </a:pPr>
            <a:endParaRPr lang="en-GB" altLang="en-US" sz="110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THE DCM TAKE</a:t>
            </a:r>
          </a:p>
          <a:p>
            <a:pPr>
              <a:lnSpc>
                <a:spcPts val="1799"/>
              </a:lnSpc>
            </a:pPr>
            <a:r>
              <a:rPr lang="en-GB" sz="1100" b="0" dirty="0">
                <a:solidFill>
                  <a:schemeClr val="bg1"/>
                </a:solidFill>
                <a:latin typeface="Arial" pitchFamily="34" charset="0"/>
                <a:cs typeface="Arial" pitchFamily="34" charset="0"/>
              </a:rPr>
              <a:t>Ezra Miller’s </a:t>
            </a:r>
            <a:r>
              <a:rPr lang="en-GB" sz="1100" b="0" i="1" dirty="0">
                <a:solidFill>
                  <a:schemeClr val="bg1"/>
                </a:solidFill>
                <a:latin typeface="Arial" pitchFamily="34" charset="0"/>
                <a:cs typeface="Arial" pitchFamily="34" charset="0"/>
              </a:rPr>
              <a:t>The Flash </a:t>
            </a:r>
            <a:r>
              <a:rPr lang="en-GB" sz="1100" b="0" dirty="0">
                <a:solidFill>
                  <a:schemeClr val="bg1"/>
                </a:solidFill>
                <a:latin typeface="Arial" pitchFamily="34" charset="0"/>
                <a:cs typeface="Arial" pitchFamily="34" charset="0"/>
              </a:rPr>
              <a:t>has been part of the DC universe for a while now, having appeared in </a:t>
            </a:r>
            <a:r>
              <a:rPr lang="en-GB" sz="1100" b="0" i="1" dirty="0">
                <a:solidFill>
                  <a:schemeClr val="bg1"/>
                </a:solidFill>
                <a:latin typeface="Arial" pitchFamily="34" charset="0"/>
                <a:cs typeface="Arial" pitchFamily="34" charset="0"/>
              </a:rPr>
              <a:t>Batman V Superman: Dawn Of Justice</a:t>
            </a:r>
            <a:r>
              <a:rPr lang="en-GB" sz="1100" b="0" dirty="0">
                <a:solidFill>
                  <a:schemeClr val="bg1"/>
                </a:solidFill>
                <a:latin typeface="Arial" pitchFamily="34" charset="0"/>
                <a:cs typeface="Arial" pitchFamily="34" charset="0"/>
              </a:rPr>
              <a:t>, and </a:t>
            </a:r>
            <a:r>
              <a:rPr lang="en-GB" sz="1100" b="0" i="1" dirty="0">
                <a:solidFill>
                  <a:schemeClr val="bg1"/>
                </a:solidFill>
                <a:latin typeface="Arial" pitchFamily="34" charset="0"/>
                <a:cs typeface="Arial" pitchFamily="34" charset="0"/>
              </a:rPr>
              <a:t>Justice League</a:t>
            </a:r>
            <a:r>
              <a:rPr lang="en-GB" sz="1100" b="0" dirty="0">
                <a:solidFill>
                  <a:schemeClr val="bg1"/>
                </a:solidFill>
                <a:latin typeface="Arial" pitchFamily="34" charset="0"/>
                <a:cs typeface="Arial" pitchFamily="34" charset="0"/>
              </a:rPr>
              <a:t>, but he finally gets his own film in 2023 and he’s got some big name tricks up his sleeve. Like </a:t>
            </a:r>
            <a:r>
              <a:rPr lang="en-GB" sz="1100" b="0" i="1" dirty="0">
                <a:solidFill>
                  <a:schemeClr val="bg1"/>
                </a:solidFill>
                <a:latin typeface="Arial" pitchFamily="34" charset="0"/>
                <a:cs typeface="Arial" pitchFamily="34" charset="0"/>
              </a:rPr>
              <a:t>Spider-Man: No Way Home</a:t>
            </a:r>
            <a:r>
              <a:rPr lang="en-GB" sz="1100" b="0" dirty="0">
                <a:solidFill>
                  <a:schemeClr val="bg1"/>
                </a:solidFill>
                <a:latin typeface="Arial" pitchFamily="34" charset="0"/>
                <a:cs typeface="Arial" pitchFamily="34" charset="0"/>
              </a:rPr>
              <a:t>, expect more mischief with the multi-verse, and both Ben Affleck and Michael Keaton are said to feature as Batman. It’s a great way to reach 16-34 men across the summer.</a:t>
            </a:r>
            <a:r>
              <a:rPr lang="en-GB" sz="1100" b="0" dirty="0">
                <a:solidFill>
                  <a:schemeClr val="bg1"/>
                </a:solidFill>
                <a:highlight>
                  <a:srgbClr val="FFFF00"/>
                </a:highlight>
                <a:latin typeface="Arial" pitchFamily="34" charset="0"/>
                <a:cs typeface="Arial" pitchFamily="34" charset="0"/>
              </a:rPr>
              <a:t> </a:t>
            </a:r>
          </a:p>
          <a:p>
            <a:pPr>
              <a:lnSpc>
                <a:spcPts val="1799"/>
              </a:lnSpc>
            </a:pPr>
            <a:endParaRPr lang="en-GB" sz="1100" dirty="0">
              <a:solidFill>
                <a:schemeClr val="bg1"/>
              </a:solidFill>
              <a:latin typeface="Arial" pitchFamily="34" charset="0"/>
              <a:cs typeface="Arial" pitchFamily="34" charset="0"/>
            </a:endParaRPr>
          </a:p>
          <a:p>
            <a:pPr>
              <a:lnSpc>
                <a:spcPts val="1799"/>
              </a:lnSpc>
            </a:pPr>
            <a:endParaRPr lang="en-GB" sz="1100" dirty="0">
              <a:solidFill>
                <a:schemeClr val="bg1"/>
              </a:solidFill>
              <a:latin typeface="Arial" pitchFamily="34" charset="0"/>
              <a:cs typeface="Arial" pitchFamily="34" charset="0"/>
            </a:endParaRP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THE FLASH</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r>
              <a:rPr lang="en-GB" dirty="0"/>
              <a:t>DC continue a busy 2023 with their speedy superhero</a:t>
            </a:r>
            <a:endParaRPr lang="en-US" dirty="0"/>
          </a:p>
        </p:txBody>
      </p:sp>
      <p:sp>
        <p:nvSpPr>
          <p:cNvPr id="16" name="Rectangle 15">
            <a:extLst>
              <a:ext uri="{FF2B5EF4-FFF2-40B4-BE49-F238E27FC236}">
                <a16:creationId xmlns:a16="http://schemas.microsoft.com/office/drawing/2014/main" id="{55822937-1369-4930-8648-0951018680F8}"/>
              </a:ext>
            </a:extLst>
          </p:cNvPr>
          <p:cNvSpPr/>
          <p:nvPr/>
        </p:nvSpPr>
        <p:spPr>
          <a:xfrm>
            <a:off x="11127893" y="7198930"/>
            <a:ext cx="2315057"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i="0" u="none" strike="noStrike" kern="1200" cap="none" spc="0" normalizeH="0" baseline="0" noProof="0" dirty="0">
                <a:ln>
                  <a:noFill/>
                </a:ln>
                <a:solidFill>
                  <a:srgbClr val="000000"/>
                </a:solidFill>
                <a:effectLst/>
                <a:uLnTx/>
                <a:uFillTx/>
                <a:latin typeface="Arial"/>
                <a:ea typeface="+mn-ea"/>
                <a:cs typeface="+mn-cs"/>
              </a:rPr>
              <a:t>Source: DCM Planner, based on industry admissions </a:t>
            </a:r>
            <a:endParaRPr kumimoji="0" lang="en-US" sz="70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extLst>
              <p:ext uri="{D42A27DB-BD31-4B8C-83A1-F6EECF244321}">
                <p14:modId xmlns:p14="http://schemas.microsoft.com/office/powerpoint/2010/main" val="3452118474"/>
              </p:ext>
            </p:extLst>
          </p:nvPr>
        </p:nvGraphicFramePr>
        <p:xfrm>
          <a:off x="250950" y="993181"/>
          <a:ext cx="8235658" cy="760178"/>
        </p:xfrm>
        <a:graphic>
          <a:graphicData uri="http://schemas.openxmlformats.org/drawingml/2006/table">
            <a:tbl>
              <a:tblPr firstRow="1" bandRow="1">
                <a:tableStyleId>{5C22544A-7EE6-4342-B048-85BDC9FD1C3A}</a:tableStyleId>
              </a:tblPr>
              <a:tblGrid>
                <a:gridCol w="1371944">
                  <a:extLst>
                    <a:ext uri="{9D8B030D-6E8A-4147-A177-3AD203B41FA5}">
                      <a16:colId xmlns:a16="http://schemas.microsoft.com/office/drawing/2014/main" val="1043653864"/>
                    </a:ext>
                  </a:extLst>
                </a:gridCol>
                <a:gridCol w="2150917">
                  <a:extLst>
                    <a:ext uri="{9D8B030D-6E8A-4147-A177-3AD203B41FA5}">
                      <a16:colId xmlns:a16="http://schemas.microsoft.com/office/drawing/2014/main" val="1430915649"/>
                    </a:ext>
                  </a:extLst>
                </a:gridCol>
                <a:gridCol w="1657171">
                  <a:extLst>
                    <a:ext uri="{9D8B030D-6E8A-4147-A177-3AD203B41FA5}">
                      <a16:colId xmlns:a16="http://schemas.microsoft.com/office/drawing/2014/main" val="1969532920"/>
                    </a:ext>
                  </a:extLst>
                </a:gridCol>
                <a:gridCol w="1228436">
                  <a:extLst>
                    <a:ext uri="{9D8B030D-6E8A-4147-A177-3AD203B41FA5}">
                      <a16:colId xmlns:a16="http://schemas.microsoft.com/office/drawing/2014/main" val="696929619"/>
                    </a:ext>
                  </a:extLst>
                </a:gridCol>
                <a:gridCol w="1827190">
                  <a:extLst>
                    <a:ext uri="{9D8B030D-6E8A-4147-A177-3AD203B41FA5}">
                      <a16:colId xmlns:a16="http://schemas.microsoft.com/office/drawing/2014/main" val="214587584"/>
                    </a:ext>
                  </a:extLst>
                </a:gridCol>
              </a:tblGrid>
              <a:tr h="348698">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48698">
                <a:tc>
                  <a:txBody>
                    <a:bodyPr/>
                    <a:lstStyle/>
                    <a:p>
                      <a:pPr algn="ctr"/>
                      <a:r>
                        <a:rPr lang="en-GB" sz="1050" b="0" kern="1200" dirty="0">
                          <a:solidFill>
                            <a:schemeClr val="bg1"/>
                          </a:solidFill>
                          <a:latin typeface="+mn-lt"/>
                          <a:ea typeface="+mn-ea"/>
                          <a:cs typeface="+mn-cs"/>
                        </a:rPr>
                        <a:t>16 June</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2.5m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Superhero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extLst>
              <p:ext uri="{D42A27DB-BD31-4B8C-83A1-F6EECF244321}">
                <p14:modId xmlns:p14="http://schemas.microsoft.com/office/powerpoint/2010/main" val="3775409072"/>
              </p:ext>
            </p:extLst>
          </p:nvPr>
        </p:nvGraphicFramePr>
        <p:xfrm>
          <a:off x="250950" y="5261174"/>
          <a:ext cx="8327464" cy="1404884"/>
        </p:xfrm>
        <a:graphic>
          <a:graphicData uri="http://schemas.openxmlformats.org/drawingml/2006/table">
            <a:tbl>
              <a:tblPr firstRow="1" bandRow="1">
                <a:tableStyleId>{5C22544A-7EE6-4342-B048-85BDC9FD1C3A}</a:tableStyleId>
              </a:tblPr>
              <a:tblGrid>
                <a:gridCol w="1387911">
                  <a:extLst>
                    <a:ext uri="{9D8B030D-6E8A-4147-A177-3AD203B41FA5}">
                      <a16:colId xmlns:a16="http://schemas.microsoft.com/office/drawing/2014/main" val="1395259455"/>
                    </a:ext>
                  </a:extLst>
                </a:gridCol>
                <a:gridCol w="1387911">
                  <a:extLst>
                    <a:ext uri="{9D8B030D-6E8A-4147-A177-3AD203B41FA5}">
                      <a16:colId xmlns:a16="http://schemas.microsoft.com/office/drawing/2014/main" val="683455642"/>
                    </a:ext>
                  </a:extLst>
                </a:gridCol>
                <a:gridCol w="1387911">
                  <a:extLst>
                    <a:ext uri="{9D8B030D-6E8A-4147-A177-3AD203B41FA5}">
                      <a16:colId xmlns:a16="http://schemas.microsoft.com/office/drawing/2014/main" val="2016657501"/>
                    </a:ext>
                  </a:extLst>
                </a:gridCol>
                <a:gridCol w="1387911">
                  <a:extLst>
                    <a:ext uri="{9D8B030D-6E8A-4147-A177-3AD203B41FA5}">
                      <a16:colId xmlns:a16="http://schemas.microsoft.com/office/drawing/2014/main" val="2752111294"/>
                    </a:ext>
                  </a:extLst>
                </a:gridCol>
                <a:gridCol w="1531115">
                  <a:extLst>
                    <a:ext uri="{9D8B030D-6E8A-4147-A177-3AD203B41FA5}">
                      <a16:colId xmlns:a16="http://schemas.microsoft.com/office/drawing/2014/main" val="1099605818"/>
                    </a:ext>
                  </a:extLst>
                </a:gridCol>
                <a:gridCol w="1244705">
                  <a:extLst>
                    <a:ext uri="{9D8B030D-6E8A-4147-A177-3AD203B41FA5}">
                      <a16:colId xmlns:a16="http://schemas.microsoft.com/office/drawing/2014/main" val="19339951"/>
                    </a:ext>
                  </a:extLst>
                </a:gridCol>
              </a:tblGrid>
              <a:tr h="478686">
                <a:tc>
                  <a:txBody>
                    <a:bodyPr/>
                    <a:lstStyle/>
                    <a:p>
                      <a:pPr algn="ctr"/>
                      <a:endParaRPr lang="en-GB" sz="105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Adults (16+)</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Adults</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Men</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Adults</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Men</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92530">
                <a:tc>
                  <a:txBody>
                    <a:bodyPr/>
                    <a:lstStyle/>
                    <a:p>
                      <a:pPr algn="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 %</a:t>
                      </a:r>
                      <a:endParaRPr lang="en-GB" sz="105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4.1%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7.8%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9.2%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4.6%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5.8%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92530">
                <a:tc>
                  <a:txBody>
                    <a:bodyPr/>
                    <a:lstStyle/>
                    <a:p>
                      <a:pPr algn="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05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2.2m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824k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853k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41138">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8.7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10.5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6.4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2" name="Picture 1">
            <a:extLst>
              <a:ext uri="{FF2B5EF4-FFF2-40B4-BE49-F238E27FC236}">
                <a16:creationId xmlns:a16="http://schemas.microsoft.com/office/drawing/2014/main" id="{6DFD4596-09C9-5A19-442D-CE12B69360D4}"/>
              </a:ext>
            </a:extLst>
          </p:cNvPr>
          <p:cNvPicPr>
            <a:picLocks noChangeAspect="1"/>
          </p:cNvPicPr>
          <p:nvPr/>
        </p:nvPicPr>
        <p:blipFill rotWithShape="1">
          <a:blip r:embed="rId3"/>
          <a:srcRect l="18031" r="39424"/>
          <a:stretch/>
        </p:blipFill>
        <p:spPr>
          <a:xfrm>
            <a:off x="9005454" y="335693"/>
            <a:ext cx="4029527" cy="6392896"/>
          </a:xfrm>
          <a:prstGeom prst="rect">
            <a:avLst/>
          </a:prstGeom>
        </p:spPr>
      </p:pic>
    </p:spTree>
    <p:extLst>
      <p:ext uri="{BB962C8B-B14F-4D97-AF65-F5344CB8AC3E}">
        <p14:creationId xmlns:p14="http://schemas.microsoft.com/office/powerpoint/2010/main" val="111536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0AB3A31-1168-494F-B4B0-B98A29731997}"/>
              </a:ext>
            </a:extLst>
          </p:cNvPr>
          <p:cNvGraphicFramePr>
            <a:graphicFrameLocks/>
          </p:cNvGraphicFramePr>
          <p:nvPr>
            <p:extLst>
              <p:ext uri="{D42A27DB-BD31-4B8C-83A1-F6EECF244321}">
                <p14:modId xmlns:p14="http://schemas.microsoft.com/office/powerpoint/2010/main" val="1859734088"/>
              </p:ext>
            </p:extLst>
          </p:nvPr>
        </p:nvGraphicFramePr>
        <p:xfrm>
          <a:off x="622708" y="1412240"/>
          <a:ext cx="11919956" cy="5255153"/>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The Flash: TVR CURVE</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51545"/>
            <a:ext cx="12689106" cy="436608"/>
          </a:xfrm>
        </p:spPr>
        <p:txBody>
          <a:bodyPr/>
          <a:lstStyle/>
          <a:p>
            <a:r>
              <a:rPr lang="en-GB" dirty="0"/>
              <a:t>Based on current forecasts we estimate that The Flash will deliver 10.5 16-34 Men TVRs  </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91109" y="7236244"/>
            <a:ext cx="5977218" cy="144782"/>
          </a:xfrm>
        </p:spPr>
        <p:txBody>
          <a:bodyPr/>
          <a:lstStyle/>
          <a:p>
            <a:r>
              <a:rPr lang="en-GB" b="1" dirty="0"/>
              <a:t>Source: </a:t>
            </a:r>
            <a:r>
              <a:rPr lang="en-GB" dirty="0"/>
              <a:t>CAA C+F Planner. Predicted industry admissions.</a:t>
            </a:r>
            <a:endParaRPr lang="en-US" dirty="0"/>
          </a:p>
        </p:txBody>
      </p:sp>
    </p:spTree>
    <p:extLst>
      <p:ext uri="{BB962C8B-B14F-4D97-AF65-F5344CB8AC3E}">
        <p14:creationId xmlns:p14="http://schemas.microsoft.com/office/powerpoint/2010/main" val="6637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313392" y="1978236"/>
            <a:ext cx="8235659" cy="3133282"/>
          </a:xfrm>
        </p:spPr>
        <p:txBody>
          <a:bodyPr/>
          <a:lstStyle/>
          <a:p>
            <a:pPr>
              <a:lnSpc>
                <a:spcPts val="1800"/>
              </a:lnSpc>
            </a:pPr>
            <a:r>
              <a:rPr lang="en-GB" altLang="en-US" sz="1100" dirty="0">
                <a:solidFill>
                  <a:schemeClr val="bg1"/>
                </a:solidFill>
                <a:latin typeface="Arial" pitchFamily="34" charset="0"/>
                <a:cs typeface="Arial" pitchFamily="34" charset="0"/>
              </a:rPr>
              <a:t>SYNOPSIS</a:t>
            </a:r>
          </a:p>
          <a:p>
            <a:pPr>
              <a:lnSpc>
                <a:spcPts val="1800"/>
              </a:lnSpc>
            </a:pPr>
            <a:r>
              <a:rPr lang="en-GB" altLang="en-US" sz="1100" b="0" dirty="0">
                <a:solidFill>
                  <a:schemeClr val="bg1"/>
                </a:solidFill>
                <a:latin typeface="Arial" pitchFamily="34" charset="0"/>
                <a:cs typeface="Arial" pitchFamily="34" charset="0"/>
              </a:rPr>
              <a:t>A Mexican teenager finds an alien beetle that gives him superpowered armour.</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CAST</a:t>
            </a:r>
          </a:p>
          <a:p>
            <a:pPr>
              <a:lnSpc>
                <a:spcPts val="1800"/>
              </a:lnSpc>
            </a:pPr>
            <a:r>
              <a:rPr lang="en-GB" altLang="en-US" sz="1100" b="0" dirty="0">
                <a:solidFill>
                  <a:schemeClr val="bg1"/>
                </a:solidFill>
                <a:latin typeface="Arial" pitchFamily="34" charset="0"/>
                <a:cs typeface="Arial" pitchFamily="34" charset="0"/>
              </a:rPr>
              <a:t>Susan Sarandon, George Lopez, </a:t>
            </a:r>
            <a:r>
              <a:rPr lang="en-GB" altLang="en-US" sz="1100" b="0" dirty="0" err="1">
                <a:solidFill>
                  <a:schemeClr val="bg1"/>
                </a:solidFill>
                <a:latin typeface="Arial" pitchFamily="34" charset="0"/>
                <a:cs typeface="Arial" pitchFamily="34" charset="0"/>
              </a:rPr>
              <a:t>Xolo</a:t>
            </a:r>
            <a:r>
              <a:rPr lang="en-GB" altLang="en-US" sz="1100" b="0" dirty="0">
                <a:solidFill>
                  <a:schemeClr val="bg1"/>
                </a:solidFill>
                <a:latin typeface="Arial" pitchFamily="34" charset="0"/>
                <a:cs typeface="Arial" pitchFamily="34" charset="0"/>
              </a:rPr>
              <a:t> </a:t>
            </a:r>
            <a:r>
              <a:rPr lang="en-GB" altLang="en-US" sz="1100" b="0" dirty="0" err="1">
                <a:solidFill>
                  <a:schemeClr val="bg1"/>
                </a:solidFill>
                <a:latin typeface="Arial" pitchFamily="34" charset="0"/>
                <a:cs typeface="Arial" pitchFamily="34" charset="0"/>
              </a:rPr>
              <a:t>Maridueña</a:t>
            </a:r>
            <a:endParaRPr lang="en-GB" altLang="en-US" sz="1100" b="0" dirty="0">
              <a:solidFill>
                <a:schemeClr val="bg1"/>
              </a:solidFill>
              <a:latin typeface="Arial" pitchFamily="34" charset="0"/>
              <a:cs typeface="Arial" pitchFamily="34" charset="0"/>
            </a:endParaRPr>
          </a:p>
          <a:p>
            <a:pPr>
              <a:lnSpc>
                <a:spcPts val="1800"/>
              </a:lnSpc>
            </a:pPr>
            <a:endParaRPr lang="en-GB" altLang="en-US" sz="110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Although the plot is still being kept under wraps, the inclusion of Susan Sarandon as the antagonist Victoria </a:t>
            </a:r>
            <a:r>
              <a:rPr lang="en-GB" altLang="en-US" sz="1100" b="0" dirty="0" err="1">
                <a:solidFill>
                  <a:schemeClr val="bg1"/>
                </a:solidFill>
                <a:latin typeface="Arial" pitchFamily="34" charset="0"/>
                <a:cs typeface="Arial" pitchFamily="34" charset="0"/>
              </a:rPr>
              <a:t>Kord</a:t>
            </a:r>
            <a:r>
              <a:rPr lang="en-GB" altLang="en-US" sz="1100" b="0" dirty="0">
                <a:solidFill>
                  <a:schemeClr val="bg1"/>
                </a:solidFill>
                <a:latin typeface="Arial" pitchFamily="34" charset="0"/>
                <a:cs typeface="Arial" pitchFamily="34" charset="0"/>
              </a:rPr>
              <a:t> implies that they are sticking close to the comics. This film introduces </a:t>
            </a:r>
            <a:r>
              <a:rPr lang="en-GB" altLang="en-US" sz="1100" b="0" dirty="0" err="1">
                <a:solidFill>
                  <a:schemeClr val="bg1"/>
                </a:solidFill>
                <a:latin typeface="Arial" pitchFamily="34" charset="0"/>
                <a:cs typeface="Arial" pitchFamily="34" charset="0"/>
              </a:rPr>
              <a:t>Xolo</a:t>
            </a:r>
            <a:r>
              <a:rPr lang="en-GB" altLang="en-US" sz="1100" b="0" dirty="0">
                <a:solidFill>
                  <a:schemeClr val="bg1"/>
                </a:solidFill>
                <a:latin typeface="Arial" pitchFamily="34" charset="0"/>
                <a:cs typeface="Arial" pitchFamily="34" charset="0"/>
              </a:rPr>
              <a:t> </a:t>
            </a:r>
            <a:r>
              <a:rPr lang="en-GB" altLang="en-US" sz="1100" b="0" dirty="0" err="1">
                <a:solidFill>
                  <a:schemeClr val="bg1"/>
                </a:solidFill>
                <a:latin typeface="Arial" pitchFamily="34" charset="0"/>
                <a:cs typeface="Arial" pitchFamily="34" charset="0"/>
              </a:rPr>
              <a:t>Maridueña</a:t>
            </a:r>
            <a:r>
              <a:rPr lang="en-GB" altLang="en-US" sz="1100" b="0" dirty="0">
                <a:solidFill>
                  <a:schemeClr val="bg1"/>
                </a:solidFill>
                <a:latin typeface="Arial" pitchFamily="34" charset="0"/>
                <a:cs typeface="Arial" pitchFamily="34" charset="0"/>
              </a:rPr>
              <a:t> as our new superhero, who plays a young man who becomes a superhero after accidentally acquiring a powerful alien technology that allows him to manifest a weaponized exoskeleton. Initially set for an exclusive on HBO Max, Warner Bros is now focusing on bringing big DC superhero movies exclusively to theatres and so the film was switched from a VOD release to a cinema-first release worldwide. This film will provide a solid option during the summer to reach a young male audience.</a:t>
            </a:r>
          </a:p>
          <a:p>
            <a:pPr>
              <a:lnSpc>
                <a:spcPts val="1800"/>
              </a:lnSpc>
            </a:pPr>
            <a:endParaRPr lang="en-GB" altLang="en-US" sz="1100" b="0" dirty="0">
              <a:solidFill>
                <a:schemeClr val="bg1"/>
              </a:solidFill>
              <a:latin typeface="Arial" pitchFamily="34" charset="0"/>
              <a:cs typeface="Arial" pitchFamily="34" charset="0"/>
            </a:endParaRPr>
          </a:p>
          <a:p>
            <a:pPr>
              <a:lnSpc>
                <a:spcPts val="1799"/>
              </a:lnSpc>
            </a:pPr>
            <a:endParaRPr lang="en-GB" sz="1100" dirty="0">
              <a:solidFill>
                <a:schemeClr val="bg1"/>
              </a:solidFill>
              <a:latin typeface="Arial" pitchFamily="34" charset="0"/>
              <a:cs typeface="Arial" pitchFamily="34" charset="0"/>
            </a:endParaRP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BLUE BEETLE</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r>
              <a:rPr lang="en-US" dirty="0"/>
              <a:t>The 14</a:t>
            </a:r>
            <a:r>
              <a:rPr lang="en-US" baseline="30000" dirty="0"/>
              <a:t>th</a:t>
            </a:r>
            <a:r>
              <a:rPr lang="en-US" dirty="0"/>
              <a:t> superhero in the DC extended universe</a:t>
            </a:r>
          </a:p>
        </p:txBody>
      </p:sp>
      <p:sp>
        <p:nvSpPr>
          <p:cNvPr id="16" name="Rectangle 15">
            <a:extLst>
              <a:ext uri="{FF2B5EF4-FFF2-40B4-BE49-F238E27FC236}">
                <a16:creationId xmlns:a16="http://schemas.microsoft.com/office/drawing/2014/main" id="{55822937-1369-4930-8648-0951018680F8}"/>
              </a:ext>
            </a:extLst>
          </p:cNvPr>
          <p:cNvSpPr/>
          <p:nvPr/>
        </p:nvSpPr>
        <p:spPr>
          <a:xfrm>
            <a:off x="11127893" y="7198930"/>
            <a:ext cx="2315057"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i="0" u="none" strike="noStrike" kern="1200" cap="none" spc="0" normalizeH="0" baseline="0" noProof="0" dirty="0">
                <a:ln>
                  <a:noFill/>
                </a:ln>
                <a:solidFill>
                  <a:srgbClr val="000000"/>
                </a:solidFill>
                <a:effectLst/>
                <a:uLnTx/>
                <a:uFillTx/>
                <a:latin typeface="Arial"/>
                <a:ea typeface="+mn-ea"/>
                <a:cs typeface="+mn-cs"/>
              </a:rPr>
              <a:t>Source: DCM Planner, based on industry admissions </a:t>
            </a:r>
            <a:endParaRPr kumimoji="0" lang="en-US" sz="70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extLst>
              <p:ext uri="{D42A27DB-BD31-4B8C-83A1-F6EECF244321}">
                <p14:modId xmlns:p14="http://schemas.microsoft.com/office/powerpoint/2010/main" val="3611876372"/>
              </p:ext>
            </p:extLst>
          </p:nvPr>
        </p:nvGraphicFramePr>
        <p:xfrm>
          <a:off x="196627" y="1100666"/>
          <a:ext cx="8235658" cy="760178"/>
        </p:xfrm>
        <a:graphic>
          <a:graphicData uri="http://schemas.openxmlformats.org/drawingml/2006/table">
            <a:tbl>
              <a:tblPr firstRow="1" bandRow="1">
                <a:tableStyleId>{5C22544A-7EE6-4342-B048-85BDC9FD1C3A}</a:tableStyleId>
              </a:tblPr>
              <a:tblGrid>
                <a:gridCol w="1371944">
                  <a:extLst>
                    <a:ext uri="{9D8B030D-6E8A-4147-A177-3AD203B41FA5}">
                      <a16:colId xmlns:a16="http://schemas.microsoft.com/office/drawing/2014/main" val="1043653864"/>
                    </a:ext>
                  </a:extLst>
                </a:gridCol>
                <a:gridCol w="2150917">
                  <a:extLst>
                    <a:ext uri="{9D8B030D-6E8A-4147-A177-3AD203B41FA5}">
                      <a16:colId xmlns:a16="http://schemas.microsoft.com/office/drawing/2014/main" val="1430915649"/>
                    </a:ext>
                  </a:extLst>
                </a:gridCol>
                <a:gridCol w="1657171">
                  <a:extLst>
                    <a:ext uri="{9D8B030D-6E8A-4147-A177-3AD203B41FA5}">
                      <a16:colId xmlns:a16="http://schemas.microsoft.com/office/drawing/2014/main" val="1969532920"/>
                    </a:ext>
                  </a:extLst>
                </a:gridCol>
                <a:gridCol w="1228436">
                  <a:extLst>
                    <a:ext uri="{9D8B030D-6E8A-4147-A177-3AD203B41FA5}">
                      <a16:colId xmlns:a16="http://schemas.microsoft.com/office/drawing/2014/main" val="696929619"/>
                    </a:ext>
                  </a:extLst>
                </a:gridCol>
                <a:gridCol w="1827190">
                  <a:extLst>
                    <a:ext uri="{9D8B030D-6E8A-4147-A177-3AD203B41FA5}">
                      <a16:colId xmlns:a16="http://schemas.microsoft.com/office/drawing/2014/main" val="214587584"/>
                    </a:ext>
                  </a:extLst>
                </a:gridCol>
              </a:tblGrid>
              <a:tr h="348698">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48698">
                <a:tc>
                  <a:txBody>
                    <a:bodyPr/>
                    <a:lstStyle/>
                    <a:p>
                      <a:pPr algn="ctr"/>
                      <a:r>
                        <a:rPr lang="en-GB" sz="1050" b="0" kern="1200" dirty="0">
                          <a:solidFill>
                            <a:schemeClr val="bg1"/>
                          </a:solidFill>
                          <a:latin typeface="+mn-lt"/>
                          <a:ea typeface="+mn-ea"/>
                          <a:cs typeface="+mn-cs"/>
                        </a:rPr>
                        <a:t>18 August</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1.2m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Superhero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extLst>
              <p:ext uri="{D42A27DB-BD31-4B8C-83A1-F6EECF244321}">
                <p14:modId xmlns:p14="http://schemas.microsoft.com/office/powerpoint/2010/main" val="3817827035"/>
              </p:ext>
            </p:extLst>
          </p:nvPr>
        </p:nvGraphicFramePr>
        <p:xfrm>
          <a:off x="270000" y="5228911"/>
          <a:ext cx="8279051" cy="1514789"/>
        </p:xfrm>
        <a:graphic>
          <a:graphicData uri="http://schemas.openxmlformats.org/drawingml/2006/table">
            <a:tbl>
              <a:tblPr firstRow="1" bandRow="1">
                <a:tableStyleId>{5C22544A-7EE6-4342-B048-85BDC9FD1C3A}</a:tableStyleId>
              </a:tblPr>
              <a:tblGrid>
                <a:gridCol w="1379842">
                  <a:extLst>
                    <a:ext uri="{9D8B030D-6E8A-4147-A177-3AD203B41FA5}">
                      <a16:colId xmlns:a16="http://schemas.microsoft.com/office/drawing/2014/main" val="1395259455"/>
                    </a:ext>
                  </a:extLst>
                </a:gridCol>
                <a:gridCol w="1379842">
                  <a:extLst>
                    <a:ext uri="{9D8B030D-6E8A-4147-A177-3AD203B41FA5}">
                      <a16:colId xmlns:a16="http://schemas.microsoft.com/office/drawing/2014/main" val="683455642"/>
                    </a:ext>
                  </a:extLst>
                </a:gridCol>
                <a:gridCol w="1379842">
                  <a:extLst>
                    <a:ext uri="{9D8B030D-6E8A-4147-A177-3AD203B41FA5}">
                      <a16:colId xmlns:a16="http://schemas.microsoft.com/office/drawing/2014/main" val="2016657501"/>
                    </a:ext>
                  </a:extLst>
                </a:gridCol>
                <a:gridCol w="1379842">
                  <a:extLst>
                    <a:ext uri="{9D8B030D-6E8A-4147-A177-3AD203B41FA5}">
                      <a16:colId xmlns:a16="http://schemas.microsoft.com/office/drawing/2014/main" val="2752111294"/>
                    </a:ext>
                  </a:extLst>
                </a:gridCol>
                <a:gridCol w="1521275">
                  <a:extLst>
                    <a:ext uri="{9D8B030D-6E8A-4147-A177-3AD203B41FA5}">
                      <a16:colId xmlns:a16="http://schemas.microsoft.com/office/drawing/2014/main" val="1099605818"/>
                    </a:ext>
                  </a:extLst>
                </a:gridCol>
                <a:gridCol w="1238408">
                  <a:extLst>
                    <a:ext uri="{9D8B030D-6E8A-4147-A177-3AD203B41FA5}">
                      <a16:colId xmlns:a16="http://schemas.microsoft.com/office/drawing/2014/main" val="19339951"/>
                    </a:ext>
                  </a:extLst>
                </a:gridCol>
              </a:tblGrid>
              <a:tr h="516134">
                <a:tc>
                  <a:txBody>
                    <a:bodyPr/>
                    <a:lstStyle/>
                    <a:p>
                      <a:pPr algn="ctr"/>
                      <a:endParaRPr lang="en-GB" sz="105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Adults (16+)</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Adults</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Men</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Adults</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05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Men</a:t>
                      </a:r>
                      <a:endParaRPr lang="en-GB" sz="105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315415">
                <a:tc>
                  <a:txBody>
                    <a:bodyPr/>
                    <a:lstStyle/>
                    <a:p>
                      <a:pPr algn="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 %</a:t>
                      </a:r>
                      <a:endParaRPr lang="en-GB" sz="105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1.9%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3.6%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4.6%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2.3%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2.7%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315415">
                <a:tc>
                  <a:txBody>
                    <a:bodyPr/>
                    <a:lstStyle/>
                    <a:p>
                      <a:pPr algn="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05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966k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585k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376k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629k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371k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67825">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05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mn-lt"/>
                        </a:rPr>
                        <a:t>2.0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mn-lt"/>
                        </a:rPr>
                        <a:t>3.8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mn-lt"/>
                        </a:rPr>
                        <a:t>4.8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a:solidFill>
                            <a:srgbClr val="000000"/>
                          </a:solidFill>
                          <a:effectLst/>
                          <a:latin typeface="+mn-lt"/>
                        </a:rPr>
                        <a:t>2.4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000" b="0" i="0" u="none" strike="noStrike" dirty="0">
                          <a:solidFill>
                            <a:srgbClr val="000000"/>
                          </a:solidFill>
                          <a:effectLst/>
                          <a:latin typeface="+mn-lt"/>
                        </a:rPr>
                        <a:t>2.7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2" name="Picture 1">
            <a:extLst>
              <a:ext uri="{FF2B5EF4-FFF2-40B4-BE49-F238E27FC236}">
                <a16:creationId xmlns:a16="http://schemas.microsoft.com/office/drawing/2014/main" id="{37EA5915-BE00-E531-6AF9-E05BD9137EF6}"/>
              </a:ext>
            </a:extLst>
          </p:cNvPr>
          <p:cNvPicPr>
            <a:picLocks noChangeAspect="1"/>
          </p:cNvPicPr>
          <p:nvPr/>
        </p:nvPicPr>
        <p:blipFill>
          <a:blip r:embed="rId3"/>
          <a:stretch>
            <a:fillRect/>
          </a:stretch>
        </p:blipFill>
        <p:spPr>
          <a:xfrm>
            <a:off x="8916620" y="689074"/>
            <a:ext cx="4030820" cy="5976349"/>
          </a:xfrm>
          <a:prstGeom prst="rect">
            <a:avLst/>
          </a:prstGeom>
        </p:spPr>
      </p:pic>
    </p:spTree>
    <p:extLst>
      <p:ext uri="{BB962C8B-B14F-4D97-AF65-F5344CB8AC3E}">
        <p14:creationId xmlns:p14="http://schemas.microsoft.com/office/powerpoint/2010/main" val="126543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4B9F03D9-2B03-1B46-9E4E-AF5BDA70FAD6}"/>
    </a:ext>
  </a:extLst>
</a:theme>
</file>

<file path=ppt/theme/theme10.xml><?xml version="1.0" encoding="utf-8"?>
<a:theme xmlns:a="http://schemas.openxmlformats.org/drawingml/2006/main" name="Colour background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BA9F80D9-4C9E-3646-9128-55C733CFCFFA}"/>
    </a:ext>
  </a:extLst>
</a:theme>
</file>

<file path=ppt/theme/theme11.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2D957F66-2E62-AF45-89E2-EFF4CE047983}"/>
    </a:ext>
  </a:extLst>
</a:theme>
</file>

<file path=ppt/theme/theme12.xml><?xml version="1.0" encoding="utf-8"?>
<a:theme xmlns:a="http://schemas.openxmlformats.org/drawingml/2006/main" name="1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C6E2553F-1800-FF44-A99B-F190D6BDA0FB}"/>
    </a:ext>
  </a:extLst>
</a:theme>
</file>

<file path=ppt/theme/theme13.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4.xml><?xml version="1.0" encoding="utf-8"?>
<a:theme xmlns:a="http://schemas.openxmlformats.org/drawingml/2006/main" name="4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5.xml><?xml version="1.0" encoding="utf-8"?>
<a:theme xmlns:a="http://schemas.openxmlformats.org/drawingml/2006/main" name="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6.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C6E2553F-1800-FF44-A99B-F190D6BDA0FB}"/>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4.xml><?xml version="1.0" encoding="utf-8"?>
<a:theme xmlns:a="http://schemas.openxmlformats.org/drawingml/2006/main" name="Quot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0C05DE05-57DE-EC43-93F8-0F47418AD718}"/>
    </a:ext>
  </a:extLst>
</a:theme>
</file>

<file path=ppt/theme/theme5.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77D2BE2C-4F9E-A04C-A456-227C2C097814}"/>
    </a:ext>
  </a:extLst>
</a:theme>
</file>

<file path=ppt/theme/theme6.xml><?xml version="1.0" encoding="utf-8"?>
<a:theme xmlns:a="http://schemas.openxmlformats.org/drawingml/2006/main" name="Co-branding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984D1FED-D5A5-6C48-8727-D7E8A47D75B3}"/>
    </a:ext>
  </a:extLst>
</a:theme>
</file>

<file path=ppt/theme/theme7.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66DD7B46-FE08-E64D-8C17-7647794C420B}"/>
    </a:ext>
  </a:extLst>
</a:theme>
</file>

<file path=ppt/theme/theme8.xml><?xml version="1.0" encoding="utf-8"?>
<a:theme xmlns:a="http://schemas.openxmlformats.org/drawingml/2006/main" name="Charts and Graphs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9092EFB8-A9CD-9D46-ADE9-1028CD8DB5B6}"/>
    </a:ext>
  </a:extLst>
</a:theme>
</file>

<file path=ppt/theme/theme9.xml><?xml version="1.0" encoding="utf-8"?>
<a:theme xmlns:a="http://schemas.openxmlformats.org/drawingml/2006/main" name="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52D6F781-72C9-594C-804A-B28FA2E91EC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1855</Words>
  <Application>Microsoft Office PowerPoint</Application>
  <PresentationFormat>Custom</PresentationFormat>
  <Paragraphs>312</Paragraphs>
  <Slides>14</Slides>
  <Notes>9</Notes>
  <HiddenSlides>0</HiddenSlides>
  <MMClips>0</MMClips>
  <ScaleCrop>false</ScaleCrop>
  <HeadingPairs>
    <vt:vector size="8" baseType="variant">
      <vt:variant>
        <vt:lpstr>Fonts Used</vt:lpstr>
      </vt:variant>
      <vt:variant>
        <vt:i4>4</vt:i4>
      </vt:variant>
      <vt:variant>
        <vt:lpstr>Theme</vt:lpstr>
      </vt:variant>
      <vt:variant>
        <vt:i4>15</vt:i4>
      </vt:variant>
      <vt:variant>
        <vt:lpstr>Embedded OLE Servers</vt:lpstr>
      </vt:variant>
      <vt:variant>
        <vt:i4>1</vt:i4>
      </vt:variant>
      <vt:variant>
        <vt:lpstr>Slide Titles</vt:lpstr>
      </vt:variant>
      <vt:variant>
        <vt:i4>14</vt:i4>
      </vt:variant>
    </vt:vector>
  </HeadingPairs>
  <TitlesOfParts>
    <vt:vector size="34" baseType="lpstr">
      <vt:lpstr>Arial</vt:lpstr>
      <vt:lpstr>Century Gothic</vt:lpstr>
      <vt:lpstr>Impact</vt:lpstr>
      <vt:lpstr>Wingdings</vt:lpstr>
      <vt:lpstr>Divider Slides</vt:lpstr>
      <vt:lpstr>Statement Slides</vt:lpstr>
      <vt:lpstr>Copy Slides</vt:lpstr>
      <vt:lpstr>Quote slides</vt:lpstr>
      <vt:lpstr>Image Slides</vt:lpstr>
      <vt:lpstr>Co-branding Slides</vt:lpstr>
      <vt:lpstr>Video Slides</vt:lpstr>
      <vt:lpstr>Charts and Graphs Slides</vt:lpstr>
      <vt:lpstr>Appendix Slides</vt:lpstr>
      <vt:lpstr>Colour background slides</vt:lpstr>
      <vt:lpstr>Blank with title</vt:lpstr>
      <vt:lpstr>1_Statement Slides</vt:lpstr>
      <vt:lpstr>2_Copy Slides</vt:lpstr>
      <vt:lpstr>4_Copy Slides</vt:lpstr>
      <vt:lpstr>3_Copy Slides</vt:lpstr>
      <vt:lpstr>think-cell Slide</vt:lpstr>
      <vt:lpstr>Dc films</vt:lpstr>
      <vt:lpstr>Fans of the dc films are more likely to be young, male and ABC1. </vt:lpstr>
      <vt:lpstr>The dc universe has seen a revival in recent years</vt:lpstr>
      <vt:lpstr>2023 dc SLATE</vt:lpstr>
      <vt:lpstr>Shazam: fury of the gods</vt:lpstr>
      <vt:lpstr>SHAZAM! fury of the gods: TVR CURVE</vt:lpstr>
      <vt:lpstr>THE FLASH</vt:lpstr>
      <vt:lpstr>The Flash: TVR CURVE</vt:lpstr>
      <vt:lpstr>BLUE BEETLE</vt:lpstr>
      <vt:lpstr>Blue beetle: TVR CURVE</vt:lpstr>
      <vt:lpstr>Aquaman and the lost kingdom</vt:lpstr>
      <vt:lpstr>Aquaman and the lost kingdom: TVR CURVE</vt:lpstr>
      <vt:lpstr>AUDIENCE SNAPSHOTS: dc FANS</vt:lpstr>
      <vt:lpstr>THE DC AUDIENCE IS A PERFECT MATCH FOR GAMING &amp; TECH BRANDS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2021-05-05T12:55:09Z</dcterms:created>
  <dcterms:modified xsi:type="dcterms:W3CDTF">2023-01-12T15:26:36Z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